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8" r:id="rId1"/>
  </p:sldMasterIdLst>
  <p:notesMasterIdLst>
    <p:notesMasterId r:id="rId50"/>
  </p:notesMasterIdLst>
  <p:sldIdLst>
    <p:sldId id="417" r:id="rId2"/>
    <p:sldId id="488" r:id="rId3"/>
    <p:sldId id="518" r:id="rId4"/>
    <p:sldId id="500" r:id="rId5"/>
    <p:sldId id="475" r:id="rId6"/>
    <p:sldId id="517" r:id="rId7"/>
    <p:sldId id="448" r:id="rId8"/>
    <p:sldId id="543" r:id="rId9"/>
    <p:sldId id="489" r:id="rId10"/>
    <p:sldId id="490" r:id="rId11"/>
    <p:sldId id="449" r:id="rId12"/>
    <p:sldId id="519" r:id="rId13"/>
    <p:sldId id="528" r:id="rId14"/>
    <p:sldId id="544" r:id="rId15"/>
    <p:sldId id="450" r:id="rId16"/>
    <p:sldId id="520" r:id="rId17"/>
    <p:sldId id="443" r:id="rId18"/>
    <p:sldId id="531" r:id="rId19"/>
    <p:sldId id="534" r:id="rId20"/>
    <p:sldId id="521" r:id="rId21"/>
    <p:sldId id="512" r:id="rId22"/>
    <p:sldId id="541" r:id="rId23"/>
    <p:sldId id="532" r:id="rId24"/>
    <p:sldId id="458" r:id="rId25"/>
    <p:sldId id="522" r:id="rId26"/>
    <p:sldId id="539" r:id="rId27"/>
    <p:sldId id="444" r:id="rId28"/>
    <p:sldId id="466" r:id="rId29"/>
    <p:sldId id="465" r:id="rId30"/>
    <p:sldId id="468" r:id="rId31"/>
    <p:sldId id="501" r:id="rId32"/>
    <p:sldId id="436" r:id="rId33"/>
    <p:sldId id="523" r:id="rId34"/>
    <p:sldId id="538" r:id="rId35"/>
    <p:sldId id="533" r:id="rId36"/>
    <p:sldId id="542" r:id="rId37"/>
    <p:sldId id="461" r:id="rId38"/>
    <p:sldId id="463" r:id="rId39"/>
    <p:sldId id="537" r:id="rId40"/>
    <p:sldId id="524" r:id="rId41"/>
    <p:sldId id="540" r:id="rId42"/>
    <p:sldId id="494" r:id="rId43"/>
    <p:sldId id="480" r:id="rId44"/>
    <p:sldId id="526" r:id="rId45"/>
    <p:sldId id="499" r:id="rId46"/>
    <p:sldId id="502" r:id="rId47"/>
    <p:sldId id="529" r:id="rId48"/>
    <p:sldId id="498" r:id="rId4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107" charset="0"/>
        <a:ea typeface="ＭＳ Ｐゴシック" pitchFamily="-107" charset="-128"/>
        <a:cs typeface="ＭＳ Ｐゴシック" pitchFamily="-107" charset="-128"/>
      </a:defRPr>
    </a:lvl1pPr>
    <a:lvl2pPr marL="457200" algn="l" rtl="0" eaLnBrk="0" fontAlgn="base" hangingPunct="0">
      <a:spcBef>
        <a:spcPct val="0"/>
      </a:spcBef>
      <a:spcAft>
        <a:spcPct val="0"/>
      </a:spcAft>
      <a:defRPr sz="2400" kern="1200">
        <a:solidFill>
          <a:schemeClr val="tx1"/>
        </a:solidFill>
        <a:latin typeface="Arial" pitchFamily="-107" charset="0"/>
        <a:ea typeface="ＭＳ Ｐゴシック" pitchFamily="-107" charset="-128"/>
        <a:cs typeface="ＭＳ Ｐゴシック" pitchFamily="-107" charset="-128"/>
      </a:defRPr>
    </a:lvl2pPr>
    <a:lvl3pPr marL="914400" algn="l" rtl="0" eaLnBrk="0" fontAlgn="base" hangingPunct="0">
      <a:spcBef>
        <a:spcPct val="0"/>
      </a:spcBef>
      <a:spcAft>
        <a:spcPct val="0"/>
      </a:spcAft>
      <a:defRPr sz="2400" kern="1200">
        <a:solidFill>
          <a:schemeClr val="tx1"/>
        </a:solidFill>
        <a:latin typeface="Arial" pitchFamily="-107" charset="0"/>
        <a:ea typeface="ＭＳ Ｐゴシック" pitchFamily="-107" charset="-128"/>
        <a:cs typeface="ＭＳ Ｐゴシック" pitchFamily="-107" charset="-128"/>
      </a:defRPr>
    </a:lvl3pPr>
    <a:lvl4pPr marL="1371600" algn="l" rtl="0" eaLnBrk="0" fontAlgn="base" hangingPunct="0">
      <a:spcBef>
        <a:spcPct val="0"/>
      </a:spcBef>
      <a:spcAft>
        <a:spcPct val="0"/>
      </a:spcAft>
      <a:defRPr sz="2400" kern="1200">
        <a:solidFill>
          <a:schemeClr val="tx1"/>
        </a:solidFill>
        <a:latin typeface="Arial" pitchFamily="-107" charset="0"/>
        <a:ea typeface="ＭＳ Ｐゴシック" pitchFamily="-107" charset="-128"/>
        <a:cs typeface="ＭＳ Ｐゴシック" pitchFamily="-107" charset="-128"/>
      </a:defRPr>
    </a:lvl4pPr>
    <a:lvl5pPr marL="1828800" algn="l" rtl="0" eaLnBrk="0" fontAlgn="base" hangingPunct="0">
      <a:spcBef>
        <a:spcPct val="0"/>
      </a:spcBef>
      <a:spcAft>
        <a:spcPct val="0"/>
      </a:spcAft>
      <a:defRPr sz="2400" kern="1200">
        <a:solidFill>
          <a:schemeClr val="tx1"/>
        </a:solidFill>
        <a:latin typeface="Arial" pitchFamily="-107" charset="0"/>
        <a:ea typeface="ＭＳ Ｐゴシック" pitchFamily="-107" charset="-128"/>
        <a:cs typeface="ＭＳ Ｐゴシック" pitchFamily="-107" charset="-128"/>
      </a:defRPr>
    </a:lvl5pPr>
    <a:lvl6pPr marL="2286000" algn="l" defTabSz="457200" rtl="0" eaLnBrk="1" latinLnBrk="0" hangingPunct="1">
      <a:defRPr sz="2400" kern="1200">
        <a:solidFill>
          <a:schemeClr val="tx1"/>
        </a:solidFill>
        <a:latin typeface="Arial" pitchFamily="-107" charset="0"/>
        <a:ea typeface="ＭＳ Ｐゴシック" pitchFamily="-107" charset="-128"/>
        <a:cs typeface="ＭＳ Ｐゴシック" pitchFamily="-107" charset="-128"/>
      </a:defRPr>
    </a:lvl6pPr>
    <a:lvl7pPr marL="2743200" algn="l" defTabSz="457200" rtl="0" eaLnBrk="1" latinLnBrk="0" hangingPunct="1">
      <a:defRPr sz="2400" kern="1200">
        <a:solidFill>
          <a:schemeClr val="tx1"/>
        </a:solidFill>
        <a:latin typeface="Arial" pitchFamily="-107" charset="0"/>
        <a:ea typeface="ＭＳ Ｐゴシック" pitchFamily="-107" charset="-128"/>
        <a:cs typeface="ＭＳ Ｐゴシック" pitchFamily="-107" charset="-128"/>
      </a:defRPr>
    </a:lvl7pPr>
    <a:lvl8pPr marL="3200400" algn="l" defTabSz="457200" rtl="0" eaLnBrk="1" latinLnBrk="0" hangingPunct="1">
      <a:defRPr sz="2400" kern="1200">
        <a:solidFill>
          <a:schemeClr val="tx1"/>
        </a:solidFill>
        <a:latin typeface="Arial" pitchFamily="-107" charset="0"/>
        <a:ea typeface="ＭＳ Ｐゴシック" pitchFamily="-107" charset="-128"/>
        <a:cs typeface="ＭＳ Ｐゴシック" pitchFamily="-107" charset="-128"/>
      </a:defRPr>
    </a:lvl8pPr>
    <a:lvl9pPr marL="3657600" algn="l" defTabSz="457200" rtl="0" eaLnBrk="1" latinLnBrk="0" hangingPunct="1">
      <a:defRPr sz="2400" kern="1200">
        <a:solidFill>
          <a:schemeClr val="tx1"/>
        </a:solidFill>
        <a:latin typeface="Arial" pitchFamily="-107" charset="0"/>
        <a:ea typeface="ＭＳ Ｐゴシック" pitchFamily="-107" charset="-128"/>
        <a:cs typeface="ＭＳ Ｐゴシック" pitchFamily="-107"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648" autoAdjust="0"/>
    <p:restoredTop sz="86374" autoAdjust="0"/>
  </p:normalViewPr>
  <p:slideViewPr>
    <p:cSldViewPr>
      <p:cViewPr varScale="1">
        <p:scale>
          <a:sx n="122" d="100"/>
          <a:sy n="122" d="100"/>
        </p:scale>
        <p:origin x="-120" y="-200"/>
      </p:cViewPr>
      <p:guideLst>
        <p:guide orient="horz" pos="2160"/>
        <p:guide pos="3648"/>
      </p:guideLst>
    </p:cSldViewPr>
  </p:slideViewPr>
  <p:outlineViewPr>
    <p:cViewPr>
      <p:scale>
        <a:sx n="33" d="100"/>
        <a:sy n="33" d="100"/>
      </p:scale>
      <p:origin x="0" y="0"/>
    </p:cViewPr>
  </p:outlineViewPr>
  <p:notesTextViewPr>
    <p:cViewPr>
      <p:scale>
        <a:sx n="100" d="100"/>
        <a:sy n="100" d="100"/>
      </p:scale>
      <p:origin x="0" y="1152"/>
    </p:cViewPr>
  </p:notesTextViewPr>
  <p:sorterViewPr>
    <p:cViewPr>
      <p:scale>
        <a:sx n="150" d="100"/>
        <a:sy n="150" d="100"/>
      </p:scale>
      <p:origin x="0" y="152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32" charset="0"/>
                <a:ea typeface="ＭＳ Ｐゴシック" pitchFamily="32" charset="-128"/>
                <a:cs typeface="ＭＳ Ｐゴシック" pitchFamily="32" charset="-128"/>
              </a:defRPr>
            </a:lvl1pPr>
          </a:lstStyle>
          <a:p>
            <a:pPr>
              <a:defRPr/>
            </a:pPr>
            <a:endParaRPr lang="en-US"/>
          </a:p>
        </p:txBody>
      </p:sp>
      <p:sp>
        <p:nvSpPr>
          <p:cNvPr id="81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32" charset="0"/>
                <a:ea typeface="ＭＳ Ｐゴシック" pitchFamily="32" charset="-128"/>
                <a:cs typeface="ＭＳ Ｐゴシック" pitchFamily="32" charset="-128"/>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32" charset="0"/>
                <a:ea typeface="ＭＳ Ｐゴシック" pitchFamily="32" charset="-128"/>
                <a:cs typeface="ＭＳ Ｐゴシック" pitchFamily="32" charset="-128"/>
              </a:defRPr>
            </a:lvl1pPr>
          </a:lstStyle>
          <a:p>
            <a:pPr>
              <a:defRPr/>
            </a:pPr>
            <a:endParaRPr lang="en-US"/>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pitchFamily="32" charset="0"/>
                <a:ea typeface="ＭＳ Ｐゴシック" pitchFamily="32" charset="-128"/>
                <a:cs typeface="ＭＳ Ｐゴシック" pitchFamily="32" charset="-128"/>
              </a:defRPr>
            </a:lvl1pPr>
          </a:lstStyle>
          <a:p>
            <a:pPr>
              <a:defRPr/>
            </a:pPr>
            <a:fld id="{1D4705F5-0E86-7042-9863-165801F0AA7A}" type="slidenum">
              <a:rPr lang="en-US"/>
              <a:pPr>
                <a:defRPr/>
              </a:pPr>
              <a:t>‹#›</a:t>
            </a:fld>
            <a:endParaRPr lang="en-US"/>
          </a:p>
        </p:txBody>
      </p:sp>
    </p:spTree>
    <p:extLst>
      <p:ext uri="{BB962C8B-B14F-4D97-AF65-F5344CB8AC3E}">
        <p14:creationId xmlns:p14="http://schemas.microsoft.com/office/powerpoint/2010/main" val="22512063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2" charset="0"/>
        <a:ea typeface="ＭＳ Ｐゴシック" pitchFamily="32" charset="-128"/>
        <a:cs typeface="ＭＳ Ｐゴシック" pitchFamily="32" charset="-128"/>
      </a:defRPr>
    </a:lvl1pPr>
    <a:lvl2pPr marL="457200" algn="l" rtl="0" eaLnBrk="0" fontAlgn="base" hangingPunct="0">
      <a:spcBef>
        <a:spcPct val="30000"/>
      </a:spcBef>
      <a:spcAft>
        <a:spcPct val="0"/>
      </a:spcAft>
      <a:defRPr sz="1200" kern="1200">
        <a:solidFill>
          <a:schemeClr val="tx1"/>
        </a:solidFill>
        <a:latin typeface="Arial" pitchFamily="32" charset="0"/>
        <a:ea typeface="ＭＳ Ｐゴシック" pitchFamily="32" charset="-128"/>
        <a:cs typeface="+mn-cs"/>
      </a:defRPr>
    </a:lvl2pPr>
    <a:lvl3pPr marL="914400" algn="l" rtl="0" eaLnBrk="0" fontAlgn="base" hangingPunct="0">
      <a:spcBef>
        <a:spcPct val="30000"/>
      </a:spcBef>
      <a:spcAft>
        <a:spcPct val="0"/>
      </a:spcAft>
      <a:defRPr sz="1200" kern="1200">
        <a:solidFill>
          <a:schemeClr val="tx1"/>
        </a:solidFill>
        <a:latin typeface="Arial" pitchFamily="32" charset="0"/>
        <a:ea typeface="ＭＳ Ｐゴシック" pitchFamily="32" charset="-128"/>
        <a:cs typeface="+mn-cs"/>
      </a:defRPr>
    </a:lvl3pPr>
    <a:lvl4pPr marL="1371600" algn="l" rtl="0" eaLnBrk="0" fontAlgn="base" hangingPunct="0">
      <a:spcBef>
        <a:spcPct val="30000"/>
      </a:spcBef>
      <a:spcAft>
        <a:spcPct val="0"/>
      </a:spcAft>
      <a:defRPr sz="1200" kern="1200">
        <a:solidFill>
          <a:schemeClr val="tx1"/>
        </a:solidFill>
        <a:latin typeface="Arial" pitchFamily="32" charset="0"/>
        <a:ea typeface="ＭＳ Ｐゴシック" pitchFamily="32" charset="-128"/>
        <a:cs typeface="+mn-cs"/>
      </a:defRPr>
    </a:lvl4pPr>
    <a:lvl5pPr marL="1828800" algn="l" rtl="0" eaLnBrk="0" fontAlgn="base" hangingPunct="0">
      <a:spcBef>
        <a:spcPct val="30000"/>
      </a:spcBef>
      <a:spcAft>
        <a:spcPct val="0"/>
      </a:spcAft>
      <a:defRPr sz="1200" kern="1200">
        <a:solidFill>
          <a:schemeClr val="tx1"/>
        </a:solidFill>
        <a:latin typeface="Arial" pitchFamily="32" charset="0"/>
        <a:ea typeface="ＭＳ Ｐゴシック" pitchFamily="3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4" Type="http://schemas.openxmlformats.org/officeDocument/2006/relationships/hyperlink" Target="http://mathnic.mathshell.org/contact.html" TargetMode="External"/><Relationship Id="rId5" Type="http://schemas.openxmlformats.org/officeDocument/2006/relationships/hyperlink" Target="http://mathnic.mathshell.org/" TargetMode="External"/><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1" kern="1200" dirty="0" smtClean="0">
                <a:solidFill>
                  <a:schemeClr val="tx1"/>
                </a:solidFill>
                <a:effectLst/>
                <a:latin typeface="Arial" pitchFamily="32" charset="0"/>
                <a:ea typeface="ＭＳ Ｐゴシック" pitchFamily="32" charset="-128"/>
                <a:cs typeface="ＭＳ Ｐゴシック" pitchFamily="32" charset="-128"/>
              </a:rPr>
              <a:t>March 2017 Release</a:t>
            </a:r>
            <a:endParaRPr lang="en-GB" b="1" i="1" dirty="0" smtClean="0">
              <a:effectLst/>
            </a:endParaRPr>
          </a:p>
          <a:p>
            <a:endParaRPr lang="en-US" dirty="0" smtClean="0"/>
          </a:p>
          <a:p>
            <a:r>
              <a:rPr lang="en-US" sz="1200" b="1" kern="1200" dirty="0" smtClean="0">
                <a:solidFill>
                  <a:schemeClr val="tx1"/>
                </a:solidFill>
                <a:effectLst/>
                <a:latin typeface="Arial" pitchFamily="32" charset="0"/>
                <a:ea typeface="ＭＳ Ｐゴシック" pitchFamily="32" charset="-128"/>
                <a:cs typeface="ＭＳ Ｐゴシック" pitchFamily="32" charset="-128"/>
              </a:rPr>
              <a:t>Title Slide</a:t>
            </a:r>
            <a:endParaRPr lang="en-US" sz="1200" i="1"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i="1" kern="1200" dirty="0" smtClean="0">
                <a:solidFill>
                  <a:schemeClr val="tx1"/>
                </a:solidFill>
                <a:effectLst/>
                <a:latin typeface="Arial" pitchFamily="32" charset="0"/>
                <a:ea typeface="ＭＳ Ｐゴシック" pitchFamily="32" charset="-128"/>
                <a:cs typeface="ＭＳ Ｐゴシック" pitchFamily="32" charset="-128"/>
              </a:rPr>
              <a:t>You may like to customize this slide and/or the last one with your own institutional and contact details. Please leave the copyright attribution, however.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i="1"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i="1" kern="1200" dirty="0" smtClean="0">
                <a:solidFill>
                  <a:schemeClr val="tx1"/>
                </a:solidFill>
                <a:effectLst/>
                <a:latin typeface="Arial" pitchFamily="32" charset="0"/>
                <a:ea typeface="ＭＳ Ｐゴシック" pitchFamily="32" charset="-128"/>
                <a:cs typeface="ＭＳ Ｐゴシック" pitchFamily="32" charset="-128"/>
              </a:rPr>
              <a:t>Possible comments below are in </a:t>
            </a:r>
            <a:r>
              <a:rPr lang="en-US" sz="1200" kern="1200" dirty="0" smtClean="0">
                <a:solidFill>
                  <a:schemeClr val="tx1"/>
                </a:solidFill>
                <a:effectLst/>
                <a:latin typeface="Arial" pitchFamily="32" charset="0"/>
                <a:ea typeface="ＭＳ Ｐゴシック" pitchFamily="32" charset="-128"/>
                <a:cs typeface="ＭＳ Ｐゴシック" pitchFamily="32" charset="-128"/>
              </a:rPr>
              <a:t>plain text.</a:t>
            </a:r>
            <a:r>
              <a:rPr lang="en-US" sz="1200" i="1" kern="1200" dirty="0" smtClean="0">
                <a:solidFill>
                  <a:schemeClr val="tx1"/>
                </a:solidFill>
                <a:effectLst/>
                <a:latin typeface="Arial" pitchFamily="32" charset="0"/>
                <a:ea typeface="ＭＳ Ｐゴシック" pitchFamily="32" charset="-128"/>
                <a:cs typeface="ＭＳ Ｐゴシック" pitchFamily="32" charset="-128"/>
              </a:rPr>
              <a:t> Suggestions are in italics. </a:t>
            </a:r>
          </a:p>
          <a:p>
            <a:endParaRPr lang="en-US" sz="1200" i="1"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i="1" kern="1200" dirty="0" smtClean="0">
                <a:solidFill>
                  <a:schemeClr val="tx1"/>
                </a:solidFill>
                <a:effectLst/>
                <a:latin typeface="Arial" pitchFamily="32" charset="0"/>
                <a:ea typeface="ＭＳ Ｐゴシック" pitchFamily="32" charset="-128"/>
                <a:cs typeface="ＭＳ Ｐゴシック" pitchFamily="32" charset="-128"/>
              </a:rPr>
              <a:t>Users will, of course, adapt as necessary – though we recommend sticking with this activity sequence the first time or two.</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Today’s workshop is about identifying strategies that we already use or could be using for formative assessment and exploring how they can impact on teaching and students’ learning.</a:t>
            </a:r>
            <a:r>
              <a:rPr lang="en-GB" dirty="0" smtClean="0">
                <a:effectLst/>
              </a:rPr>
              <a:t> </a:t>
            </a:r>
          </a:p>
          <a:p>
            <a:endParaRPr lang="en-GB" dirty="0" smtClean="0">
              <a:effectLst/>
            </a:endParaRPr>
          </a:p>
          <a:p>
            <a:r>
              <a:rPr lang="en-US" sz="1200" b="1" kern="1200" dirty="0" smtClean="0">
                <a:solidFill>
                  <a:schemeClr val="tx1"/>
                </a:solidFill>
                <a:effectLst/>
                <a:latin typeface="Arial" pitchFamily="32" charset="0"/>
                <a:ea typeface="ＭＳ Ｐゴシック" pitchFamily="32" charset="-128"/>
                <a:cs typeface="ＭＳ Ｐゴシック" pitchFamily="32" charset="-128"/>
              </a:rPr>
              <a:t>Copying</a:t>
            </a:r>
            <a:endParaRPr lang="en-GB" sz="1200" b="1"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i="1" kern="1200" dirty="0" smtClean="0">
                <a:solidFill>
                  <a:schemeClr val="tx1"/>
                </a:solidFill>
                <a:effectLst/>
                <a:latin typeface="Arial" pitchFamily="32" charset="0"/>
                <a:ea typeface="ＭＳ Ｐゴシック" pitchFamily="32" charset="-128"/>
                <a:cs typeface="ＭＳ Ｐゴシック" pitchFamily="32" charset="-128"/>
              </a:rPr>
              <a:t>Except where noted/credited otherwise, these materials are Copyright © 2015-2017 Mathematics Assessment Resource Service, University of Nottingham. They are published under the </a:t>
            </a:r>
            <a:r>
              <a:rPr lang="en-US" sz="1200" i="1" u="sng" kern="1200" dirty="0" smtClean="0">
                <a:solidFill>
                  <a:schemeClr val="tx1"/>
                </a:solidFill>
                <a:effectLst/>
                <a:latin typeface="Arial" pitchFamily="32" charset="0"/>
                <a:ea typeface="ＭＳ Ｐゴシック" pitchFamily="32" charset="-128"/>
                <a:cs typeface="ＭＳ Ｐゴシック" pitchFamily="32" charset="-128"/>
                <a:hlinkClick r:id="rId3"/>
              </a:rPr>
              <a:t>Creative Commons Attribution-NonCommercial-ShareAlike 4.0 International</a:t>
            </a:r>
            <a:r>
              <a:rPr lang="en-US" sz="1200" i="1" kern="1200" dirty="0" smtClean="0">
                <a:solidFill>
                  <a:schemeClr val="tx1"/>
                </a:solidFill>
                <a:effectLst/>
                <a:latin typeface="Arial" pitchFamily="32" charset="0"/>
                <a:ea typeface="ＭＳ Ｐゴシック" pitchFamily="32" charset="-128"/>
                <a:cs typeface="ＭＳ Ｐゴシック" pitchFamily="32" charset="-128"/>
              </a:rPr>
              <a:t> license, so they may be copied and adapted for non-commercial use under certain conditions and with appropriate attribution. Please see the license for details, or contact us via </a:t>
            </a:r>
            <a:r>
              <a:rPr lang="en-US" sz="1200" i="1" u="sng" kern="1200" dirty="0" smtClean="0">
                <a:solidFill>
                  <a:schemeClr val="tx1"/>
                </a:solidFill>
                <a:effectLst/>
                <a:latin typeface="Arial" pitchFamily="32" charset="0"/>
                <a:ea typeface="ＭＳ Ｐゴシック" pitchFamily="32" charset="-128"/>
                <a:cs typeface="ＭＳ Ｐゴシック" pitchFamily="32" charset="-128"/>
                <a:hlinkClick r:id="rId4"/>
              </a:rPr>
              <a:t>http://mathnic.mathshell.org/contact.html</a:t>
            </a:r>
            <a:r>
              <a:rPr lang="en-US" sz="1200" i="1" kern="1200" dirty="0" smtClean="0">
                <a:solidFill>
                  <a:schemeClr val="tx1"/>
                </a:solidFill>
                <a:effectLst/>
                <a:latin typeface="Arial" pitchFamily="32" charset="0"/>
                <a:ea typeface="ＭＳ Ｐゴシック" pitchFamily="32" charset="-128"/>
                <a:cs typeface="ＭＳ Ｐゴシック" pitchFamily="32" charset="-128"/>
              </a:rPr>
              <a:t> if in doubt.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i="1" kern="1200" dirty="0" smtClean="0">
                <a:solidFill>
                  <a:schemeClr val="tx1"/>
                </a:solidFill>
                <a:effectLst/>
                <a:latin typeface="Arial" pitchFamily="32" charset="0"/>
                <a:ea typeface="ＭＳ Ｐゴシック" pitchFamily="32" charset="-128"/>
                <a:cs typeface="ＭＳ Ｐゴシック" pitchFamily="32" charset="-128"/>
              </a:rPr>
              <a:t>All </a:t>
            </a:r>
            <a:r>
              <a:rPr lang="en-US" sz="1200" i="1" kern="1200" dirty="0" err="1" smtClean="0">
                <a:solidFill>
                  <a:schemeClr val="tx1"/>
                </a:solidFill>
                <a:effectLst/>
                <a:latin typeface="Arial" pitchFamily="32" charset="0"/>
                <a:ea typeface="ＭＳ Ｐゴシック" pitchFamily="32" charset="-128"/>
                <a:cs typeface="ＭＳ Ｐゴシック" pitchFamily="32" charset="-128"/>
              </a:rPr>
              <a:t>MathNIC</a:t>
            </a:r>
            <a:r>
              <a:rPr lang="en-US" sz="1200" i="1" kern="1200" dirty="0" smtClean="0">
                <a:solidFill>
                  <a:schemeClr val="tx1"/>
                </a:solidFill>
                <a:effectLst/>
                <a:latin typeface="Arial" pitchFamily="32" charset="0"/>
                <a:ea typeface="ＭＳ Ｐゴシック" pitchFamily="32" charset="-128"/>
                <a:cs typeface="ＭＳ Ｐゴシック" pitchFamily="32" charset="-128"/>
              </a:rPr>
              <a:t> materials can be freely downloaded from our website </a:t>
            </a:r>
            <a:r>
              <a:rPr lang="en-US" sz="1200" i="1" u="sng" kern="1200" dirty="0" smtClean="0">
                <a:solidFill>
                  <a:schemeClr val="tx1"/>
                </a:solidFill>
                <a:effectLst/>
                <a:latin typeface="Arial" pitchFamily="32" charset="0"/>
                <a:ea typeface="ＭＳ Ｐゴシック" pitchFamily="32" charset="-128"/>
                <a:cs typeface="ＭＳ Ｐゴシック" pitchFamily="32" charset="-128"/>
                <a:hlinkClick r:id="rId5"/>
              </a:rPr>
              <a:t>http://mathnic.mathshell.org/</a:t>
            </a:r>
            <a:endParaRPr lang="en-GB" sz="1200" kern="1200" smtClean="0">
              <a:solidFill>
                <a:schemeClr val="tx1"/>
              </a:solidFill>
              <a:effectLst/>
              <a:latin typeface="Arial" pitchFamily="32" charset="0"/>
              <a:ea typeface="ＭＳ Ｐゴシック" pitchFamily="32" charset="-128"/>
              <a:cs typeface="ＭＳ Ｐゴシック" pitchFamily="32" charset="-128"/>
            </a:endParaRPr>
          </a:p>
          <a:p>
            <a:endParaRPr lang="en-GB" smtClean="0">
              <a:effectLst/>
            </a:endParaRPr>
          </a:p>
          <a:p>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1</a:t>
            </a:fld>
            <a:endParaRPr lang="en-US"/>
          </a:p>
        </p:txBody>
      </p:sp>
    </p:spTree>
    <p:extLst>
      <p:ext uri="{BB962C8B-B14F-4D97-AF65-F5344CB8AC3E}">
        <p14:creationId xmlns:p14="http://schemas.microsoft.com/office/powerpoint/2010/main" val="1547627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pitchFamily="32" charset="0"/>
                <a:ea typeface="ＭＳ Ｐゴシック" pitchFamily="32" charset="-128"/>
                <a:cs typeface="ＭＳ Ｐゴシック" pitchFamily="32" charset="-128"/>
              </a:rPr>
              <a:t>In a second definition from Black and </a:t>
            </a:r>
            <a:r>
              <a:rPr lang="en-GB" sz="1200" kern="1200" dirty="0" err="1" smtClean="0">
                <a:solidFill>
                  <a:schemeClr val="tx1"/>
                </a:solidFill>
                <a:effectLst/>
                <a:latin typeface="Arial" pitchFamily="32" charset="0"/>
                <a:ea typeface="ＭＳ Ｐゴシック" pitchFamily="32" charset="-128"/>
                <a:cs typeface="ＭＳ Ｐゴシック" pitchFamily="32" charset="-128"/>
              </a:rPr>
              <a:t>Wiliam</a:t>
            </a:r>
            <a:r>
              <a:rPr lang="en-GB" sz="1200" kern="1200" dirty="0" smtClean="0">
                <a:solidFill>
                  <a:schemeClr val="tx1"/>
                </a:solidFill>
                <a:effectLst/>
                <a:latin typeface="Arial" pitchFamily="32" charset="0"/>
                <a:ea typeface="ＭＳ Ｐゴシック" pitchFamily="32" charset="-128"/>
                <a:cs typeface="ＭＳ Ｐゴシック" pitchFamily="32" charset="-128"/>
              </a:rPr>
              <a:t>, </a:t>
            </a:r>
            <a:r>
              <a:rPr lang="en-GB" sz="1200" kern="1200" dirty="0" err="1" smtClean="0">
                <a:solidFill>
                  <a:schemeClr val="tx1"/>
                </a:solidFill>
                <a:effectLst/>
                <a:latin typeface="Arial" pitchFamily="32" charset="0"/>
                <a:ea typeface="ＭＳ Ｐゴシック" pitchFamily="32" charset="-128"/>
                <a:cs typeface="ＭＳ Ｐゴシック" pitchFamily="32" charset="-128"/>
              </a:rPr>
              <a:t>whichthey</a:t>
            </a:r>
            <a:r>
              <a:rPr lang="en-GB" sz="1200" kern="1200" dirty="0" smtClean="0">
                <a:solidFill>
                  <a:schemeClr val="tx1"/>
                </a:solidFill>
                <a:effectLst/>
                <a:latin typeface="Arial" pitchFamily="32" charset="0"/>
                <a:ea typeface="ＭＳ Ｐゴシック" pitchFamily="32" charset="-128"/>
                <a:cs typeface="ＭＳ Ｐゴシック" pitchFamily="32" charset="-128"/>
              </a:rPr>
              <a:t> devised later on, </a:t>
            </a:r>
          </a:p>
          <a:p>
            <a:r>
              <a:rPr lang="en-GB" sz="1200" kern="1200" dirty="0" smtClean="0">
                <a:solidFill>
                  <a:schemeClr val="tx1"/>
                </a:solidFill>
                <a:effectLst/>
                <a:latin typeface="Arial" pitchFamily="32" charset="0"/>
                <a:ea typeface="ＭＳ Ｐゴシック" pitchFamily="32" charset="-128"/>
                <a:cs typeface="ＭＳ Ｐゴシック" pitchFamily="32" charset="-128"/>
              </a:rPr>
              <a:t>they make it clear that teachers, learners and peers are all involved in analysing the evidence and in deciding what to do next.</a:t>
            </a:r>
          </a:p>
          <a:p>
            <a:r>
              <a:rPr lang="en-GB" sz="1200" kern="1200" dirty="0" smtClean="0">
                <a:solidFill>
                  <a:schemeClr val="tx1"/>
                </a:solidFill>
                <a:effectLst/>
                <a:latin typeface="Arial" pitchFamily="32" charset="0"/>
                <a:ea typeface="ＭＳ Ｐゴシック" pitchFamily="32" charset="-128"/>
                <a:cs typeface="ＭＳ Ｐゴシック" pitchFamily="32" charset="-128"/>
              </a:rPr>
              <a:t> If students are not involved in the assessment process, formative assessment is not practiced or implemented to its full effectiveness.</a:t>
            </a:r>
          </a:p>
          <a:p>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10</a:t>
            </a:fld>
            <a:endParaRPr lang="en-US"/>
          </a:p>
        </p:txBody>
      </p:sp>
    </p:spTree>
    <p:extLst>
      <p:ext uri="{BB962C8B-B14F-4D97-AF65-F5344CB8AC3E}">
        <p14:creationId xmlns:p14="http://schemas.microsoft.com/office/powerpoint/2010/main" val="3106864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2" charset="0"/>
                <a:ea typeface="ＭＳ Ｐゴシック" pitchFamily="32" charset="-128"/>
                <a:cs typeface="ＭＳ Ｐゴシック" pitchFamily="32" charset="-128"/>
              </a:rPr>
              <a:t>In order to carry out an assessment, we need to find out three things:</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b="1"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b="1" kern="1200" dirty="0" smtClean="0">
                <a:solidFill>
                  <a:schemeClr val="tx1"/>
                </a:solidFill>
                <a:effectLst/>
                <a:latin typeface="Arial" pitchFamily="32" charset="0"/>
                <a:ea typeface="ＭＳ Ｐゴシック" pitchFamily="32" charset="-128"/>
                <a:cs typeface="ＭＳ Ｐゴシック" pitchFamily="32" charset="-128"/>
              </a:rPr>
              <a:t>Where students are now: </a:t>
            </a:r>
            <a:r>
              <a:rPr lang="en-US" sz="1200" kern="1200" dirty="0" smtClean="0">
                <a:solidFill>
                  <a:schemeClr val="tx1"/>
                </a:solidFill>
                <a:effectLst/>
                <a:latin typeface="Arial" pitchFamily="32" charset="0"/>
                <a:ea typeface="ＭＳ Ｐゴシック" pitchFamily="32" charset="-128"/>
                <a:cs typeface="ＭＳ Ｐゴシック" pitchFamily="32" charset="-128"/>
              </a:rPr>
              <a:t>We need to find out what they already know and understand. This may be done by giving students a task to attempt before teaching a specific component of a unit of study.</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b="1"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b="1" kern="1200" dirty="0" smtClean="0">
                <a:solidFill>
                  <a:schemeClr val="tx1"/>
                </a:solidFill>
                <a:effectLst/>
                <a:latin typeface="Arial" pitchFamily="32" charset="0"/>
                <a:ea typeface="ＭＳ Ｐゴシック" pitchFamily="32" charset="-128"/>
                <a:cs typeface="ＭＳ Ｐゴシック" pitchFamily="32" charset="-128"/>
              </a:rPr>
              <a:t>Where students are going: </a:t>
            </a:r>
            <a:r>
              <a:rPr lang="en-US" sz="1200" kern="1200" dirty="0" smtClean="0">
                <a:solidFill>
                  <a:schemeClr val="tx1"/>
                </a:solidFill>
                <a:effectLst/>
                <a:latin typeface="Arial" pitchFamily="32" charset="0"/>
                <a:ea typeface="ＭＳ Ｐゴシック" pitchFamily="32" charset="-128"/>
                <a:cs typeface="ＭＳ Ｐゴシック" pitchFamily="32" charset="-128"/>
              </a:rPr>
              <a:t>To determine what we want students to learn, we must analyze our learning targets precisely, determining what it is we want students to take away from this part of the unit.</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b="1"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b="1" kern="1200" dirty="0" smtClean="0">
                <a:solidFill>
                  <a:schemeClr val="tx1"/>
                </a:solidFill>
                <a:effectLst/>
                <a:latin typeface="Arial" pitchFamily="32" charset="0"/>
                <a:ea typeface="ＭＳ Ｐゴシック" pitchFamily="32" charset="-128"/>
                <a:cs typeface="ＭＳ Ｐゴシック" pitchFamily="32" charset="-128"/>
              </a:rPr>
              <a:t>How to get there: </a:t>
            </a:r>
            <a:r>
              <a:rPr lang="en-US" sz="1200" kern="1200" dirty="0" smtClean="0">
                <a:solidFill>
                  <a:schemeClr val="tx1"/>
                </a:solidFill>
                <a:effectLst/>
                <a:latin typeface="Arial" pitchFamily="32" charset="0"/>
                <a:ea typeface="ＭＳ Ｐゴシック" pitchFamily="32" charset="-128"/>
                <a:cs typeface="ＭＳ Ｐゴシック" pitchFamily="32" charset="-128"/>
              </a:rPr>
              <a:t>For students to learn, we need to find practical ways to bridge the gap between where they are and where they need to be.</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These three things can be applied to students’ long and short-term goals, whether they are aiming for the summit or a camp on route to the mountain peak.</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11</a:t>
            </a:fld>
            <a:endParaRPr lang="en-US"/>
          </a:p>
        </p:txBody>
      </p:sp>
    </p:spTree>
    <p:extLst>
      <p:ext uri="{BB962C8B-B14F-4D97-AF65-F5344CB8AC3E}">
        <p14:creationId xmlns:p14="http://schemas.microsoft.com/office/powerpoint/2010/main" val="1961511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pitchFamily="32" charset="0"/>
                <a:ea typeface="ＭＳ Ｐゴシック" pitchFamily="32" charset="-128"/>
                <a:cs typeface="ＭＳ Ｐゴシック" pitchFamily="32" charset="-128"/>
              </a:rPr>
              <a:t>Five Formative Assessment Strategies (5 minutes)</a:t>
            </a:r>
            <a:endParaRPr lang="en-GB" sz="1200" b="1"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So let’s look at some strategies for making this happen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12</a:t>
            </a:fld>
            <a:endParaRPr lang="en-US"/>
          </a:p>
        </p:txBody>
      </p:sp>
    </p:spTree>
    <p:extLst>
      <p:ext uri="{BB962C8B-B14F-4D97-AF65-F5344CB8AC3E}">
        <p14:creationId xmlns:p14="http://schemas.microsoft.com/office/powerpoint/2010/main" val="756112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2" charset="0"/>
                <a:ea typeface="ＭＳ Ｐゴシック" pitchFamily="32" charset="-128"/>
                <a:cs typeface="ＭＳ Ｐゴシック" pitchFamily="32" charset="-128"/>
              </a:rPr>
              <a:t>In 2007, </a:t>
            </a:r>
            <a:r>
              <a:rPr lang="en-US" sz="1200" kern="1200" dirty="0" err="1" smtClean="0">
                <a:solidFill>
                  <a:schemeClr val="tx1"/>
                </a:solidFill>
                <a:effectLst/>
                <a:latin typeface="Arial" pitchFamily="32" charset="0"/>
                <a:ea typeface="ＭＳ Ｐゴシック" pitchFamily="32" charset="-128"/>
                <a:cs typeface="ＭＳ Ｐゴシック" pitchFamily="32" charset="-128"/>
              </a:rPr>
              <a:t>Wiliam</a:t>
            </a:r>
            <a:r>
              <a:rPr lang="en-US" sz="1200" kern="1200" dirty="0" smtClean="0">
                <a:solidFill>
                  <a:schemeClr val="tx1"/>
                </a:solidFill>
                <a:effectLst/>
                <a:latin typeface="Arial" pitchFamily="32" charset="0"/>
                <a:ea typeface="ＭＳ Ｐゴシック" pitchFamily="32" charset="-128"/>
                <a:cs typeface="ＭＳ Ｐゴシック" pitchFamily="32" charset="-128"/>
              </a:rPr>
              <a:t> and Thompson, taking into consideration the roles of both the teacher and student, identified five key strategies that conceptualize formative assessment. </a:t>
            </a: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They proposed that the three processes of establishing where learners are, where they are going and how to get there, were central to building a framework for formative assessment.</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13</a:t>
            </a:fld>
            <a:endParaRPr lang="en-US"/>
          </a:p>
        </p:txBody>
      </p:sp>
    </p:spTree>
    <p:extLst>
      <p:ext uri="{BB962C8B-B14F-4D97-AF65-F5344CB8AC3E}">
        <p14:creationId xmlns:p14="http://schemas.microsoft.com/office/powerpoint/2010/main" val="2011190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2" charset="0"/>
                <a:ea typeface="ＭＳ Ｐゴシック" pitchFamily="32" charset="-128"/>
                <a:cs typeface="ＭＳ Ｐゴシック" pitchFamily="32" charset="-128"/>
              </a:rPr>
              <a:t>The framework provides a way of thinking about the five key formative assessment strategies with regard to the classroom participants of teacher, peer and learner. If we consider the roles these three participants play in relation to the instructional processes we see that:</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1. All have a role in discussing, clarifying, and sharing the learning goals.</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2. The teacher must select tasks and facilitate discussions that ensure that students’ thinking becomes visible and available for analysis.</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3. The teacher must provide feedback of a type that moves student learning forward.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4. Students must work together to help one another establish shared goals and make progress towards these goals.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5. Students must take responsibility for their own learning.</a:t>
            </a:r>
            <a:r>
              <a:rPr lang="en-GB" dirty="0" smtClean="0">
                <a:effectLst/>
              </a:rPr>
              <a:t> </a:t>
            </a:r>
          </a:p>
          <a:p>
            <a:endParaRPr lang="en-GB" dirty="0" smtClean="0">
              <a:effectLst/>
            </a:endParaRPr>
          </a:p>
          <a:p>
            <a:r>
              <a:rPr lang="en-US" sz="1200" i="1" kern="1200" dirty="0" smtClean="0">
                <a:solidFill>
                  <a:schemeClr val="tx1"/>
                </a:solidFill>
                <a:effectLst/>
                <a:latin typeface="Arial" pitchFamily="32" charset="0"/>
                <a:ea typeface="ＭＳ Ｐゴシック" pitchFamily="32" charset="-128"/>
                <a:cs typeface="ＭＳ Ｐゴシック" pitchFamily="32" charset="-128"/>
              </a:rPr>
              <a:t>Move straight next slide.</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14</a:t>
            </a:fld>
            <a:endParaRPr lang="en-US"/>
          </a:p>
        </p:txBody>
      </p:sp>
    </p:spTree>
    <p:extLst>
      <p:ext uri="{BB962C8B-B14F-4D97-AF65-F5344CB8AC3E}">
        <p14:creationId xmlns:p14="http://schemas.microsoft.com/office/powerpoint/2010/main" val="2011190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2" charset="0"/>
                <a:ea typeface="ＭＳ Ｐゴシック" pitchFamily="32" charset="-128"/>
                <a:cs typeface="ＭＳ Ｐゴシック" pitchFamily="32" charset="-128"/>
              </a:rPr>
              <a:t>We are going to look more deeply at each of the five formative assessment strategies but first; you may be wondering how we know that these strategies actually work?</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Well, there is overwhelming research evidence that shows they do work.  </a:t>
            </a: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Black and </a:t>
            </a:r>
            <a:r>
              <a:rPr lang="en-US" sz="1200" kern="1200" dirty="0" err="1" smtClean="0">
                <a:solidFill>
                  <a:schemeClr val="tx1"/>
                </a:solidFill>
                <a:effectLst/>
                <a:latin typeface="Arial" pitchFamily="32" charset="0"/>
                <a:ea typeface="ＭＳ Ｐゴシック" pitchFamily="32" charset="-128"/>
                <a:cs typeface="ＭＳ Ｐゴシック" pitchFamily="32" charset="-128"/>
              </a:rPr>
              <a:t>Wiliam</a:t>
            </a:r>
            <a:r>
              <a:rPr lang="en-US" sz="1200" kern="1200" dirty="0" smtClean="0">
                <a:solidFill>
                  <a:schemeClr val="tx1"/>
                </a:solidFill>
                <a:effectLst/>
                <a:latin typeface="Arial" pitchFamily="32" charset="0"/>
                <a:ea typeface="ＭＳ Ｐゴシック" pitchFamily="32" charset="-128"/>
                <a:cs typeface="ＭＳ Ｐゴシック" pitchFamily="32" charset="-128"/>
              </a:rPr>
              <a:t> carried out a review of research into this and found that formative assessment, when well done, provides one of the most effective interventions that we can make to improve learning.</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15</a:t>
            </a:fld>
            <a:endParaRPr lang="en-US"/>
          </a:p>
        </p:txBody>
      </p:sp>
    </p:spTree>
    <p:extLst>
      <p:ext uri="{BB962C8B-B14F-4D97-AF65-F5344CB8AC3E}">
        <p14:creationId xmlns:p14="http://schemas.microsoft.com/office/powerpoint/2010/main" val="944713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pitchFamily="32" charset="0"/>
                <a:ea typeface="ＭＳ Ｐゴシック" pitchFamily="32" charset="-128"/>
                <a:cs typeface="ＭＳ Ｐゴシック" pitchFamily="32" charset="-128"/>
              </a:rPr>
              <a:t>1. Clarifying Learning Intentions (5 minutes)</a:t>
            </a:r>
            <a:endParaRPr lang="en-GB" sz="1200" b="1"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So let’s start by looking at the first strategy: ‘Clarifying Learning Intentions’.</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16</a:t>
            </a:fld>
            <a:endParaRPr lang="en-US"/>
          </a:p>
        </p:txBody>
      </p:sp>
    </p:spTree>
    <p:extLst>
      <p:ext uri="{BB962C8B-B14F-4D97-AF65-F5344CB8AC3E}">
        <p14:creationId xmlns:p14="http://schemas.microsoft.com/office/powerpoint/2010/main" val="3378501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2" charset="0"/>
                <a:ea typeface="ＭＳ Ｐゴシック" pitchFamily="32" charset="-128"/>
                <a:cs typeface="ＭＳ Ｐゴシック" pitchFamily="32" charset="-128"/>
              </a:rPr>
              <a:t>Broadly speaking there are three kinds of learning intentions in mathematics teaching:</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b="1"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b="1" kern="1200" dirty="0" smtClean="0">
                <a:solidFill>
                  <a:schemeClr val="tx1"/>
                </a:solidFill>
                <a:effectLst/>
                <a:latin typeface="Arial" pitchFamily="32" charset="0"/>
                <a:ea typeface="ＭＳ Ｐゴシック" pitchFamily="32" charset="-128"/>
                <a:cs typeface="ＭＳ Ｐゴシック" pitchFamily="32" charset="-128"/>
              </a:rPr>
              <a:t>Procedural Fluency:</a:t>
            </a:r>
            <a:r>
              <a:rPr lang="en-US" sz="1200" kern="1200" dirty="0" smtClean="0">
                <a:solidFill>
                  <a:schemeClr val="tx1"/>
                </a:solidFill>
                <a:effectLst/>
                <a:latin typeface="Arial" pitchFamily="32" charset="0"/>
                <a:ea typeface="ＭＳ Ｐゴシック" pitchFamily="32" charset="-128"/>
                <a:cs typeface="ＭＳ Ｐゴシック" pitchFamily="32" charset="-128"/>
              </a:rPr>
              <a:t> Carrying out procedures accurately and fluently (e.g. solving an equation).</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b="1"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b="1" kern="1200" dirty="0" smtClean="0">
                <a:solidFill>
                  <a:schemeClr val="tx1"/>
                </a:solidFill>
                <a:effectLst/>
                <a:latin typeface="Arial" pitchFamily="32" charset="0"/>
                <a:ea typeface="ＭＳ Ｐゴシック" pitchFamily="32" charset="-128"/>
                <a:cs typeface="ＭＳ Ｐゴシック" pitchFamily="32" charset="-128"/>
              </a:rPr>
              <a:t>Conceptual Understanding:</a:t>
            </a:r>
            <a:r>
              <a:rPr lang="en-US" sz="1200" kern="1200" dirty="0" smtClean="0">
                <a:solidFill>
                  <a:schemeClr val="tx1"/>
                </a:solidFill>
                <a:effectLst/>
                <a:latin typeface="Arial" pitchFamily="32" charset="0"/>
                <a:ea typeface="ＭＳ Ｐゴシック" pitchFamily="32" charset="-128"/>
                <a:cs typeface="ＭＳ Ｐゴシック" pitchFamily="32" charset="-128"/>
              </a:rPr>
              <a:t> Explaining a mathematical idea, concept or procedure and using it appropriately.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b="1"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b="1" kern="1200" dirty="0" smtClean="0">
                <a:solidFill>
                  <a:schemeClr val="tx1"/>
                </a:solidFill>
                <a:effectLst/>
                <a:latin typeface="Arial" pitchFamily="32" charset="0"/>
                <a:ea typeface="ＭＳ Ｐゴシック" pitchFamily="32" charset="-128"/>
                <a:cs typeface="ＭＳ Ｐゴシック" pitchFamily="32" charset="-128"/>
              </a:rPr>
              <a:t>Problem Solving Strategies:</a:t>
            </a:r>
            <a:r>
              <a:rPr lang="en-US" sz="1200" kern="1200" dirty="0" smtClean="0">
                <a:solidFill>
                  <a:schemeClr val="tx1"/>
                </a:solidFill>
                <a:effectLst/>
                <a:latin typeface="Arial" pitchFamily="32" charset="0"/>
                <a:ea typeface="ＭＳ Ｐゴシック" pitchFamily="32" charset="-128"/>
                <a:cs typeface="ＭＳ Ｐゴシック" pitchFamily="32" charset="-128"/>
              </a:rPr>
              <a:t> Selecting appropriate methods when solving problems, to clearly explain and communicate reasoning.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We can often find that we focus on developing procedural fluency with our students most of the time, spending less time on developing mathematical understanding and problem solving strategies. Whatever the learning intentions, it is important that our students understand the goal and success criteria of what they are doing. There are many ways to communicate this. ‘I Can’ statements are one such way, which, if used, should be written in such a way that they can be formatively assessed throughout the lesson. An example might be ‘I Can use reasoning to solve a problem’.</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17</a:t>
            </a:fld>
            <a:endParaRPr lang="en-US"/>
          </a:p>
        </p:txBody>
      </p:sp>
    </p:spTree>
    <p:extLst>
      <p:ext uri="{BB962C8B-B14F-4D97-AF65-F5344CB8AC3E}">
        <p14:creationId xmlns:p14="http://schemas.microsoft.com/office/powerpoint/2010/main" val="51251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pitchFamily="32" charset="0"/>
                <a:ea typeface="ＭＳ Ｐゴシック" pitchFamily="32" charset="-128"/>
                <a:cs typeface="ＭＳ Ｐゴシック" pitchFamily="32" charset="-128"/>
              </a:rPr>
              <a:t>As part of the Mathematics Assessment Project, the Shell Centre designed 100 Classroom Challenges that help </a:t>
            </a:r>
            <a:r>
              <a:rPr lang="en-GB" sz="1200" kern="1200" dirty="0" err="1" smtClean="0">
                <a:solidFill>
                  <a:schemeClr val="tx1"/>
                </a:solidFill>
                <a:effectLst/>
                <a:latin typeface="Arial" pitchFamily="32" charset="0"/>
                <a:ea typeface="ＭＳ Ｐゴシック" pitchFamily="32" charset="-128"/>
                <a:cs typeface="ＭＳ Ｐゴシック" pitchFamily="32" charset="-128"/>
              </a:rPr>
              <a:t>teachersto</a:t>
            </a:r>
            <a:r>
              <a:rPr lang="en-GB" sz="1200" kern="1200" dirty="0" smtClean="0">
                <a:solidFill>
                  <a:schemeClr val="tx1"/>
                </a:solidFill>
                <a:effectLst/>
                <a:latin typeface="Arial" pitchFamily="32" charset="0"/>
                <a:ea typeface="ＭＳ Ｐゴシック" pitchFamily="32" charset="-128"/>
                <a:cs typeface="ＭＳ Ｐゴシック" pitchFamily="32" charset="-128"/>
              </a:rPr>
              <a:t> </a:t>
            </a:r>
            <a:r>
              <a:rPr lang="en-US" sz="1200" kern="1200" dirty="0" smtClean="0">
                <a:solidFill>
                  <a:schemeClr val="tx1"/>
                </a:solidFill>
                <a:effectLst/>
                <a:latin typeface="Arial" pitchFamily="32" charset="0"/>
                <a:ea typeface="ＭＳ Ｐゴシック" pitchFamily="32" charset="-128"/>
                <a:cs typeface="ＭＳ Ｐゴシック" pitchFamily="32" charset="-128"/>
              </a:rPr>
              <a:t>integrate formative assessment into everyday teaching. Two thirds of the lessons focus on assessing and developing conceptual understanding while the other third focus on the application of previously learned mathematics to solving non-routine problems.</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The lessons can be found at the website address shown.</a:t>
            </a: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We are going to look at one of these Classroom Challenges in some detail. </a:t>
            </a:r>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18</a:t>
            </a:fld>
            <a:endParaRPr lang="en-US"/>
          </a:p>
        </p:txBody>
      </p:sp>
    </p:spTree>
    <p:extLst>
      <p:ext uri="{BB962C8B-B14F-4D97-AF65-F5344CB8AC3E}">
        <p14:creationId xmlns:p14="http://schemas.microsoft.com/office/powerpoint/2010/main" val="1129165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pitchFamily="32" charset="0"/>
                <a:ea typeface="ＭＳ Ｐゴシック" pitchFamily="32" charset="-128"/>
                <a:cs typeface="ＭＳ Ｐゴシック" pitchFamily="32" charset="-128"/>
              </a:rPr>
              <a:t>The Classroom Challenge we will look at in this session was designed for Grade 8 students and aims to find out how well students can interpret distance-time graphs, and to move their reasoning on.</a:t>
            </a: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The lesson contains multiple representations (graphs and written descriptions) of a number of different scenarios related to everyday events, to formatively assess students’ ability to interpret and make connections between </a:t>
            </a:r>
            <a:r>
              <a:rPr lang="en-GB" sz="1200" kern="1200" dirty="0" smtClean="0">
                <a:solidFill>
                  <a:schemeClr val="tx1"/>
                </a:solidFill>
                <a:effectLst/>
                <a:latin typeface="Arial" pitchFamily="32" charset="0"/>
                <a:ea typeface="ＭＳ Ｐゴシック" pitchFamily="32" charset="-128"/>
                <a:cs typeface="ＭＳ Ｐゴシック" pitchFamily="32" charset="-128"/>
              </a:rPr>
              <a:t>words and graphical features. </a:t>
            </a:r>
          </a:p>
          <a:p>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Tables of data are added as a third representation to help students to confirm or modify their existing thinking. </a:t>
            </a: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Throughout the lesson, students are encouraged to articulate their reasoning and justify their choices mathematically.</a:t>
            </a:r>
            <a:r>
              <a:rPr lang="en-GB" dirty="0" smtClean="0">
                <a:effectLst/>
              </a:rPr>
              <a:t> </a:t>
            </a:r>
            <a:endParaRPr lang="en-US" sz="1200" kern="1200" dirty="0" smtClean="0">
              <a:solidFill>
                <a:schemeClr val="tx1"/>
              </a:solidFill>
              <a:latin typeface="Arial" pitchFamily="32" charset="0"/>
              <a:ea typeface="ＭＳ Ｐゴシック" pitchFamily="32" charset="-128"/>
              <a:cs typeface="ＭＳ Ｐゴシック" pitchFamily="32" charset="-128"/>
            </a:endParaRPr>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19</a:t>
            </a:fld>
            <a:endParaRPr lang="en-US"/>
          </a:p>
        </p:txBody>
      </p:sp>
    </p:spTree>
    <p:extLst>
      <p:ext uri="{BB962C8B-B14F-4D97-AF65-F5344CB8AC3E}">
        <p14:creationId xmlns:p14="http://schemas.microsoft.com/office/powerpoint/2010/main" val="1129165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pitchFamily="32" charset="0"/>
                <a:ea typeface="ＭＳ Ｐゴシック" pitchFamily="32" charset="-128"/>
                <a:cs typeface="ＭＳ Ｐゴシック" pitchFamily="32" charset="-128"/>
              </a:rPr>
              <a:t>Workshop Outline</a:t>
            </a:r>
            <a:endParaRPr lang="en-GB" sz="1200" b="1"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This is an outline of what we are going to work through today as we look at ways in which formative assessment can improve teaching and learning.</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b="1" i="1"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b="1" i="1" kern="1200" dirty="0" smtClean="0">
                <a:solidFill>
                  <a:schemeClr val="tx1"/>
                </a:solidFill>
                <a:effectLst/>
                <a:latin typeface="Arial" pitchFamily="32" charset="0"/>
                <a:ea typeface="ＭＳ Ｐゴシック" pitchFamily="32" charset="-128"/>
                <a:cs typeface="ＭＳ Ｐゴシック" pitchFamily="32" charset="-128"/>
              </a:rPr>
              <a:t>Rough timing</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i="1" kern="1200" dirty="0" smtClean="0">
                <a:solidFill>
                  <a:schemeClr val="tx1"/>
                </a:solidFill>
                <a:effectLst/>
                <a:latin typeface="Arial" pitchFamily="32" charset="0"/>
                <a:ea typeface="ＭＳ Ｐゴシック" pitchFamily="32" charset="-128"/>
                <a:cs typeface="ＭＳ Ｐゴシック" pitchFamily="32" charset="-128"/>
              </a:rPr>
              <a:t>Assessing Students (10 </a:t>
            </a:r>
            <a:r>
              <a:rPr lang="en-US" sz="1200" i="1" kern="1200" dirty="0" err="1" smtClean="0">
                <a:solidFill>
                  <a:schemeClr val="tx1"/>
                </a:solidFill>
                <a:effectLst/>
                <a:latin typeface="Arial" pitchFamily="32" charset="0"/>
                <a:ea typeface="ＭＳ Ｐゴシック" pitchFamily="32" charset="-128"/>
                <a:cs typeface="ＭＳ Ｐゴシック" pitchFamily="32" charset="-128"/>
              </a:rPr>
              <a:t>mins</a:t>
            </a:r>
            <a:r>
              <a:rPr lang="en-US" sz="1200" i="1" kern="1200" dirty="0" smtClean="0">
                <a:solidFill>
                  <a:schemeClr val="tx1"/>
                </a:solidFill>
                <a:effectLst/>
                <a:latin typeface="Arial" pitchFamily="32" charset="0"/>
                <a:ea typeface="ＭＳ Ｐゴシック" pitchFamily="32" charset="-128"/>
                <a:cs typeface="ＭＳ Ｐゴシック" pitchFamily="32" charset="-128"/>
              </a:rPr>
              <a:t>)</a:t>
            </a:r>
            <a:br>
              <a:rPr lang="en-US" sz="1200" i="1" kern="1200" dirty="0" smtClean="0">
                <a:solidFill>
                  <a:schemeClr val="tx1"/>
                </a:solidFill>
                <a:effectLst/>
                <a:latin typeface="Arial" pitchFamily="32" charset="0"/>
                <a:ea typeface="ＭＳ Ｐゴシック" pitchFamily="32" charset="-128"/>
                <a:cs typeface="ＭＳ Ｐゴシック" pitchFamily="32" charset="-128"/>
              </a:rPr>
            </a:br>
            <a:r>
              <a:rPr lang="en-US" sz="1200" i="1" kern="1200" dirty="0" smtClean="0">
                <a:solidFill>
                  <a:schemeClr val="tx1"/>
                </a:solidFill>
                <a:effectLst/>
                <a:latin typeface="Arial" pitchFamily="32" charset="0"/>
                <a:ea typeface="ＭＳ Ｐゴシック" pitchFamily="32" charset="-128"/>
                <a:cs typeface="ＭＳ Ｐゴシック" pitchFamily="32" charset="-128"/>
              </a:rPr>
              <a:t>What is Formative Assessment? (10 </a:t>
            </a:r>
            <a:r>
              <a:rPr lang="en-US" sz="1200" i="1" kern="1200" dirty="0" err="1" smtClean="0">
                <a:solidFill>
                  <a:schemeClr val="tx1"/>
                </a:solidFill>
                <a:effectLst/>
                <a:latin typeface="Arial" pitchFamily="32" charset="0"/>
                <a:ea typeface="ＭＳ Ｐゴシック" pitchFamily="32" charset="-128"/>
                <a:cs typeface="ＭＳ Ｐゴシック" pitchFamily="32" charset="-128"/>
              </a:rPr>
              <a:t>mins</a:t>
            </a:r>
            <a:r>
              <a:rPr lang="en-US" sz="1200" i="1" kern="1200" dirty="0" smtClean="0">
                <a:solidFill>
                  <a:schemeClr val="tx1"/>
                </a:solidFill>
                <a:effectLst/>
                <a:latin typeface="Arial" pitchFamily="32" charset="0"/>
                <a:ea typeface="ＭＳ Ｐゴシック" pitchFamily="32" charset="-128"/>
                <a:cs typeface="ＭＳ Ｐゴシック" pitchFamily="32" charset="-128"/>
              </a:rPr>
              <a:t>)</a:t>
            </a:r>
            <a:br>
              <a:rPr lang="en-US" sz="1200" i="1" kern="1200" dirty="0" smtClean="0">
                <a:solidFill>
                  <a:schemeClr val="tx1"/>
                </a:solidFill>
                <a:effectLst/>
                <a:latin typeface="Arial" pitchFamily="32" charset="0"/>
                <a:ea typeface="ＭＳ Ｐゴシック" pitchFamily="32" charset="-128"/>
                <a:cs typeface="ＭＳ Ｐゴシック" pitchFamily="32" charset="-128"/>
              </a:rPr>
            </a:br>
            <a:r>
              <a:rPr lang="en-US" sz="1200" i="1" kern="1200" dirty="0" smtClean="0">
                <a:solidFill>
                  <a:schemeClr val="tx1"/>
                </a:solidFill>
                <a:effectLst/>
                <a:latin typeface="Arial" pitchFamily="32" charset="0"/>
                <a:ea typeface="ＭＳ Ｐゴシック" pitchFamily="32" charset="-128"/>
                <a:cs typeface="ＭＳ Ｐゴシック" pitchFamily="32" charset="-128"/>
              </a:rPr>
              <a:t>Five Formative Assessment Strategies: (5 </a:t>
            </a:r>
            <a:r>
              <a:rPr lang="en-US" sz="1200" i="1" kern="1200" dirty="0" err="1" smtClean="0">
                <a:solidFill>
                  <a:schemeClr val="tx1"/>
                </a:solidFill>
                <a:effectLst/>
                <a:latin typeface="Arial" pitchFamily="32" charset="0"/>
                <a:ea typeface="ＭＳ Ｐゴシック" pitchFamily="32" charset="-128"/>
                <a:cs typeface="ＭＳ Ｐゴシック" pitchFamily="32" charset="-128"/>
              </a:rPr>
              <a:t>mins</a:t>
            </a:r>
            <a:r>
              <a:rPr lang="en-US" sz="1200" i="1" kern="1200" dirty="0" smtClean="0">
                <a:solidFill>
                  <a:schemeClr val="tx1"/>
                </a:solidFill>
                <a:effectLst/>
                <a:latin typeface="Arial" pitchFamily="32" charset="0"/>
                <a:ea typeface="ＭＳ Ｐゴシック" pitchFamily="32" charset="-128"/>
                <a:cs typeface="ＭＳ Ｐゴシック" pitchFamily="32" charset="-128"/>
              </a:rPr>
              <a:t>) </a:t>
            </a:r>
          </a:p>
          <a:p>
            <a:r>
              <a:rPr lang="en-US" sz="1200" i="1" kern="1200" dirty="0" smtClean="0">
                <a:solidFill>
                  <a:schemeClr val="tx1"/>
                </a:solidFill>
                <a:effectLst/>
                <a:latin typeface="Arial" pitchFamily="32" charset="0"/>
                <a:ea typeface="ＭＳ Ｐゴシック" pitchFamily="32" charset="-128"/>
                <a:cs typeface="ＭＳ Ｐゴシック" pitchFamily="32" charset="-128"/>
              </a:rPr>
              <a:t>Clarifying Learning Intentions (5 </a:t>
            </a:r>
            <a:r>
              <a:rPr lang="en-US" sz="1200" i="1" kern="1200" dirty="0" err="1" smtClean="0">
                <a:solidFill>
                  <a:schemeClr val="tx1"/>
                </a:solidFill>
                <a:effectLst/>
                <a:latin typeface="Arial" pitchFamily="32" charset="0"/>
                <a:ea typeface="ＭＳ Ｐゴシック" pitchFamily="32" charset="-128"/>
                <a:cs typeface="ＭＳ Ｐゴシック" pitchFamily="32" charset="-128"/>
              </a:rPr>
              <a:t>mins</a:t>
            </a:r>
            <a:r>
              <a:rPr lang="en-US" sz="1200" i="1" kern="1200" dirty="0" smtClean="0">
                <a:solidFill>
                  <a:schemeClr val="tx1"/>
                </a:solidFill>
                <a:effectLst/>
                <a:latin typeface="Arial" pitchFamily="32" charset="0"/>
                <a:ea typeface="ＭＳ Ｐゴシック" pitchFamily="32" charset="-128"/>
                <a:cs typeface="ＭＳ Ｐゴシック" pitchFamily="32" charset="-128"/>
              </a:rPr>
              <a:t>)</a:t>
            </a:r>
            <a:br>
              <a:rPr lang="en-US" sz="1200" i="1" kern="1200" dirty="0" smtClean="0">
                <a:solidFill>
                  <a:schemeClr val="tx1"/>
                </a:solidFill>
                <a:effectLst/>
                <a:latin typeface="Arial" pitchFamily="32" charset="0"/>
                <a:ea typeface="ＭＳ Ｐゴシック" pitchFamily="32" charset="-128"/>
                <a:cs typeface="ＭＳ Ｐゴシック" pitchFamily="32" charset="-128"/>
              </a:rPr>
            </a:br>
            <a:r>
              <a:rPr lang="en-US" sz="1200" i="1" kern="1200" dirty="0" smtClean="0">
                <a:solidFill>
                  <a:schemeClr val="tx1"/>
                </a:solidFill>
                <a:effectLst/>
                <a:latin typeface="Arial" pitchFamily="32" charset="0"/>
                <a:ea typeface="ＭＳ Ｐゴシック" pitchFamily="32" charset="-128"/>
                <a:cs typeface="ＭＳ Ｐゴシック" pitchFamily="32" charset="-128"/>
              </a:rPr>
              <a:t>Eliciting Evidence of Student Learning (10 </a:t>
            </a:r>
            <a:r>
              <a:rPr lang="en-US" sz="1200" i="1" kern="1200" dirty="0" err="1" smtClean="0">
                <a:solidFill>
                  <a:schemeClr val="tx1"/>
                </a:solidFill>
                <a:effectLst/>
                <a:latin typeface="Arial" pitchFamily="32" charset="0"/>
                <a:ea typeface="ＭＳ Ｐゴシック" pitchFamily="32" charset="-128"/>
                <a:cs typeface="ＭＳ Ｐゴシック" pitchFamily="32" charset="-128"/>
              </a:rPr>
              <a:t>mins</a:t>
            </a:r>
            <a:r>
              <a:rPr lang="en-US" sz="1200" i="1" kern="1200" dirty="0" smtClean="0">
                <a:solidFill>
                  <a:schemeClr val="tx1"/>
                </a:solidFill>
                <a:effectLst/>
                <a:latin typeface="Arial" pitchFamily="32" charset="0"/>
                <a:ea typeface="ＭＳ Ｐゴシック" pitchFamily="32" charset="-128"/>
                <a:cs typeface="ＭＳ Ｐゴシック" pitchFamily="32" charset="-128"/>
              </a:rPr>
              <a:t>)</a:t>
            </a:r>
            <a:br>
              <a:rPr lang="en-US" sz="1200" i="1" kern="1200" dirty="0" smtClean="0">
                <a:solidFill>
                  <a:schemeClr val="tx1"/>
                </a:solidFill>
                <a:effectLst/>
                <a:latin typeface="Arial" pitchFamily="32" charset="0"/>
                <a:ea typeface="ＭＳ Ｐゴシック" pitchFamily="32" charset="-128"/>
                <a:cs typeface="ＭＳ Ｐゴシック" pitchFamily="32" charset="-128"/>
              </a:rPr>
            </a:br>
            <a:r>
              <a:rPr lang="en-US" sz="1200" i="1" kern="1200" dirty="0" smtClean="0">
                <a:solidFill>
                  <a:schemeClr val="tx1"/>
                </a:solidFill>
                <a:effectLst/>
                <a:latin typeface="Arial" pitchFamily="32" charset="0"/>
                <a:ea typeface="ＭＳ Ｐゴシック" pitchFamily="32" charset="-128"/>
                <a:cs typeface="ＭＳ Ｐゴシック" pitchFamily="32" charset="-128"/>
              </a:rPr>
              <a:t>Giving Formative Feedback (20 </a:t>
            </a:r>
            <a:r>
              <a:rPr lang="en-US" sz="1200" i="1" kern="1200" dirty="0" err="1" smtClean="0">
                <a:solidFill>
                  <a:schemeClr val="tx1"/>
                </a:solidFill>
                <a:effectLst/>
                <a:latin typeface="Arial" pitchFamily="32" charset="0"/>
                <a:ea typeface="ＭＳ Ｐゴシック" pitchFamily="32" charset="-128"/>
                <a:cs typeface="ＭＳ Ｐゴシック" pitchFamily="32" charset="-128"/>
              </a:rPr>
              <a:t>mins</a:t>
            </a:r>
            <a:r>
              <a:rPr lang="en-US" sz="1200" i="1" kern="1200" dirty="0" smtClean="0">
                <a:solidFill>
                  <a:schemeClr val="tx1"/>
                </a:solidFill>
                <a:effectLst/>
                <a:latin typeface="Arial" pitchFamily="32" charset="0"/>
                <a:ea typeface="ＭＳ Ｐゴシック" pitchFamily="32" charset="-128"/>
                <a:cs typeface="ＭＳ Ｐゴシック" pitchFamily="32" charset="-128"/>
              </a:rPr>
              <a:t>)</a:t>
            </a:r>
            <a:br>
              <a:rPr lang="en-US" sz="1200" i="1" kern="1200" dirty="0" smtClean="0">
                <a:solidFill>
                  <a:schemeClr val="tx1"/>
                </a:solidFill>
                <a:effectLst/>
                <a:latin typeface="Arial" pitchFamily="32" charset="0"/>
                <a:ea typeface="ＭＳ Ｐゴシック" pitchFamily="32" charset="-128"/>
                <a:cs typeface="ＭＳ Ｐゴシック" pitchFamily="32" charset="-128"/>
              </a:rPr>
            </a:br>
            <a:r>
              <a:rPr lang="en-US" sz="1200" i="1" kern="1200" dirty="0" smtClean="0">
                <a:solidFill>
                  <a:schemeClr val="tx1"/>
                </a:solidFill>
                <a:effectLst/>
                <a:latin typeface="Arial" pitchFamily="32" charset="0"/>
                <a:ea typeface="ＭＳ Ｐゴシック" pitchFamily="32" charset="-128"/>
                <a:cs typeface="ＭＳ Ｐゴシック" pitchFamily="32" charset="-128"/>
              </a:rPr>
              <a:t>Students as Learning Resources for One Another (10 </a:t>
            </a:r>
            <a:r>
              <a:rPr lang="en-US" sz="1200" i="1" kern="1200" dirty="0" err="1" smtClean="0">
                <a:solidFill>
                  <a:schemeClr val="tx1"/>
                </a:solidFill>
                <a:effectLst/>
                <a:latin typeface="Arial" pitchFamily="32" charset="0"/>
                <a:ea typeface="ＭＳ Ｐゴシック" pitchFamily="32" charset="-128"/>
                <a:cs typeface="ＭＳ Ｐゴシック" pitchFamily="32" charset="-128"/>
              </a:rPr>
              <a:t>mins</a:t>
            </a:r>
            <a:r>
              <a:rPr lang="en-US" sz="1200" i="1" kern="1200" dirty="0" smtClean="0">
                <a:solidFill>
                  <a:schemeClr val="tx1"/>
                </a:solidFill>
                <a:effectLst/>
                <a:latin typeface="Arial" pitchFamily="32" charset="0"/>
                <a:ea typeface="ＭＳ Ｐゴシック" pitchFamily="32" charset="-128"/>
                <a:cs typeface="ＭＳ Ｐゴシック" pitchFamily="32" charset="-128"/>
              </a:rPr>
              <a:t>)</a:t>
            </a:r>
            <a:br>
              <a:rPr lang="en-US" sz="1200" i="1" kern="1200" dirty="0" smtClean="0">
                <a:solidFill>
                  <a:schemeClr val="tx1"/>
                </a:solidFill>
                <a:effectLst/>
                <a:latin typeface="Arial" pitchFamily="32" charset="0"/>
                <a:ea typeface="ＭＳ Ｐゴシック" pitchFamily="32" charset="-128"/>
                <a:cs typeface="ＭＳ Ｐゴシック" pitchFamily="32" charset="-128"/>
              </a:rPr>
            </a:br>
            <a:r>
              <a:rPr lang="en-US" sz="1200" i="1" kern="1200" dirty="0" smtClean="0">
                <a:solidFill>
                  <a:schemeClr val="tx1"/>
                </a:solidFill>
                <a:effectLst/>
                <a:latin typeface="Arial" pitchFamily="32" charset="0"/>
                <a:ea typeface="ＭＳ Ｐゴシック" pitchFamily="32" charset="-128"/>
                <a:cs typeface="ＭＳ Ｐゴシック" pitchFamily="32" charset="-128"/>
              </a:rPr>
              <a:t>Students Taking Ownership of Their Own Learning (5 </a:t>
            </a:r>
            <a:r>
              <a:rPr lang="en-US" sz="1200" i="1" kern="1200" dirty="0" err="1" smtClean="0">
                <a:solidFill>
                  <a:schemeClr val="tx1"/>
                </a:solidFill>
                <a:effectLst/>
                <a:latin typeface="Arial" pitchFamily="32" charset="0"/>
                <a:ea typeface="ＭＳ Ｐゴシック" pitchFamily="32" charset="-128"/>
                <a:cs typeface="ＭＳ Ｐゴシック" pitchFamily="32" charset="-128"/>
              </a:rPr>
              <a:t>mins</a:t>
            </a:r>
            <a:r>
              <a:rPr lang="en-US" sz="1200" i="1" kern="1200" dirty="0" smtClean="0">
                <a:solidFill>
                  <a:schemeClr val="tx1"/>
                </a:solidFill>
                <a:effectLst/>
                <a:latin typeface="Arial" pitchFamily="32" charset="0"/>
                <a:ea typeface="ＭＳ Ｐゴシック" pitchFamily="32" charset="-128"/>
                <a:cs typeface="ＭＳ Ｐゴシック" pitchFamily="32" charset="-128"/>
              </a:rPr>
              <a:t>)</a:t>
            </a:r>
            <a:br>
              <a:rPr lang="en-US" sz="1200" i="1" kern="1200" dirty="0" smtClean="0">
                <a:solidFill>
                  <a:schemeClr val="tx1"/>
                </a:solidFill>
                <a:effectLst/>
                <a:latin typeface="Arial" pitchFamily="32" charset="0"/>
                <a:ea typeface="ＭＳ Ｐゴシック" pitchFamily="32" charset="-128"/>
                <a:cs typeface="ＭＳ Ｐゴシック" pitchFamily="32" charset="-128"/>
              </a:rPr>
            </a:br>
            <a:r>
              <a:rPr lang="en-US" sz="1200" i="1" kern="1200" dirty="0" smtClean="0">
                <a:solidFill>
                  <a:schemeClr val="tx1"/>
                </a:solidFill>
                <a:effectLst/>
                <a:latin typeface="Arial" pitchFamily="32" charset="0"/>
                <a:ea typeface="ＭＳ Ｐゴシック" pitchFamily="32" charset="-128"/>
                <a:cs typeface="ＭＳ Ｐゴシック" pitchFamily="32" charset="-128"/>
              </a:rPr>
              <a:t>Reflections (15 </a:t>
            </a:r>
            <a:r>
              <a:rPr lang="en-US" sz="1200" i="1" kern="1200" dirty="0" err="1" smtClean="0">
                <a:solidFill>
                  <a:schemeClr val="tx1"/>
                </a:solidFill>
                <a:effectLst/>
                <a:latin typeface="Arial" pitchFamily="32" charset="0"/>
                <a:ea typeface="ＭＳ Ｐゴシック" pitchFamily="32" charset="-128"/>
                <a:cs typeface="ＭＳ Ｐゴシック" pitchFamily="32" charset="-128"/>
              </a:rPr>
              <a:t>mins</a:t>
            </a:r>
            <a:r>
              <a:rPr lang="en-US" sz="1200" i="1" kern="1200" dirty="0" smtClean="0">
                <a:solidFill>
                  <a:schemeClr val="tx1"/>
                </a:solidFill>
                <a:effectLst/>
                <a:latin typeface="Arial" pitchFamily="32" charset="0"/>
                <a:ea typeface="ＭＳ Ｐゴシック" pitchFamily="32" charset="-128"/>
                <a:cs typeface="ＭＳ Ｐゴシック" pitchFamily="32" charset="-128"/>
              </a:rPr>
              <a:t>)</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2</a:t>
            </a:fld>
            <a:endParaRPr lang="en-US"/>
          </a:p>
        </p:txBody>
      </p:sp>
    </p:spTree>
    <p:extLst>
      <p:ext uri="{BB962C8B-B14F-4D97-AF65-F5344CB8AC3E}">
        <p14:creationId xmlns:p14="http://schemas.microsoft.com/office/powerpoint/2010/main" val="31457997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Arial" pitchFamily="32" charset="0"/>
                <a:ea typeface="ＭＳ Ｐゴシック" pitchFamily="32" charset="-128"/>
                <a:cs typeface="ＭＳ Ｐゴシック" pitchFamily="32" charset="-128"/>
              </a:rPr>
              <a:t>2. Eliciting Evidence of Student Learning (10 minutes)</a:t>
            </a: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Once we know what it is that we want our students to learn, it is important to collect the right sort of evidence about the extent of students’ progress toward these goals. </a:t>
            </a: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This means that we need to use tasks, activities, and questions that will elicit the right kind of evidence of students’ learning.</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20</a:t>
            </a:fld>
            <a:endParaRPr lang="en-US"/>
          </a:p>
        </p:txBody>
      </p:sp>
    </p:spTree>
    <p:extLst>
      <p:ext uri="{BB962C8B-B14F-4D97-AF65-F5344CB8AC3E}">
        <p14:creationId xmlns:p14="http://schemas.microsoft.com/office/powerpoint/2010/main" val="32764145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pitchFamily="32" charset="0"/>
                <a:ea typeface="ＭＳ Ｐゴシック" pitchFamily="32" charset="-128"/>
                <a:cs typeface="ＭＳ Ｐゴシック" pitchFamily="32" charset="-128"/>
              </a:rPr>
              <a:t>The concept-focused Classroom Challenges all follow a similar structure:</a:t>
            </a:r>
          </a:p>
          <a:p>
            <a:endParaRPr lang="en-GB" sz="1200" b="1"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b="1" kern="1200" dirty="0" smtClean="0">
                <a:solidFill>
                  <a:schemeClr val="tx1"/>
                </a:solidFill>
                <a:effectLst/>
                <a:latin typeface="Arial" pitchFamily="32" charset="0"/>
                <a:ea typeface="ＭＳ Ｐゴシック" pitchFamily="32" charset="-128"/>
                <a:cs typeface="ＭＳ Ｐゴシック" pitchFamily="32" charset="-128"/>
              </a:rPr>
              <a:t>Before the lesson</a:t>
            </a:r>
            <a:r>
              <a:rPr lang="en-GB" sz="1200" kern="1200" dirty="0" smtClean="0">
                <a:solidFill>
                  <a:schemeClr val="tx1"/>
                </a:solidFill>
                <a:effectLst/>
                <a:latin typeface="Arial" pitchFamily="32" charset="0"/>
                <a:ea typeface="ＭＳ Ｐゴシック" pitchFamily="32" charset="-128"/>
                <a:cs typeface="ＭＳ Ｐゴシック" pitchFamily="32" charset="-128"/>
              </a:rPr>
              <a:t> teachers and students get an insight into their current understanding. The teacher is able to use this information to shape the lesson that follows and the students are aware of their starting point.</a:t>
            </a:r>
            <a:br>
              <a:rPr lang="en-GB" sz="1200" kern="1200" dirty="0" smtClean="0">
                <a:solidFill>
                  <a:schemeClr val="tx1"/>
                </a:solidFill>
                <a:effectLst/>
                <a:latin typeface="Arial" pitchFamily="32" charset="0"/>
                <a:ea typeface="ＭＳ Ｐゴシック" pitchFamily="32" charset="-128"/>
                <a:cs typeface="ＭＳ Ｐゴシック" pitchFamily="32" charset="-128"/>
              </a:rPr>
            </a:b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b="1" kern="1200" dirty="0" smtClean="0">
                <a:solidFill>
                  <a:schemeClr val="tx1"/>
                </a:solidFill>
                <a:effectLst/>
                <a:latin typeface="Arial" pitchFamily="32" charset="0"/>
                <a:ea typeface="ＭＳ Ｐゴシック" pitchFamily="32" charset="-128"/>
                <a:cs typeface="ＭＳ Ｐゴシック" pitchFamily="32" charset="-128"/>
              </a:rPr>
              <a:t>During the lesson</a:t>
            </a:r>
            <a:r>
              <a:rPr lang="en-GB" sz="1200" kern="1200" dirty="0" smtClean="0">
                <a:solidFill>
                  <a:schemeClr val="tx1"/>
                </a:solidFill>
                <a:effectLst/>
                <a:latin typeface="Arial" pitchFamily="32" charset="0"/>
                <a:ea typeface="ＭＳ Ｐゴシック" pitchFamily="32" charset="-128"/>
                <a:cs typeface="ＭＳ Ｐゴシック" pitchFamily="32" charset="-128"/>
              </a:rPr>
              <a:t> students work in groups on a task designed to encourage collaborative discussion. They compare and revise their work as they progress in their thinking.</a:t>
            </a:r>
            <a:br>
              <a:rPr lang="en-GB" sz="1200" kern="1200" dirty="0" smtClean="0">
                <a:solidFill>
                  <a:schemeClr val="tx1"/>
                </a:solidFill>
                <a:effectLst/>
                <a:latin typeface="Arial" pitchFamily="32" charset="0"/>
                <a:ea typeface="ＭＳ Ｐゴシック" pitchFamily="32" charset="-128"/>
                <a:cs typeface="ＭＳ Ｐゴシック" pitchFamily="32" charset="-128"/>
              </a:rPr>
            </a:b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b="1" kern="1200" dirty="0" smtClean="0">
                <a:solidFill>
                  <a:schemeClr val="tx1"/>
                </a:solidFill>
                <a:effectLst/>
                <a:latin typeface="Arial" pitchFamily="32" charset="0"/>
                <a:ea typeface="ＭＳ Ｐゴシック" pitchFamily="32" charset="-128"/>
                <a:cs typeface="ＭＳ Ｐゴシック" pitchFamily="32" charset="-128"/>
              </a:rPr>
              <a:t>After the lesson</a:t>
            </a:r>
            <a:r>
              <a:rPr lang="en-GB" sz="1200" kern="1200" dirty="0" smtClean="0">
                <a:solidFill>
                  <a:schemeClr val="tx1"/>
                </a:solidFill>
                <a:effectLst/>
                <a:latin typeface="Arial" pitchFamily="32" charset="0"/>
                <a:ea typeface="ＭＳ Ｐゴシック" pitchFamily="32" charset="-128"/>
                <a:cs typeface="ＭＳ Ｐゴシック" pitchFamily="32" charset="-128"/>
              </a:rPr>
              <a:t> students reflect on their initial work and what they have learned during the lesson, to complete a task similar to that completed before the lesson.</a:t>
            </a: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This structure provides just one way of incorporating formative assessment strategies into lessons. </a:t>
            </a: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While formative assessment can be implemented in other ways, an examination of the Classroom Challenge structure will provide exemplification of an approach that has proven to be successful.</a:t>
            </a:r>
            <a:r>
              <a:rPr lang="en-GB" dirty="0" smtClean="0">
                <a:effectLst/>
              </a:rPr>
              <a:t> </a:t>
            </a:r>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21</a:t>
            </a:fld>
            <a:endParaRPr lang="en-US"/>
          </a:p>
        </p:txBody>
      </p:sp>
    </p:spTree>
    <p:extLst>
      <p:ext uri="{BB962C8B-B14F-4D97-AF65-F5344CB8AC3E}">
        <p14:creationId xmlns:p14="http://schemas.microsoft.com/office/powerpoint/2010/main" val="12800912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pitchFamily="32" charset="0"/>
                <a:ea typeface="ＭＳ Ｐゴシック" pitchFamily="32" charset="-128"/>
                <a:cs typeface="ＭＳ Ｐゴシック" pitchFamily="32" charset="-128"/>
              </a:rPr>
              <a:t>Let’s start by looking at what happens before the lesson …</a:t>
            </a:r>
          </a:p>
          <a:p>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kern="1200" dirty="0" smtClean="0">
                <a:solidFill>
                  <a:schemeClr val="tx1"/>
                </a:solidFill>
                <a:effectLst/>
                <a:latin typeface="Arial" pitchFamily="32" charset="0"/>
                <a:ea typeface="ＭＳ Ｐゴシック" pitchFamily="32" charset="-128"/>
                <a:cs typeface="ＭＳ Ｐゴシック" pitchFamily="32" charset="-128"/>
              </a:rPr>
              <a:t>In order to find out where students are at, prior to the lesson, the Classroom Challenge contains an initial task for students to complete on their own. The task is designed to support formative assessment, highlighting any misconceptions the student might have. </a:t>
            </a:r>
          </a:p>
          <a:p>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kern="1200" dirty="0" smtClean="0">
                <a:solidFill>
                  <a:schemeClr val="tx1"/>
                </a:solidFill>
                <a:effectLst/>
                <a:latin typeface="Arial" pitchFamily="32" charset="0"/>
                <a:ea typeface="ＭＳ Ｐゴシック" pitchFamily="32" charset="-128"/>
                <a:cs typeface="ＭＳ Ｐゴシック" pitchFamily="32" charset="-128"/>
              </a:rPr>
              <a:t>While there are many ways of gathering evidence, an initial assessment task designed specifically to expose student misconceptions, has proven to be an effective way of finding out where students are in their understanding.</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22</a:t>
            </a:fld>
            <a:endParaRPr lang="en-US"/>
          </a:p>
        </p:txBody>
      </p:sp>
    </p:spTree>
    <p:extLst>
      <p:ext uri="{BB962C8B-B14F-4D97-AF65-F5344CB8AC3E}">
        <p14:creationId xmlns:p14="http://schemas.microsoft.com/office/powerpoint/2010/main" val="1280091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pitchFamily="32" charset="0"/>
                <a:ea typeface="ＭＳ Ｐゴシック" pitchFamily="32" charset="-128"/>
                <a:cs typeface="ＭＳ Ｐゴシック" pitchFamily="32" charset="-128"/>
              </a:rPr>
              <a:t>The initial assessment task included in the ‘Interpreting Distance-Time Graphs’ Classroom Challenge is set in the context of a journey to a bus stop. </a:t>
            </a:r>
          </a:p>
          <a:p>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kern="1200" dirty="0" smtClean="0">
                <a:solidFill>
                  <a:schemeClr val="tx1"/>
                </a:solidFill>
                <a:effectLst/>
                <a:latin typeface="Arial" pitchFamily="32" charset="0"/>
                <a:ea typeface="ＭＳ Ｐゴシック" pitchFamily="32" charset="-128"/>
                <a:cs typeface="ＭＳ Ｐゴシック" pitchFamily="32" charset="-128"/>
              </a:rPr>
              <a:t>The students are </a:t>
            </a:r>
            <a:r>
              <a:rPr lang="en-US" sz="1200" kern="1200" dirty="0" smtClean="0">
                <a:solidFill>
                  <a:schemeClr val="tx1"/>
                </a:solidFill>
                <a:effectLst/>
                <a:latin typeface="Arial" pitchFamily="32" charset="0"/>
                <a:ea typeface="ＭＳ Ｐゴシック" pitchFamily="32" charset="-128"/>
                <a:cs typeface="ＭＳ Ｐゴシック" pitchFamily="32" charset="-128"/>
              </a:rPr>
              <a:t>asked to describe the ‘story’ that may have resulted in a given graph.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Let’s have a look at the task a bit more closely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23</a:t>
            </a:fld>
            <a:endParaRPr lang="en-US"/>
          </a:p>
        </p:txBody>
      </p:sp>
    </p:spTree>
    <p:extLst>
      <p:ext uri="{BB962C8B-B14F-4D97-AF65-F5344CB8AC3E}">
        <p14:creationId xmlns:p14="http://schemas.microsoft.com/office/powerpoint/2010/main" val="20738600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pitchFamily="32" charset="0"/>
                <a:ea typeface="ＭＳ Ｐゴシック" pitchFamily="32" charset="-128"/>
                <a:cs typeface="ＭＳ Ｐゴシック" pitchFamily="32" charset="-128"/>
              </a:rPr>
              <a:t>The ‘Journey to the Bus Stop’ task can be found on </a:t>
            </a:r>
            <a:r>
              <a:rPr lang="en-GB" sz="1200" b="1" kern="1200" dirty="0" err="1" smtClean="0">
                <a:solidFill>
                  <a:schemeClr val="tx1"/>
                </a:solidFill>
                <a:effectLst/>
                <a:latin typeface="Arial" pitchFamily="32" charset="0"/>
                <a:ea typeface="ＭＳ Ｐゴシック" pitchFamily="32" charset="-128"/>
                <a:cs typeface="ＭＳ Ｐゴシック" pitchFamily="32" charset="-128"/>
              </a:rPr>
              <a:t>Handout</a:t>
            </a:r>
            <a:r>
              <a:rPr lang="en-GB" sz="1200" b="1" kern="1200" dirty="0" smtClean="0">
                <a:solidFill>
                  <a:schemeClr val="tx1"/>
                </a:solidFill>
                <a:effectLst/>
                <a:latin typeface="Arial" pitchFamily="32" charset="0"/>
                <a:ea typeface="ＭＳ Ｐゴシック" pitchFamily="32" charset="-128"/>
                <a:cs typeface="ＭＳ Ｐゴシック" pitchFamily="32" charset="-128"/>
              </a:rPr>
              <a:t> 1</a:t>
            </a:r>
            <a:r>
              <a:rPr lang="en-GB" sz="1200" kern="1200" dirty="0" smtClean="0">
                <a:solidFill>
                  <a:schemeClr val="tx1"/>
                </a:solidFill>
                <a:effectLst/>
                <a:latin typeface="Arial" pitchFamily="32" charset="0"/>
                <a:ea typeface="ＭＳ Ｐゴシック" pitchFamily="32" charset="-128"/>
                <a:cs typeface="ＭＳ Ｐゴシック" pitchFamily="32" charset="-128"/>
              </a:rPr>
              <a:t>. </a:t>
            </a:r>
          </a:p>
          <a:p>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kern="1200" dirty="0" smtClean="0">
                <a:solidFill>
                  <a:schemeClr val="tx1"/>
                </a:solidFill>
                <a:effectLst/>
                <a:latin typeface="Arial" pitchFamily="32" charset="0"/>
                <a:ea typeface="ＭＳ Ｐゴシック" pitchFamily="32" charset="-128"/>
                <a:cs typeface="ＭＳ Ｐゴシック" pitchFamily="32" charset="-128"/>
              </a:rPr>
              <a:t>On your own, have a go at the task. </a:t>
            </a:r>
          </a:p>
          <a:p>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kern="1200" dirty="0" smtClean="0">
                <a:solidFill>
                  <a:schemeClr val="tx1"/>
                </a:solidFill>
                <a:effectLst/>
                <a:latin typeface="Arial" pitchFamily="32" charset="0"/>
                <a:ea typeface="ＭＳ Ｐゴシック" pitchFamily="32" charset="-128"/>
                <a:cs typeface="ＭＳ Ｐゴシック" pitchFamily="32" charset="-128"/>
              </a:rPr>
              <a:t>Once you have completed both questions, </a:t>
            </a:r>
            <a:r>
              <a:rPr lang="en-US" sz="1200" kern="1200" dirty="0" smtClean="0">
                <a:solidFill>
                  <a:schemeClr val="tx1"/>
                </a:solidFill>
                <a:effectLst/>
                <a:latin typeface="Arial" pitchFamily="32" charset="0"/>
                <a:ea typeface="ＭＳ Ｐゴシック" pitchFamily="32" charset="-128"/>
                <a:cs typeface="ＭＳ Ｐゴシック" pitchFamily="32" charset="-128"/>
              </a:rPr>
              <a:t>discuss your answers with your neighbor and then, together, think how students might respond to the task and any difficulties they might have.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GB" sz="1200" i="1"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i="1" kern="1200" dirty="0" smtClean="0">
                <a:solidFill>
                  <a:schemeClr val="tx1"/>
                </a:solidFill>
                <a:effectLst/>
                <a:latin typeface="Arial" pitchFamily="32" charset="0"/>
                <a:ea typeface="ＭＳ Ｐゴシック" pitchFamily="32" charset="-128"/>
                <a:cs typeface="ＭＳ Ｐゴシック" pitchFamily="32" charset="-128"/>
              </a:rPr>
              <a:t>It is important that participants are given the time to work on the task prior to reviewing student responses.</a:t>
            </a:r>
          </a:p>
          <a:p>
            <a:r>
              <a:rPr lang="en-GB" sz="1200" i="1" kern="1200" dirty="0" smtClean="0">
                <a:solidFill>
                  <a:schemeClr val="tx1"/>
                </a:solidFill>
                <a:effectLst/>
                <a:latin typeface="Arial" pitchFamily="32" charset="0"/>
                <a:ea typeface="ＭＳ Ｐゴシック" pitchFamily="32" charset="-128"/>
                <a:cs typeface="ＭＳ Ｐゴシック" pitchFamily="32" charset="-128"/>
              </a:rPr>
              <a:t> If there isn’t time for participants to discuss different approaches students might take, ensure that they are all familiar with the task before moving on.</a:t>
            </a:r>
            <a:r>
              <a:rPr lang="en-GB" dirty="0" smtClean="0">
                <a:effectLst/>
              </a:rPr>
              <a:t> </a:t>
            </a:r>
            <a:endParaRPr lang="en-GB" sz="2200" dirty="0" smtClean="0">
              <a:effectLst/>
              <a:latin typeface="Lucida Grande"/>
              <a:ea typeface="Lucida Grande"/>
              <a:cs typeface="Lucida Grande"/>
              <a:sym typeface="Lucida Grande"/>
            </a:endParaRPr>
          </a:p>
        </p:txBody>
      </p:sp>
    </p:spTree>
    <p:extLst>
      <p:ext uri="{BB962C8B-B14F-4D97-AF65-F5344CB8AC3E}">
        <p14:creationId xmlns:p14="http://schemas.microsoft.com/office/powerpoint/2010/main" val="33020932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pitchFamily="32" charset="0"/>
                <a:ea typeface="ＭＳ Ｐゴシック" pitchFamily="32" charset="-128"/>
                <a:cs typeface="ＭＳ Ｐゴシック" pitchFamily="32" charset="-128"/>
              </a:rPr>
              <a:t>3. Giving Formative Feedback (20 minutes)</a:t>
            </a:r>
            <a:endParaRPr lang="en-GB" sz="1200" b="1" kern="1200" dirty="0" smtClean="0">
              <a:solidFill>
                <a:schemeClr val="tx1"/>
              </a:solidFill>
              <a:effectLst/>
              <a:latin typeface="Arial" pitchFamily="32" charset="0"/>
              <a:ea typeface="ＭＳ Ｐゴシック" pitchFamily="32" charset="-128"/>
              <a:cs typeface="ＭＳ Ｐゴシック" pitchFamily="32" charset="-128"/>
            </a:endParaRPr>
          </a:p>
          <a:p>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kern="1200" dirty="0" smtClean="0">
                <a:solidFill>
                  <a:schemeClr val="tx1"/>
                </a:solidFill>
                <a:effectLst/>
                <a:latin typeface="Arial" pitchFamily="32" charset="0"/>
                <a:ea typeface="ＭＳ Ｐゴシック" pitchFamily="32" charset="-128"/>
                <a:cs typeface="ＭＳ Ｐゴシック" pitchFamily="32" charset="-128"/>
              </a:rPr>
              <a:t>We will now look at some actual student responses to the ‘Journey to the Bus Stop’ task and think about the kind of formative questions and prompts we could pose to the student to help to move their learning forward. </a:t>
            </a:r>
          </a:p>
          <a:p>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25</a:t>
            </a:fld>
            <a:endParaRPr lang="en-US"/>
          </a:p>
        </p:txBody>
      </p:sp>
    </p:spTree>
    <p:extLst>
      <p:ext uri="{BB962C8B-B14F-4D97-AF65-F5344CB8AC3E}">
        <p14:creationId xmlns:p14="http://schemas.microsoft.com/office/powerpoint/2010/main" val="22088288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2" charset="0"/>
                <a:ea typeface="ＭＳ Ｐゴシック" pitchFamily="32" charset="-128"/>
                <a:cs typeface="ＭＳ Ｐゴシック" pitchFamily="32" charset="-128"/>
              </a:rPr>
              <a:t>Once the students have had a go at the initial assessment task, the teacher is able to review the responses and identify students’ difficulties. The teacher then prepares qualitative feedback questions for the students and can then use the insights gained from students’ work on the pre-task to shape the lesson that follows.</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The process of producing formative feedback comments is key.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We will spend the next few minutes looking at some student work on the ‘Journey to the Bus Stop’ task and think about suitable questions that we could ask to move the students’ thinking on.</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26</a:t>
            </a:fld>
            <a:endParaRPr lang="en-US"/>
          </a:p>
        </p:txBody>
      </p:sp>
    </p:spTree>
    <p:extLst>
      <p:ext uri="{BB962C8B-B14F-4D97-AF65-F5344CB8AC3E}">
        <p14:creationId xmlns:p14="http://schemas.microsoft.com/office/powerpoint/2010/main" val="23762005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2" charset="0"/>
                <a:ea typeface="ＭＳ Ｐゴシック" pitchFamily="32" charset="-128"/>
                <a:cs typeface="ＭＳ Ｐゴシック" pitchFamily="32" charset="-128"/>
              </a:rPr>
              <a:t>We will look at two pieces of work and respond to these two questions for each piece of work.</a:t>
            </a:r>
            <a:r>
              <a:rPr lang="en-GB" sz="1200" kern="1200" dirty="0" smtClean="0">
                <a:solidFill>
                  <a:schemeClr val="tx1"/>
                </a:solidFill>
                <a:effectLst/>
                <a:latin typeface="Arial" pitchFamily="32" charset="0"/>
                <a:ea typeface="ＭＳ Ｐゴシック" pitchFamily="32" charset="-128"/>
                <a:cs typeface="ＭＳ Ｐゴシック" pitchFamily="32" charset="-128"/>
              </a:rPr>
              <a:t>  </a:t>
            </a:r>
          </a:p>
          <a:p>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27</a:t>
            </a:fld>
            <a:endParaRPr lang="en-US"/>
          </a:p>
        </p:txBody>
      </p:sp>
    </p:spTree>
    <p:extLst>
      <p:ext uri="{BB962C8B-B14F-4D97-AF65-F5344CB8AC3E}">
        <p14:creationId xmlns:p14="http://schemas.microsoft.com/office/powerpoint/2010/main" val="30233636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2" charset="0"/>
                <a:ea typeface="ＭＳ Ｐゴシック" pitchFamily="32" charset="-128"/>
                <a:cs typeface="ＭＳ Ｐゴシック" pitchFamily="32" charset="-128"/>
              </a:rPr>
              <a:t>Let’s start with Alice’s response, which can be found on the first page of </a:t>
            </a:r>
            <a:r>
              <a:rPr lang="en-US" sz="1200" b="1" kern="1200" dirty="0" smtClean="0">
                <a:solidFill>
                  <a:schemeClr val="tx1"/>
                </a:solidFill>
                <a:effectLst/>
                <a:latin typeface="Arial" pitchFamily="32" charset="0"/>
                <a:ea typeface="ＭＳ Ｐゴシック" pitchFamily="32" charset="-128"/>
                <a:cs typeface="ＭＳ Ｐゴシック" pitchFamily="32" charset="-128"/>
              </a:rPr>
              <a:t>Handout 2</a:t>
            </a:r>
            <a:r>
              <a:rPr lang="en-US" sz="1200" kern="1200" dirty="0" smtClean="0">
                <a:solidFill>
                  <a:schemeClr val="tx1"/>
                </a:solidFill>
                <a:effectLst/>
                <a:latin typeface="Arial" pitchFamily="32" charset="0"/>
                <a:ea typeface="ＭＳ Ｐゴシック" pitchFamily="32" charset="-128"/>
                <a:cs typeface="ＭＳ Ｐゴシック" pitchFamily="32" charset="-128"/>
              </a:rPr>
              <a:t>.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Working on your own, try to understand and summarize how she has approached the task (Q1) </a:t>
            </a:r>
            <a:r>
              <a:rPr lang="en-US" sz="1200" i="1" kern="1200" dirty="0" smtClean="0">
                <a:solidFill>
                  <a:schemeClr val="tx1"/>
                </a:solidFill>
                <a:effectLst/>
                <a:latin typeface="Arial" pitchFamily="32" charset="0"/>
                <a:ea typeface="ＭＳ Ｐゴシック" pitchFamily="32" charset="-128"/>
                <a:cs typeface="ＭＳ Ｐゴシック" pitchFamily="32" charset="-128"/>
              </a:rPr>
              <a:t>(her response is transcribed at the bottom of the slide)</a:t>
            </a:r>
            <a:r>
              <a:rPr lang="en-US" sz="1200" kern="1200" dirty="0" smtClean="0">
                <a:solidFill>
                  <a:schemeClr val="tx1"/>
                </a:solidFill>
                <a:effectLst/>
                <a:latin typeface="Arial" pitchFamily="32" charset="0"/>
                <a:ea typeface="ＭＳ Ｐゴシック" pitchFamily="32" charset="-128"/>
                <a:cs typeface="ＭＳ Ｐゴシック" pitchFamily="32" charset="-128"/>
              </a:rPr>
              <a:t> and then write formative feedback questions that could be written on her work or posed in class to help her progress in her thinking (Q2).</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i="1"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i="1" kern="1200" dirty="0" smtClean="0">
                <a:solidFill>
                  <a:schemeClr val="tx1"/>
                </a:solidFill>
                <a:effectLst/>
                <a:latin typeface="Arial" pitchFamily="32" charset="0"/>
                <a:ea typeface="ＭＳ Ｐゴシック" pitchFamily="32" charset="-128"/>
                <a:cs typeface="ＭＳ Ｐゴシック" pitchFamily="32" charset="-128"/>
              </a:rPr>
              <a:t>Once participants have had a chance to work through Alice’s work, get some feedback from a few people and spend a couple of minutes discussing the work.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GB" sz="1200" i="1"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i="1" kern="1200" dirty="0" smtClean="0">
                <a:solidFill>
                  <a:schemeClr val="tx1"/>
                </a:solidFill>
                <a:effectLst/>
                <a:latin typeface="Arial" pitchFamily="32" charset="0"/>
                <a:ea typeface="ＭＳ Ｐゴシック" pitchFamily="32" charset="-128"/>
                <a:cs typeface="ＭＳ Ｐゴシック" pitchFamily="32" charset="-128"/>
              </a:rPr>
              <a:t>The response suggests that Alice is perhaps seeing the graph as a picture of the situation. She interprets the decline in the graph as a short cut. </a:t>
            </a:r>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28</a:t>
            </a:fld>
            <a:endParaRPr lang="en-US"/>
          </a:p>
        </p:txBody>
      </p:sp>
    </p:spTree>
    <p:extLst>
      <p:ext uri="{BB962C8B-B14F-4D97-AF65-F5344CB8AC3E}">
        <p14:creationId xmlns:p14="http://schemas.microsoft.com/office/powerpoint/2010/main" val="18249570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2" charset="0"/>
                <a:ea typeface="ＭＳ Ｐゴシック" pitchFamily="32" charset="-128"/>
                <a:cs typeface="ＭＳ Ｐゴシック" pitchFamily="32" charset="-128"/>
              </a:rPr>
              <a:t>Now let’s do the same for Ben’s response on the second page of </a:t>
            </a:r>
            <a:r>
              <a:rPr lang="en-US" sz="1200" b="1" kern="1200" dirty="0" smtClean="0">
                <a:solidFill>
                  <a:schemeClr val="tx1"/>
                </a:solidFill>
                <a:effectLst/>
                <a:latin typeface="Arial" pitchFamily="32" charset="0"/>
                <a:ea typeface="ＭＳ Ｐゴシック" pitchFamily="32" charset="-128"/>
                <a:cs typeface="ＭＳ Ｐゴシック" pitchFamily="32" charset="-128"/>
              </a:rPr>
              <a:t>Handout 2</a:t>
            </a:r>
            <a:r>
              <a:rPr lang="en-US" sz="1200" kern="1200" dirty="0" smtClean="0">
                <a:solidFill>
                  <a:schemeClr val="tx1"/>
                </a:solidFill>
                <a:effectLst/>
                <a:latin typeface="Arial" pitchFamily="32" charset="0"/>
                <a:ea typeface="ＭＳ Ｐゴシック" pitchFamily="32" charset="-128"/>
                <a:cs typeface="ＭＳ Ｐゴシック" pitchFamily="32" charset="-128"/>
              </a:rPr>
              <a:t>.</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i="1"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i="1" kern="1200" dirty="0" smtClean="0">
                <a:solidFill>
                  <a:schemeClr val="tx1"/>
                </a:solidFill>
                <a:effectLst/>
                <a:latin typeface="Arial" pitchFamily="32" charset="0"/>
                <a:ea typeface="ＭＳ Ｐゴシック" pitchFamily="32" charset="-128"/>
                <a:cs typeface="ＭＳ Ｐゴシック" pitchFamily="32" charset="-128"/>
              </a:rPr>
              <a:t>Discuss the work in the same way as for Alice’s response.</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GB" sz="1200" i="1"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i="1" kern="1200" dirty="0" smtClean="0">
                <a:solidFill>
                  <a:schemeClr val="tx1"/>
                </a:solidFill>
                <a:effectLst/>
                <a:latin typeface="Arial" pitchFamily="32" charset="0"/>
                <a:ea typeface="ＭＳ Ｐゴシック" pitchFamily="32" charset="-128"/>
                <a:cs typeface="ＭＳ Ｐゴシック" pitchFamily="32" charset="-128"/>
              </a:rPr>
              <a:t>Ben is seeing the graph as some kind of a speed –time graph, seeing the rises and falls as ‘speeding up and slowing down</a:t>
            </a:r>
            <a:r>
              <a:rPr lang="en-GB" sz="1200" kern="1200" dirty="0" smtClean="0">
                <a:solidFill>
                  <a:schemeClr val="tx1"/>
                </a:solidFill>
                <a:effectLst/>
                <a:latin typeface="Arial" pitchFamily="32" charset="0"/>
                <a:ea typeface="ＭＳ Ｐゴシック" pitchFamily="32" charset="-128"/>
                <a:cs typeface="ＭＳ Ｐゴシック" pitchFamily="32" charset="-128"/>
              </a:rPr>
              <a:t>’.</a:t>
            </a: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By formatively assessing students’ responses to the initial assessment task in this way, we are able to come to the lesson with an understanding of ‘where students are now’.</a:t>
            </a: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32" charset="0"/>
                <a:ea typeface="ＭＳ Ｐゴシック" pitchFamily="32" charset="-128"/>
                <a:cs typeface="ＭＳ Ｐゴシック" pitchFamily="32" charset="-128"/>
              </a:rPr>
              <a:t>Looking at the responses of the whole class, you are looking for common misunderstandings.  For this you don't need to analyze every student's response in depth - this is </a:t>
            </a:r>
            <a:r>
              <a:rPr lang="en-US" sz="1200" i="1" kern="1200" dirty="0" smtClean="0">
                <a:solidFill>
                  <a:schemeClr val="tx1"/>
                </a:solidFill>
                <a:effectLst/>
                <a:latin typeface="Arial" pitchFamily="32" charset="0"/>
                <a:ea typeface="ＭＳ Ｐゴシック" pitchFamily="32" charset="-128"/>
                <a:cs typeface="ＭＳ Ｐゴシック" pitchFamily="32" charset="-128"/>
              </a:rPr>
              <a:t>not</a:t>
            </a:r>
            <a:r>
              <a:rPr lang="en-US" sz="1200" kern="1200" dirty="0" smtClean="0">
                <a:solidFill>
                  <a:schemeClr val="tx1"/>
                </a:solidFill>
                <a:effectLst/>
                <a:latin typeface="Arial" pitchFamily="32" charset="0"/>
                <a:ea typeface="ＭＳ Ｐゴシック" pitchFamily="32" charset="-128"/>
                <a:cs typeface="ＭＳ Ｐゴシック" pitchFamily="32" charset="-128"/>
              </a:rPr>
              <a:t> scoring.</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29</a:t>
            </a:fld>
            <a:endParaRPr lang="en-US"/>
          </a:p>
        </p:txBody>
      </p:sp>
    </p:spTree>
    <p:extLst>
      <p:ext uri="{BB962C8B-B14F-4D97-AF65-F5344CB8AC3E}">
        <p14:creationId xmlns:p14="http://schemas.microsoft.com/office/powerpoint/2010/main" val="1021537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pitchFamily="32" charset="0"/>
                <a:ea typeface="ＭＳ Ｐゴシック" pitchFamily="32" charset="-128"/>
                <a:cs typeface="ＭＳ Ｐゴシック" pitchFamily="32" charset="-128"/>
              </a:rPr>
              <a:t>Assessing Students (10 minutes)</a:t>
            </a:r>
            <a:endParaRPr lang="en-GB" sz="1200" b="1"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As teachers we assess our students using a variety of methods. We are going to start by thinking about some of the ways in which we currently assess our students. </a:t>
            </a:r>
            <a:r>
              <a:rPr lang="en-GB" sz="1200" kern="1200" dirty="0" smtClean="0">
                <a:solidFill>
                  <a:schemeClr val="tx1"/>
                </a:solidFill>
                <a:effectLst/>
                <a:latin typeface="Arial" pitchFamily="32" charset="0"/>
                <a:ea typeface="ＭＳ Ｐゴシック" pitchFamily="32" charset="-128"/>
                <a:cs typeface="ＭＳ Ｐゴシック" pitchFamily="32" charset="-128"/>
              </a:rPr>
              <a:t>There are many ways that we assess our students, but not all of them are having an impact on our teaching and learning. </a:t>
            </a:r>
          </a:p>
          <a:p>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3</a:t>
            </a:fld>
            <a:endParaRPr lang="en-US"/>
          </a:p>
        </p:txBody>
      </p:sp>
    </p:spTree>
    <p:extLst>
      <p:ext uri="{BB962C8B-B14F-4D97-AF65-F5344CB8AC3E}">
        <p14:creationId xmlns:p14="http://schemas.microsoft.com/office/powerpoint/2010/main" val="2696083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pitchFamily="32" charset="0"/>
                <a:ea typeface="ＭＳ Ｐゴシック" pitchFamily="32" charset="-128"/>
                <a:cs typeface="ＭＳ Ｐゴシック" pitchFamily="32" charset="-128"/>
              </a:rPr>
              <a:t>So far we have considered how we might </a:t>
            </a:r>
            <a:r>
              <a:rPr lang="en-GB" sz="1200" kern="1200" dirty="0" err="1" smtClean="0">
                <a:solidFill>
                  <a:schemeClr val="tx1"/>
                </a:solidFill>
                <a:effectLst/>
                <a:latin typeface="Arial" pitchFamily="32" charset="0"/>
                <a:ea typeface="ＭＳ Ｐゴシック" pitchFamily="32" charset="-128"/>
                <a:cs typeface="ＭＳ Ｐゴシック" pitchFamily="32" charset="-128"/>
              </a:rPr>
              <a:t>analyze</a:t>
            </a:r>
            <a:r>
              <a:rPr lang="en-GB" sz="1200" kern="1200" dirty="0" smtClean="0">
                <a:solidFill>
                  <a:schemeClr val="tx1"/>
                </a:solidFill>
                <a:effectLst/>
                <a:latin typeface="Arial" pitchFamily="32" charset="0"/>
                <a:ea typeface="ＭＳ Ｐゴシック" pitchFamily="32" charset="-128"/>
                <a:cs typeface="ＭＳ Ｐゴシック" pitchFamily="32" charset="-128"/>
              </a:rPr>
              <a:t> and respond to just two students’ difficulties. When you did the task yourself, there may have been other issues that you thought students might have with the task. </a:t>
            </a:r>
          </a:p>
          <a:p>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kern="1200" dirty="0" smtClean="0">
                <a:solidFill>
                  <a:schemeClr val="tx1"/>
                </a:solidFill>
                <a:effectLst/>
                <a:latin typeface="Arial" pitchFamily="32" charset="0"/>
                <a:ea typeface="ＭＳ Ｐゴシック" pitchFamily="32" charset="-128"/>
                <a:cs typeface="ＭＳ Ｐゴシック" pitchFamily="32" charset="-128"/>
              </a:rPr>
              <a:t>Here are some of the common issues and suggested feedback included in the teacher guide for this Classroom Challenge. You may have thought of others.</a:t>
            </a:r>
          </a:p>
          <a:p>
            <a:endParaRPr lang="en-GB" sz="1200" i="1"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i="1" kern="1200" dirty="0" smtClean="0">
                <a:solidFill>
                  <a:schemeClr val="tx1"/>
                </a:solidFill>
                <a:effectLst/>
                <a:latin typeface="Arial" pitchFamily="32" charset="0"/>
                <a:ea typeface="ＭＳ Ｐゴシック" pitchFamily="32" charset="-128"/>
                <a:cs typeface="ＭＳ Ｐゴシック" pitchFamily="32" charset="-128"/>
              </a:rPr>
              <a:t>The authors have included common issues tables such as this for all of the Classroom Challenges. These are provided to help teachers anticipate common problems and misconceptions and prepare appropriate feedback for students.</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30</a:t>
            </a:fld>
            <a:endParaRPr lang="en-US"/>
          </a:p>
        </p:txBody>
      </p:sp>
    </p:spTree>
    <p:extLst>
      <p:ext uri="{BB962C8B-B14F-4D97-AF65-F5344CB8AC3E}">
        <p14:creationId xmlns:p14="http://schemas.microsoft.com/office/powerpoint/2010/main" val="5688933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pitchFamily="32" charset="0"/>
                <a:ea typeface="ＭＳ Ｐゴシック" pitchFamily="32" charset="-128"/>
                <a:cs typeface="ＭＳ Ｐゴシック" pitchFamily="32" charset="-128"/>
              </a:rPr>
              <a:t>Teachers often comment that formative feedback takes too much time and students don’t really want it, they just want to know their score. </a:t>
            </a:r>
          </a:p>
          <a:p>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kern="1200" dirty="0" smtClean="0">
                <a:solidFill>
                  <a:schemeClr val="tx1"/>
                </a:solidFill>
                <a:effectLst/>
                <a:latin typeface="Arial" pitchFamily="32" charset="0"/>
                <a:ea typeface="ＭＳ Ｐゴシック" pitchFamily="32" charset="-128"/>
                <a:cs typeface="ＭＳ Ｐゴシック" pitchFamily="32" charset="-128"/>
              </a:rPr>
              <a:t>I want to show you a 2-minute video of students describing how they responded to qualitative feedback on their work for a task taken from a Classroom Challenge that focuses on problem solving strategies called ‘Counting Trees’</a:t>
            </a:r>
            <a:r>
              <a:rPr lang="en-GB" sz="1200" i="1" kern="1200" dirty="0" smtClean="0">
                <a:solidFill>
                  <a:schemeClr val="tx1"/>
                </a:solidFill>
                <a:effectLst/>
                <a:latin typeface="Arial" pitchFamily="32" charset="0"/>
                <a:ea typeface="ＭＳ Ｐゴシック" pitchFamily="32" charset="-128"/>
                <a:cs typeface="ＭＳ Ｐゴシック" pitchFamily="32" charset="-128"/>
              </a:rPr>
              <a:t>.</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kern="1200" dirty="0" smtClean="0">
                <a:solidFill>
                  <a:schemeClr val="tx1"/>
                </a:solidFill>
                <a:effectLst/>
                <a:latin typeface="Arial" pitchFamily="32" charset="0"/>
                <a:ea typeface="ＭＳ Ｐゴシック" pitchFamily="32" charset="-128"/>
                <a:cs typeface="ＭＳ Ｐゴシック" pitchFamily="32" charset="-128"/>
              </a:rPr>
              <a:t>You will find a copy of the task on </a:t>
            </a:r>
            <a:r>
              <a:rPr lang="en-GB" sz="1200" b="1" kern="1200" dirty="0" err="1" smtClean="0">
                <a:solidFill>
                  <a:schemeClr val="tx1"/>
                </a:solidFill>
                <a:effectLst/>
                <a:latin typeface="Arial" pitchFamily="32" charset="0"/>
                <a:ea typeface="ＭＳ Ｐゴシック" pitchFamily="32" charset="-128"/>
                <a:cs typeface="ＭＳ Ｐゴシック" pitchFamily="32" charset="-128"/>
              </a:rPr>
              <a:t>Handout</a:t>
            </a:r>
            <a:r>
              <a:rPr lang="en-GB" sz="1200" b="1" kern="1200" dirty="0" smtClean="0">
                <a:solidFill>
                  <a:schemeClr val="tx1"/>
                </a:solidFill>
                <a:effectLst/>
                <a:latin typeface="Arial" pitchFamily="32" charset="0"/>
                <a:ea typeface="ＭＳ Ｐゴシック" pitchFamily="32" charset="-128"/>
                <a:cs typeface="ＭＳ Ｐゴシック" pitchFamily="32" charset="-128"/>
              </a:rPr>
              <a:t> 3</a:t>
            </a:r>
            <a:r>
              <a:rPr lang="en-GB" sz="1200" kern="1200" dirty="0" smtClean="0">
                <a:solidFill>
                  <a:schemeClr val="tx1"/>
                </a:solidFill>
                <a:effectLst/>
                <a:latin typeface="Arial" pitchFamily="32" charset="0"/>
                <a:ea typeface="ＭＳ Ｐゴシック" pitchFamily="32" charset="-128"/>
                <a:cs typeface="ＭＳ Ｐゴシック" pitchFamily="32" charset="-128"/>
              </a:rPr>
              <a:t>. Before we watch the video, spend a few minutes familiarizing yourself with the task and considering possible student approaches.</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31</a:t>
            </a:fld>
            <a:endParaRPr lang="en-US"/>
          </a:p>
        </p:txBody>
      </p:sp>
    </p:spTree>
    <p:extLst>
      <p:ext uri="{BB962C8B-B14F-4D97-AF65-F5344CB8AC3E}">
        <p14:creationId xmlns:p14="http://schemas.microsoft.com/office/powerpoint/2010/main" val="40718252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smtClean="0">
                <a:solidFill>
                  <a:schemeClr val="tx1"/>
                </a:solidFill>
                <a:effectLst/>
                <a:latin typeface="Arial" pitchFamily="32" charset="0"/>
                <a:ea typeface="ＭＳ Ｐゴシック" pitchFamily="32" charset="-128"/>
                <a:cs typeface="ＭＳ Ｐゴシック" pitchFamily="32" charset="-128"/>
              </a:rPr>
              <a:t>Play the 2-minute video. These students say that they ignore feedback comments when marks or scores are also written on their work. If they are just given a comment in the form of a question it makes them think and reconsider their work.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kern="1200" dirty="0" smtClean="0">
                <a:solidFill>
                  <a:schemeClr val="tx1"/>
                </a:solidFill>
                <a:effectLst/>
                <a:latin typeface="Arial" pitchFamily="32" charset="0"/>
                <a:ea typeface="ＭＳ Ｐゴシック" pitchFamily="32" charset="-128"/>
                <a:cs typeface="ＭＳ Ｐゴシック" pitchFamily="32" charset="-128"/>
              </a:rPr>
              <a:t>The way the students in the video describe how they respond to written feedback versus scores is supported by the research review of Black and </a:t>
            </a:r>
            <a:r>
              <a:rPr lang="en-GB" sz="1200" kern="1200" dirty="0" err="1" smtClean="0">
                <a:solidFill>
                  <a:schemeClr val="tx1"/>
                </a:solidFill>
                <a:effectLst/>
                <a:latin typeface="Arial" pitchFamily="32" charset="0"/>
                <a:ea typeface="ＭＳ Ｐゴシック" pitchFamily="32" charset="-128"/>
                <a:cs typeface="ＭＳ Ｐゴシック" pitchFamily="32" charset="-128"/>
              </a:rPr>
              <a:t>Wiliam</a:t>
            </a:r>
            <a:r>
              <a:rPr lang="en-GB" sz="1200" kern="1200" dirty="0" smtClean="0">
                <a:solidFill>
                  <a:schemeClr val="tx1"/>
                </a:solidFill>
                <a:effectLst/>
                <a:latin typeface="Arial" pitchFamily="32" charset="0"/>
                <a:ea typeface="ＭＳ Ｐゴシック" pitchFamily="32" charset="-128"/>
                <a:cs typeface="ＭＳ Ｐゴシック" pitchFamily="32" charset="-128"/>
              </a:rPr>
              <a:t>. Formative assessment should always be qualitative and encourage students to think again about their work. Giving scores just encourages competition among students and distracts them from the work.</a:t>
            </a:r>
            <a:r>
              <a:rPr lang="en-GB" dirty="0" smtClean="0">
                <a:effectLst/>
              </a:rPr>
              <a:t> </a:t>
            </a:r>
          </a:p>
          <a:p>
            <a:endParaRPr lang="en-GB" dirty="0" smtClean="0">
              <a:effectLst/>
            </a:endParaRPr>
          </a:p>
          <a:p>
            <a:r>
              <a:rPr lang="en-GB" sz="1200" kern="1200" dirty="0" smtClean="0">
                <a:solidFill>
                  <a:schemeClr val="tx1"/>
                </a:solidFill>
                <a:effectLst/>
                <a:latin typeface="Arial" pitchFamily="32" charset="0"/>
                <a:ea typeface="ＭＳ Ｐゴシック" pitchFamily="32" charset="-128"/>
                <a:cs typeface="ＭＳ Ｐゴシック" pitchFamily="32" charset="-128"/>
              </a:rPr>
              <a:t>Writing comments for each student takes a lot of time; often you will see common issues across the class</a:t>
            </a:r>
            <a:r>
              <a:rPr lang="en-GB" sz="1200" kern="1200" smtClean="0">
                <a:solidFill>
                  <a:schemeClr val="tx1"/>
                </a:solidFill>
                <a:effectLst/>
                <a:latin typeface="Arial" pitchFamily="32" charset="0"/>
                <a:ea typeface="ＭＳ Ｐゴシック" pitchFamily="32" charset="-128"/>
                <a:cs typeface="ＭＳ Ｐゴシック" pitchFamily="32" charset="-128"/>
              </a:rPr>
              <a:t>.  </a:t>
            </a:r>
          </a:p>
          <a:p>
            <a:r>
              <a:rPr lang="en-GB" sz="1200" kern="1200" smtClean="0">
                <a:solidFill>
                  <a:schemeClr val="tx1"/>
                </a:solidFill>
                <a:effectLst/>
                <a:latin typeface="Arial" pitchFamily="32" charset="0"/>
                <a:ea typeface="ＭＳ Ｐゴシック" pitchFamily="32" charset="-128"/>
                <a:cs typeface="ＭＳ Ｐゴシック" pitchFamily="32" charset="-128"/>
              </a:rPr>
              <a:t>Then feedback questions can be listed on the board.</a:t>
            </a:r>
            <a:r>
              <a:rPr lang="en-GB" smtClean="0">
                <a:effectLst/>
              </a:rPr>
              <a:t> </a:t>
            </a:r>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32</a:t>
            </a:fld>
            <a:endParaRPr lang="en-US"/>
          </a:p>
        </p:txBody>
      </p:sp>
    </p:spTree>
    <p:extLst>
      <p:ext uri="{BB962C8B-B14F-4D97-AF65-F5344CB8AC3E}">
        <p14:creationId xmlns:p14="http://schemas.microsoft.com/office/powerpoint/2010/main" val="26769960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pitchFamily="32" charset="0"/>
                <a:ea typeface="ＭＳ Ｐゴシック" pitchFamily="32" charset="-128"/>
                <a:cs typeface="ＭＳ Ｐゴシック" pitchFamily="32" charset="-128"/>
              </a:rPr>
              <a:t>4. Students as Learning Resources for One Another </a:t>
            </a:r>
            <a:r>
              <a:rPr lang="en-GB" sz="1200" b="1" kern="1200" dirty="0" smtClean="0">
                <a:solidFill>
                  <a:schemeClr val="tx1"/>
                </a:solidFill>
                <a:effectLst/>
                <a:latin typeface="Arial" pitchFamily="32" charset="0"/>
                <a:ea typeface="ＭＳ Ｐゴシック" pitchFamily="32" charset="-128"/>
                <a:cs typeface="ＭＳ Ｐゴシック" pitchFamily="32" charset="-128"/>
              </a:rPr>
              <a:t>(10 minutes)</a:t>
            </a: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For students to be activated as learning resources for each other, it is crucial that activities encourage collaboration among students while they are learning.</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Let’s look at the ‘Interpreting Distance-Time Graphs’ lesson for an example of how this can be promoted in the classroom.</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33</a:t>
            </a:fld>
            <a:endParaRPr lang="en-US"/>
          </a:p>
        </p:txBody>
      </p:sp>
    </p:spTree>
    <p:extLst>
      <p:ext uri="{BB962C8B-B14F-4D97-AF65-F5344CB8AC3E}">
        <p14:creationId xmlns:p14="http://schemas.microsoft.com/office/powerpoint/2010/main" val="6647512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2" charset="0"/>
                <a:ea typeface="ＭＳ Ｐゴシック" pitchFamily="32" charset="-128"/>
                <a:cs typeface="ＭＳ Ｐゴシック" pitchFamily="32" charset="-128"/>
              </a:rPr>
              <a:t>The ‘Interpreting Distance-Time Graphs’ lesson contains a ‘card sort’ activity that is similar in context to the assessment task.</a:t>
            </a: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It</a:t>
            </a:r>
            <a:r>
              <a:rPr lang="en-US" sz="1200" kern="1200" baseline="0" dirty="0" smtClean="0">
                <a:solidFill>
                  <a:schemeClr val="tx1"/>
                </a:solidFill>
                <a:effectLst/>
                <a:latin typeface="Arial" pitchFamily="32" charset="0"/>
                <a:ea typeface="ＭＳ Ｐゴシック" pitchFamily="32" charset="-128"/>
                <a:cs typeface="ＭＳ Ｐゴシック" pitchFamily="32" charset="-128"/>
              </a:rPr>
              <a:t> </a:t>
            </a:r>
            <a:r>
              <a:rPr lang="en-US" sz="1200" kern="1200" dirty="0" smtClean="0">
                <a:solidFill>
                  <a:schemeClr val="tx1"/>
                </a:solidFill>
                <a:effectLst/>
                <a:latin typeface="Arial" pitchFamily="32" charset="0"/>
                <a:ea typeface="ＭＳ Ｐゴシック" pitchFamily="32" charset="-128"/>
                <a:cs typeface="ＭＳ Ｐゴシック" pitchFamily="32" charset="-128"/>
              </a:rPr>
              <a:t>is designed to give students the opportunity to address their misconceptions. </a:t>
            </a:r>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34</a:t>
            </a:fld>
            <a:endParaRPr lang="en-US"/>
          </a:p>
        </p:txBody>
      </p:sp>
    </p:spTree>
    <p:extLst>
      <p:ext uri="{BB962C8B-B14F-4D97-AF65-F5344CB8AC3E}">
        <p14:creationId xmlns:p14="http://schemas.microsoft.com/office/powerpoint/2010/main" val="30654231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pitchFamily="32" charset="0"/>
                <a:ea typeface="ＭＳ Ｐゴシック" pitchFamily="32" charset="-128"/>
                <a:cs typeface="ＭＳ Ｐゴシック" pitchFamily="32" charset="-128"/>
              </a:rPr>
              <a:t>This collaborative activity is introduced by asking students to match the correct story to the graph, writing at least two reasons to support their decision. </a:t>
            </a:r>
          </a:p>
          <a:p>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kern="1200" dirty="0" smtClean="0">
                <a:solidFill>
                  <a:schemeClr val="tx1"/>
                </a:solidFill>
                <a:effectLst/>
                <a:latin typeface="Arial" pitchFamily="32" charset="0"/>
                <a:ea typeface="ＭＳ Ｐゴシック" pitchFamily="32" charset="-128"/>
                <a:cs typeface="ＭＳ Ｐゴシック" pitchFamily="32" charset="-128"/>
              </a:rPr>
              <a:t>Students who selected option A are asked to raise their hands and one or two students are invited to justify their choice. This is repeated with options B and C. </a:t>
            </a:r>
          </a:p>
          <a:p>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kern="1200" dirty="0" smtClean="0">
                <a:solidFill>
                  <a:schemeClr val="tx1"/>
                </a:solidFill>
                <a:effectLst/>
                <a:latin typeface="Arial" pitchFamily="32" charset="0"/>
                <a:ea typeface="ＭＳ Ｐゴシック" pitchFamily="32" charset="-128"/>
                <a:cs typeface="ＭＳ Ｐゴシック" pitchFamily="32" charset="-128"/>
              </a:rPr>
              <a:t>Student explanations are written next to the appropriate section of the graph, even if they are incorrect or only partially correct. Students are encouraged to challenge the interpretations given. </a:t>
            </a:r>
          </a:p>
          <a:p>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35</a:t>
            </a:fld>
            <a:endParaRPr lang="en-US"/>
          </a:p>
        </p:txBody>
      </p:sp>
    </p:spTree>
    <p:extLst>
      <p:ext uri="{BB962C8B-B14F-4D97-AF65-F5344CB8AC3E}">
        <p14:creationId xmlns:p14="http://schemas.microsoft.com/office/powerpoint/2010/main" val="38608714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pitchFamily="32" charset="0"/>
                <a:ea typeface="ＭＳ Ｐゴシック" pitchFamily="32" charset="-128"/>
                <a:cs typeface="ＭＳ Ｐゴシック" pitchFamily="32" charset="-128"/>
              </a:rPr>
              <a:t>Demonstrating the process of annotating the graph to support their explanations provides students with a model of how they should work with their partners in the first collaborative activity. </a:t>
            </a:r>
          </a:p>
          <a:p>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kern="1200" dirty="0" smtClean="0">
                <a:solidFill>
                  <a:schemeClr val="tx1"/>
                </a:solidFill>
                <a:effectLst/>
                <a:latin typeface="Arial" pitchFamily="32" charset="0"/>
                <a:ea typeface="ＭＳ Ｐゴシック" pitchFamily="32" charset="-128"/>
                <a:cs typeface="ＭＳ Ｐゴシック" pitchFamily="32" charset="-128"/>
              </a:rPr>
              <a:t>Students are encouraged to articulate their reasoning, justify their choices mathematically, and question the choices put forward by others. </a:t>
            </a:r>
          </a:p>
          <a:p>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36</a:t>
            </a:fld>
            <a:endParaRPr lang="en-US"/>
          </a:p>
        </p:txBody>
      </p:sp>
    </p:spTree>
    <p:extLst>
      <p:ext uri="{BB962C8B-B14F-4D97-AF65-F5344CB8AC3E}">
        <p14:creationId xmlns:p14="http://schemas.microsoft.com/office/powerpoint/2010/main" val="38608714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pitchFamily="32" charset="0"/>
                <a:ea typeface="ＭＳ Ｐゴシック" pitchFamily="32" charset="-128"/>
                <a:cs typeface="ＭＳ Ｐゴシック" pitchFamily="32" charset="-128"/>
              </a:rPr>
              <a:t>Working in small groups, students are then given ten graphs and ten descriptions to match</a:t>
            </a:r>
          </a:p>
          <a:p>
            <a:r>
              <a:rPr lang="en-GB" sz="1200" kern="1200" dirty="0" smtClean="0">
                <a:solidFill>
                  <a:schemeClr val="tx1"/>
                </a:solidFill>
                <a:effectLst/>
                <a:latin typeface="Arial" pitchFamily="32" charset="0"/>
                <a:ea typeface="ＭＳ Ｐゴシック" pitchFamily="32" charset="-128"/>
                <a:cs typeface="ＭＳ Ｐゴシック" pitchFamily="32" charset="-128"/>
              </a:rPr>
              <a:t>(These are in </a:t>
            </a:r>
            <a:r>
              <a:rPr lang="en-GB" sz="1200" b="1" kern="1200" dirty="0" err="1" smtClean="0">
                <a:solidFill>
                  <a:schemeClr val="tx1"/>
                </a:solidFill>
                <a:effectLst/>
                <a:latin typeface="Arial" pitchFamily="32" charset="0"/>
                <a:ea typeface="ＭＳ Ｐゴシック" pitchFamily="32" charset="-128"/>
                <a:cs typeface="ＭＳ Ｐゴシック" pitchFamily="32" charset="-128"/>
              </a:rPr>
              <a:t>Handout</a:t>
            </a:r>
            <a:r>
              <a:rPr lang="en-GB" sz="1200" b="1" kern="1200" dirty="0" smtClean="0">
                <a:solidFill>
                  <a:schemeClr val="tx1"/>
                </a:solidFill>
                <a:effectLst/>
                <a:latin typeface="Arial" pitchFamily="32" charset="0"/>
                <a:ea typeface="ＭＳ Ｐゴシック" pitchFamily="32" charset="-128"/>
                <a:cs typeface="ＭＳ Ｐゴシック" pitchFamily="32" charset="-128"/>
              </a:rPr>
              <a:t> 4,</a:t>
            </a:r>
            <a:r>
              <a:rPr lang="en-GB" sz="1200" kern="1200" dirty="0" smtClean="0">
                <a:solidFill>
                  <a:schemeClr val="tx1"/>
                </a:solidFill>
                <a:effectLst/>
                <a:latin typeface="Arial" pitchFamily="32" charset="0"/>
                <a:ea typeface="ＭＳ Ｐゴシック" pitchFamily="32" charset="-128"/>
                <a:cs typeface="ＭＳ Ｐゴシック" pitchFamily="32" charset="-128"/>
              </a:rPr>
              <a:t> for you to take away with you and use with your students should you wish to). </a:t>
            </a:r>
          </a:p>
          <a:p>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kern="1200" dirty="0" smtClean="0">
                <a:solidFill>
                  <a:schemeClr val="tx1"/>
                </a:solidFill>
                <a:effectLst/>
                <a:latin typeface="Arial" pitchFamily="32" charset="0"/>
                <a:ea typeface="ＭＳ Ｐゴシック" pitchFamily="32" charset="-128"/>
                <a:cs typeface="ＭＳ Ｐゴシック" pitchFamily="32" charset="-128"/>
              </a:rPr>
              <a:t>They are asked to take turns to match a pair, explaining their thinking to the rest of the group. </a:t>
            </a:r>
          </a:p>
          <a:p>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kern="1200" dirty="0" smtClean="0">
                <a:solidFill>
                  <a:schemeClr val="tx1"/>
                </a:solidFill>
                <a:effectLst/>
                <a:latin typeface="Arial" pitchFamily="32" charset="0"/>
                <a:ea typeface="ＭＳ Ｐゴシック" pitchFamily="32" charset="-128"/>
                <a:cs typeface="ＭＳ Ｐゴシック" pitchFamily="32" charset="-128"/>
              </a:rPr>
              <a:t>The purpose of this structured group work is to encourage students to engage with each other's explanations, and take responsibility for each other’s understanding.</a:t>
            </a:r>
          </a:p>
          <a:p>
            <a:endParaRPr lang="en-GB" sz="2200" dirty="0">
              <a:effectLst/>
              <a:latin typeface="Lucida Grande"/>
              <a:ea typeface="Lucida Grande"/>
              <a:cs typeface="Lucida Grande"/>
              <a:sym typeface="Lucida Grande"/>
            </a:endParaRPr>
          </a:p>
        </p:txBody>
      </p:sp>
    </p:spTree>
    <p:extLst>
      <p:ext uri="{BB962C8B-B14F-4D97-AF65-F5344CB8AC3E}">
        <p14:creationId xmlns:p14="http://schemas.microsoft.com/office/powerpoint/2010/main" val="13590335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 name="Shape 604"/>
          <p:cNvSpPr>
            <a:spLocks noGrp="1" noRot="1" noChangeAspect="1"/>
          </p:cNvSpPr>
          <p:nvPr>
            <p:ph type="sldImg"/>
          </p:nvPr>
        </p:nvSpPr>
        <p:spPr>
          <a:prstGeom prst="rect">
            <a:avLst/>
          </a:prstGeom>
        </p:spPr>
        <p:txBody>
          <a:bodyPr/>
          <a:lstStyle/>
          <a:p>
            <a:pPr lvl="0"/>
            <a:endParaRPr/>
          </a:p>
        </p:txBody>
      </p:sp>
      <p:sp>
        <p:nvSpPr>
          <p:cNvPr id="605" name="Shape 605"/>
          <p:cNvSpPr>
            <a:spLocks noGrp="1"/>
          </p:cNvSpPr>
          <p:nvPr>
            <p:ph type="body" sz="quarter" idx="1"/>
          </p:nvPr>
        </p:nvSpPr>
        <p:spPr>
          <a:prstGeom prst="rect">
            <a:avLst/>
          </a:prstGeom>
        </p:spPr>
        <p:txBody>
          <a:bodyPr/>
          <a:lstStyle/>
          <a:p>
            <a:r>
              <a:rPr lang="en-US" sz="1200" kern="1200" dirty="0" smtClean="0">
                <a:solidFill>
                  <a:schemeClr val="tx1"/>
                </a:solidFill>
                <a:effectLst/>
                <a:latin typeface="Arial" pitchFamily="32" charset="0"/>
                <a:ea typeface="ＭＳ Ｐゴシック" pitchFamily="32" charset="-128"/>
                <a:cs typeface="ＭＳ Ｐゴシック" pitchFamily="32" charset="-128"/>
              </a:rPr>
              <a:t>After students have matched the graphs and descriptions, they are given ten data tables to match up as well.</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kern="1200" dirty="0" smtClean="0">
                <a:solidFill>
                  <a:schemeClr val="tx1"/>
                </a:solidFill>
                <a:effectLst/>
                <a:latin typeface="Arial" pitchFamily="32" charset="0"/>
                <a:ea typeface="ＭＳ Ｐゴシック" pitchFamily="32" charset="-128"/>
                <a:cs typeface="ＭＳ Ｐゴシック" pitchFamily="32" charset="-128"/>
              </a:rPr>
              <a:t>The tables, a different representation, provoke an alternative way of seeing things. Teachers often notice how adding the tables pushes students’ thinking and that they often see students changing matches for the graphs and descriptions because of the tables. </a:t>
            </a:r>
          </a:p>
          <a:p>
            <a:endParaRPr lang="en-GB" sz="1200" i="1"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i="1" kern="1200" dirty="0" smtClean="0">
                <a:solidFill>
                  <a:schemeClr val="tx1"/>
                </a:solidFill>
                <a:effectLst/>
                <a:latin typeface="Arial" pitchFamily="32" charset="0"/>
                <a:ea typeface="ＭＳ Ｐゴシック" pitchFamily="32" charset="-128"/>
                <a:cs typeface="ＭＳ Ｐゴシック" pitchFamily="32" charset="-128"/>
              </a:rPr>
              <a:t>Both the description card set and the data table card set contain a blank card for the students to write their own story and complete a corresponding table of data. This promotes students taking ownership of their own learning, which is discussed in the next section.</a:t>
            </a:r>
            <a:endParaRPr lang="en-GB" sz="1200" kern="1200" dirty="0">
              <a:solidFill>
                <a:schemeClr val="tx1"/>
              </a:solidFill>
              <a:effectLst/>
              <a:latin typeface="Arial" pitchFamily="32" charset="0"/>
              <a:ea typeface="ＭＳ Ｐゴシック" pitchFamily="32" charset="-128"/>
              <a:cs typeface="ＭＳ Ｐゴシック" pitchFamily="32"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2" charset="0"/>
                <a:ea typeface="ＭＳ Ｐゴシック" pitchFamily="32" charset="-128"/>
                <a:cs typeface="ＭＳ Ｐゴシック" pitchFamily="32" charset="-128"/>
              </a:rPr>
              <a:t>During the lesson, students have the opportunity to share their initial matches of graphs and descriptions with another group, as well as their matches of all three representations.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Students are encouraged to explain their reasoning and decide whether they want to make changes to their work, based on the explanations of others.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As they justify their thinking and identify any differences with their peers, they become resources for each other – by reflecting on their work and critiquing both their own work and the work of others.</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39</a:t>
            </a:fld>
            <a:endParaRPr lang="en-US"/>
          </a:p>
        </p:txBody>
      </p:sp>
    </p:spTree>
    <p:extLst>
      <p:ext uri="{BB962C8B-B14F-4D97-AF65-F5344CB8AC3E}">
        <p14:creationId xmlns:p14="http://schemas.microsoft.com/office/powerpoint/2010/main" val="3491575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smtClean="0">
                <a:solidFill>
                  <a:schemeClr val="tx1"/>
                </a:solidFill>
                <a:effectLst/>
                <a:latin typeface="Arial" pitchFamily="32" charset="0"/>
                <a:ea typeface="ＭＳ Ｐゴシック" pitchFamily="32" charset="-128"/>
                <a:cs typeface="ＭＳ Ｐゴシック" pitchFamily="32" charset="-128"/>
              </a:rPr>
              <a:t>Pose the two questions on the slide and allow participants 5 minutes to discuss with their </a:t>
            </a:r>
            <a:r>
              <a:rPr lang="en-GB" sz="1200" i="1" kern="1200" dirty="0" err="1" smtClean="0">
                <a:solidFill>
                  <a:schemeClr val="tx1"/>
                </a:solidFill>
                <a:effectLst/>
                <a:latin typeface="Arial" pitchFamily="32" charset="0"/>
                <a:ea typeface="ＭＳ Ｐゴシック" pitchFamily="32" charset="-128"/>
                <a:cs typeface="ＭＳ Ｐゴシック" pitchFamily="32" charset="-128"/>
              </a:rPr>
              <a:t>neighbor</a:t>
            </a:r>
            <a:r>
              <a:rPr lang="en-GB" sz="1200" i="1" kern="1200" dirty="0" smtClean="0">
                <a:solidFill>
                  <a:schemeClr val="tx1"/>
                </a:solidFill>
                <a:effectLst/>
                <a:latin typeface="Arial" pitchFamily="32" charset="0"/>
                <a:ea typeface="ＭＳ Ｐゴシック" pitchFamily="32" charset="-128"/>
                <a:cs typeface="ＭＳ Ｐゴシック" pitchFamily="32" charset="-128"/>
              </a:rPr>
              <a:t>, writing down their thoughts on their mini-whiteboards.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GB" sz="1200" i="1"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i="1" kern="1200" dirty="0" smtClean="0">
                <a:solidFill>
                  <a:schemeClr val="tx1"/>
                </a:solidFill>
                <a:effectLst/>
                <a:latin typeface="Arial" pitchFamily="32" charset="0"/>
                <a:ea typeface="ＭＳ Ｐゴシック" pitchFamily="32" charset="-128"/>
                <a:cs typeface="ＭＳ Ｐゴシック" pitchFamily="32" charset="-128"/>
              </a:rPr>
              <a:t>Once participants have had a chance to share their ideas with each other, ask a couple of participants to share some assessment methods that they think do improve their teaching and students’ learning and a couple that don’t. Teachers may well have listed a range of summative and formative assessment methods. Notice how they categorize these different assessment methods based on their impact on teaching and learning. </a:t>
            </a:r>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4</a:t>
            </a:fld>
            <a:endParaRPr lang="en-US"/>
          </a:p>
        </p:txBody>
      </p:sp>
    </p:spTree>
    <p:extLst>
      <p:ext uri="{BB962C8B-B14F-4D97-AF65-F5344CB8AC3E}">
        <p14:creationId xmlns:p14="http://schemas.microsoft.com/office/powerpoint/2010/main" val="8607036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pitchFamily="32" charset="0"/>
                <a:ea typeface="ＭＳ Ｐゴシック" pitchFamily="32" charset="-128"/>
                <a:cs typeface="ＭＳ Ｐゴシック" pitchFamily="32" charset="-128"/>
              </a:rPr>
              <a:t>5. Students Taking Ownership of Their Own Learning </a:t>
            </a:r>
            <a:r>
              <a:rPr lang="en-GB" sz="1200" b="1" kern="1200" dirty="0" smtClean="0">
                <a:solidFill>
                  <a:schemeClr val="tx1"/>
                </a:solidFill>
                <a:effectLst/>
                <a:latin typeface="Arial" pitchFamily="32" charset="0"/>
                <a:ea typeface="ＭＳ Ｐゴシック" pitchFamily="32" charset="-128"/>
                <a:cs typeface="ＭＳ Ｐゴシック" pitchFamily="32" charset="-128"/>
              </a:rPr>
              <a:t>(5 minutes)</a:t>
            </a: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Let’s now consider a few ways in which students can be encouraged to reflect on their own learning and thereby take some ownership of it.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40</a:t>
            </a:fld>
            <a:endParaRPr lang="en-US"/>
          </a:p>
        </p:txBody>
      </p:sp>
    </p:spTree>
    <p:extLst>
      <p:ext uri="{BB962C8B-B14F-4D97-AF65-F5344CB8AC3E}">
        <p14:creationId xmlns:p14="http://schemas.microsoft.com/office/powerpoint/2010/main" val="6338393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2" charset="0"/>
                <a:ea typeface="ＭＳ Ｐゴシック" pitchFamily="32" charset="-128"/>
                <a:cs typeface="ＭＳ Ｐゴシック" pitchFamily="32" charset="-128"/>
              </a:rPr>
              <a:t>After the lesson, students receive their pre-assessment task with the written feedback and are asked to complete a second task individually. to assess what they have learned.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41</a:t>
            </a:fld>
            <a:endParaRPr lang="en-US"/>
          </a:p>
        </p:txBody>
      </p:sp>
    </p:spTree>
    <p:extLst>
      <p:ext uri="{BB962C8B-B14F-4D97-AF65-F5344CB8AC3E}">
        <p14:creationId xmlns:p14="http://schemas.microsoft.com/office/powerpoint/2010/main" val="20654498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2" charset="0"/>
                <a:ea typeface="ＭＳ Ｐゴシック" pitchFamily="32" charset="-128"/>
                <a:cs typeface="ＭＳ Ｐゴシック" pitchFamily="32" charset="-128"/>
              </a:rPr>
              <a:t>Here is the post-assessment task for the ‘Interpreting Distance-Time Graphs’ lesson.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Students gain ownership over their learning by reflecting on what they have achieved and applying their knowledge to a new, similar situation.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For some students who had considerable difficulty with the pre-assessment task, it is sometimes more appropriate for them to make another attempt at the initial task, either prior to, or instead of completing the post task.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GB" sz="2200" b="1" dirty="0" smtClean="0">
              <a:effectLst/>
              <a:latin typeface="Lucida Grande"/>
              <a:ea typeface="Lucida Grande"/>
              <a:cs typeface="Lucida Grande"/>
              <a:sym typeface="Lucida Grande"/>
            </a:endParaRPr>
          </a:p>
        </p:txBody>
      </p:sp>
    </p:spTree>
    <p:extLst>
      <p:ext uri="{BB962C8B-B14F-4D97-AF65-F5344CB8AC3E}">
        <p14:creationId xmlns:p14="http://schemas.microsoft.com/office/powerpoint/2010/main" val="33020932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1FFF71-617C-9540-B96F-7B7407394A90}" type="slidenum">
              <a:rPr lang="en-US"/>
              <a:pPr/>
              <a:t>43</a:t>
            </a:fld>
            <a:endParaRPr lang="en-US"/>
          </a:p>
        </p:txBody>
      </p:sp>
      <p:sp>
        <p:nvSpPr>
          <p:cNvPr id="136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6195" name="Rectangle 3"/>
          <p:cNvSpPr>
            <a:spLocks noGrp="1" noChangeArrowheads="1"/>
          </p:cNvSpPr>
          <p:nvPr>
            <p:ph type="body" idx="1"/>
          </p:nvPr>
        </p:nvSpPr>
        <p:spPr/>
        <p:txBody>
          <a:bodyPr/>
          <a:lstStyle/>
          <a:p>
            <a:r>
              <a:rPr lang="en-US" sz="1200" kern="1200" dirty="0" smtClean="0">
                <a:solidFill>
                  <a:schemeClr val="tx1"/>
                </a:solidFill>
                <a:effectLst/>
                <a:latin typeface="Arial" pitchFamily="32" charset="0"/>
                <a:ea typeface="ＭＳ Ｐゴシック" pitchFamily="32" charset="-128"/>
                <a:cs typeface="ＭＳ Ｐゴシック" pitchFamily="32" charset="-128"/>
              </a:rPr>
              <a:t>Let’s now consider some other opportunities for students to take ownership of their learning that may not be featured in this particular Classroom Challenge:</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Many of the Classroom Challenges that focus on students developing problem-solving strategies include sample student work. This work addresses common misconceptions and may be incomplete. Students are given this work to assess, putting them in a teacher role, looking for evidence of understanding from a student’s response.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Other possible opportunities include students producing their own revision guide or creating a test that can be used with the rest of the class. Students can each create a question and a rubric to assess the work of their peers.</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Another way for students to take ownership of their learning is for them to interview each other. It can be helpful if the teacher constructs a questionnaire template, so that the questions and responses can be recorded.</a:t>
            </a:r>
            <a:r>
              <a:rPr lang="en-GB" dirty="0" smtClean="0">
                <a:effectLst/>
              </a:rPr>
              <a:t> </a:t>
            </a:r>
            <a:endParaRPr lang="en-GB"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Arial" pitchFamily="32" charset="0"/>
                <a:ea typeface="ＭＳ Ｐゴシック" pitchFamily="32" charset="-128"/>
                <a:cs typeface="ＭＳ Ｐゴシック" pitchFamily="32" charset="-128"/>
              </a:rPr>
              <a:t>Reflections (15 minutes)</a:t>
            </a: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Let’s now take a few minutes to reflect on the formative assessment practices we have seen in the ‘Interpreting Distance-Time Graphs’ Classroom Challenge and how they fit into the ‘Five Formative Assessment Strategies’ we have been focusing on.</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44</a:t>
            </a:fld>
            <a:endParaRPr lang="en-US"/>
          </a:p>
        </p:txBody>
      </p:sp>
    </p:spTree>
    <p:extLst>
      <p:ext uri="{BB962C8B-B14F-4D97-AF65-F5344CB8AC3E}">
        <p14:creationId xmlns:p14="http://schemas.microsoft.com/office/powerpoint/2010/main" val="11093614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2" charset="0"/>
                <a:ea typeface="ＭＳ Ｐゴシック" pitchFamily="32" charset="-128"/>
                <a:cs typeface="ＭＳ Ｐゴシック" pitchFamily="32" charset="-128"/>
              </a:rPr>
              <a:t>The Classroom Challenges are specifically designed to create opportunities for formative assessment. Here is a summary of the different elements of the ‘Interpreting Distance-Time Graphs’ Classroom Challenge. They are also summarized in the table on the first page of </a:t>
            </a:r>
            <a:r>
              <a:rPr lang="en-US" sz="1200" b="1" kern="1200" dirty="0" smtClean="0">
                <a:solidFill>
                  <a:schemeClr val="tx1"/>
                </a:solidFill>
                <a:effectLst/>
                <a:latin typeface="Arial" pitchFamily="32" charset="0"/>
                <a:ea typeface="ＭＳ Ｐゴシック" pitchFamily="32" charset="-128"/>
                <a:cs typeface="ＭＳ Ｐゴシック" pitchFamily="32" charset="-128"/>
              </a:rPr>
              <a:t>Handout 5</a:t>
            </a:r>
            <a:r>
              <a:rPr lang="en-US" sz="1200" kern="1200" dirty="0" smtClean="0">
                <a:solidFill>
                  <a:schemeClr val="tx1"/>
                </a:solidFill>
                <a:effectLst/>
                <a:latin typeface="Arial" pitchFamily="32" charset="0"/>
                <a:ea typeface="ＭＳ Ｐゴシック" pitchFamily="32" charset="-128"/>
                <a:cs typeface="ＭＳ Ｐゴシック" pitchFamily="32" charset="-128"/>
              </a:rPr>
              <a:t>. Together with your neighbor, categorize each of the eight activities under one or more of the five formative assessment strategies, writing the number(s) of the strategy in the right hand column of the table.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i="1"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i="1" kern="1200" dirty="0" smtClean="0">
                <a:solidFill>
                  <a:schemeClr val="tx1"/>
                </a:solidFill>
                <a:effectLst/>
                <a:latin typeface="Arial" pitchFamily="32" charset="0"/>
                <a:ea typeface="ＭＳ Ｐゴシック" pitchFamily="32" charset="-128"/>
                <a:cs typeface="ＭＳ Ｐゴシック" pitchFamily="32" charset="-128"/>
              </a:rPr>
              <a:t>Once participants have considered the opportunities for formative assessment in the Classroom Challenge, we will extend our thinking to other common formative assessment practices.</a:t>
            </a:r>
            <a:r>
              <a:rPr lang="en-GB" dirty="0" smtClean="0">
                <a:effectLst/>
              </a:rPr>
              <a:t> </a:t>
            </a:r>
            <a:endParaRPr lang="en-US" sz="1200" dirty="0" smtClean="0"/>
          </a:p>
          <a:p>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45</a:t>
            </a:fld>
            <a:endParaRPr lang="en-US"/>
          </a:p>
        </p:txBody>
      </p:sp>
    </p:spTree>
    <p:extLst>
      <p:ext uri="{BB962C8B-B14F-4D97-AF65-F5344CB8AC3E}">
        <p14:creationId xmlns:p14="http://schemas.microsoft.com/office/powerpoint/2010/main" val="38666946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2" charset="0"/>
                <a:ea typeface="ＭＳ Ｐゴシック" pitchFamily="32" charset="-128"/>
                <a:cs typeface="ＭＳ Ｐゴシック" pitchFamily="32" charset="-128"/>
              </a:rPr>
              <a:t>While we have considered a number of ways of using formative assessment, there are others that we could have mentioned. Let’s look at some ways of incorporating formative assessment into everyday classroom practice.</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b="1"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b="1" kern="1200" dirty="0" smtClean="0">
                <a:solidFill>
                  <a:schemeClr val="tx1"/>
                </a:solidFill>
                <a:effectLst/>
                <a:latin typeface="Arial" pitchFamily="32" charset="0"/>
                <a:ea typeface="ＭＳ Ｐゴシック" pitchFamily="32" charset="-128"/>
                <a:cs typeface="ＭＳ Ｐゴシック" pitchFamily="32" charset="-128"/>
              </a:rPr>
              <a:t>Student feedback</a:t>
            </a:r>
            <a:r>
              <a:rPr lang="en-US" sz="1200" kern="1200" dirty="0" smtClean="0">
                <a:solidFill>
                  <a:schemeClr val="tx1"/>
                </a:solidFill>
                <a:effectLst/>
                <a:latin typeface="Arial" pitchFamily="32" charset="0"/>
                <a:ea typeface="ＭＳ Ｐゴシック" pitchFamily="32" charset="-128"/>
                <a:cs typeface="ＭＳ Ｐゴシック" pitchFamily="32" charset="-128"/>
              </a:rPr>
              <a:t> – there are a number of ways that we can find out where students are at.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b="1"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b="1" kern="1200" dirty="0" smtClean="0">
                <a:solidFill>
                  <a:schemeClr val="tx1"/>
                </a:solidFill>
                <a:effectLst/>
                <a:latin typeface="Arial" pitchFamily="32" charset="0"/>
                <a:ea typeface="ＭＳ Ｐゴシック" pitchFamily="32" charset="-128"/>
                <a:cs typeface="ＭＳ Ｐゴシック" pitchFamily="32" charset="-128"/>
              </a:rPr>
              <a:t>Classroom response systems</a:t>
            </a:r>
            <a:r>
              <a:rPr lang="en-US" sz="1200" kern="1200" dirty="0" smtClean="0">
                <a:solidFill>
                  <a:schemeClr val="tx1"/>
                </a:solidFill>
                <a:effectLst/>
                <a:latin typeface="Arial" pitchFamily="32" charset="0"/>
                <a:ea typeface="ＭＳ Ｐゴシック" pitchFamily="32" charset="-128"/>
                <a:cs typeface="ＭＳ Ｐゴシック" pitchFamily="32" charset="-128"/>
              </a:rPr>
              <a:t> – while not likely to be featured in every classroom, technology can be used to quickly collate responses from students.</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b="1"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b="1" kern="1200" dirty="0" smtClean="0">
                <a:solidFill>
                  <a:schemeClr val="tx1"/>
                </a:solidFill>
                <a:effectLst/>
                <a:latin typeface="Arial" pitchFamily="32" charset="0"/>
                <a:ea typeface="ＭＳ Ｐゴシック" pitchFamily="32" charset="-128"/>
                <a:cs typeface="ＭＳ Ｐゴシック" pitchFamily="32" charset="-128"/>
              </a:rPr>
              <a:t>Presenting work</a:t>
            </a:r>
            <a:r>
              <a:rPr lang="en-US" sz="1200" kern="1200" dirty="0" smtClean="0">
                <a:solidFill>
                  <a:schemeClr val="tx1"/>
                </a:solidFill>
                <a:effectLst/>
                <a:latin typeface="Arial" pitchFamily="32" charset="0"/>
                <a:ea typeface="ＭＳ Ｐゴシック" pitchFamily="32" charset="-128"/>
                <a:cs typeface="ＭＳ Ｐゴシック" pitchFamily="32" charset="-128"/>
              </a:rPr>
              <a:t> in such a way that the teacher and/or other students can easily follow it, is a useful way to aid formative assessment of students’ work.</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b="1"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b="1" kern="1200" dirty="0" smtClean="0">
                <a:solidFill>
                  <a:schemeClr val="tx1"/>
                </a:solidFill>
                <a:effectLst/>
                <a:latin typeface="Arial" pitchFamily="32" charset="0"/>
                <a:ea typeface="ＭＳ Ｐゴシック" pitchFamily="32" charset="-128"/>
                <a:cs typeface="ＭＳ Ｐゴシック" pitchFamily="32" charset="-128"/>
              </a:rPr>
              <a:t>Self and peer assessment</a:t>
            </a:r>
            <a:r>
              <a:rPr lang="en-US" sz="1200" kern="1200" dirty="0" smtClean="0">
                <a:solidFill>
                  <a:schemeClr val="tx1"/>
                </a:solidFill>
                <a:effectLst/>
                <a:latin typeface="Arial" pitchFamily="32" charset="0"/>
                <a:ea typeface="ＭＳ Ｐゴシック" pitchFamily="32" charset="-128"/>
                <a:cs typeface="ＭＳ Ｐゴシック" pitchFamily="32" charset="-128"/>
              </a:rPr>
              <a:t> can take many forms and has an important role to play, helping to create a learning community within the classroom.</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46</a:t>
            </a:fld>
            <a:endParaRPr lang="en-US"/>
          </a:p>
        </p:txBody>
      </p:sp>
    </p:spTree>
    <p:extLst>
      <p:ext uri="{BB962C8B-B14F-4D97-AF65-F5344CB8AC3E}">
        <p14:creationId xmlns:p14="http://schemas.microsoft.com/office/powerpoint/2010/main" val="32267772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pitchFamily="32" charset="0"/>
                <a:ea typeface="ＭＳ Ｐゴシック" pitchFamily="32" charset="-128"/>
                <a:cs typeface="ＭＳ Ｐゴシック" pitchFamily="32" charset="-128"/>
              </a:rPr>
              <a:t>Finally, let's reflect on our own practice. </a:t>
            </a:r>
          </a:p>
          <a:p>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kern="1200" dirty="0" smtClean="0">
                <a:solidFill>
                  <a:schemeClr val="tx1"/>
                </a:solidFill>
                <a:effectLst/>
                <a:latin typeface="Arial" pitchFamily="32" charset="0"/>
                <a:ea typeface="ＭＳ Ｐゴシック" pitchFamily="32" charset="-128"/>
                <a:cs typeface="ＭＳ Ｐゴシック" pitchFamily="32" charset="-128"/>
              </a:rPr>
              <a:t>Looking again at </a:t>
            </a:r>
            <a:r>
              <a:rPr lang="en-GB" sz="1200" kern="1200" dirty="0" err="1" smtClean="0">
                <a:solidFill>
                  <a:schemeClr val="tx1"/>
                </a:solidFill>
                <a:effectLst/>
                <a:latin typeface="Arial" pitchFamily="32" charset="0"/>
                <a:ea typeface="ＭＳ Ｐゴシック" pitchFamily="32" charset="-128"/>
                <a:cs typeface="ＭＳ Ｐゴシック" pitchFamily="32" charset="-128"/>
              </a:rPr>
              <a:t>Wiliam</a:t>
            </a:r>
            <a:r>
              <a:rPr lang="en-GB" sz="1200" kern="1200" dirty="0" smtClean="0">
                <a:solidFill>
                  <a:schemeClr val="tx1"/>
                </a:solidFill>
                <a:effectLst/>
                <a:latin typeface="Arial" pitchFamily="32" charset="0"/>
                <a:ea typeface="ＭＳ Ｐゴシック" pitchFamily="32" charset="-128"/>
                <a:cs typeface="ＭＳ Ｐゴシック" pitchFamily="32" charset="-128"/>
              </a:rPr>
              <a:t> and Thompson’s five strategies, and thinking about all the formative assessment practices we have discussed, choose some ways that you intend to use formative assessment over the coming weeks. Working on your own, list these in the appropriate column of the table on the second page of </a:t>
            </a:r>
            <a:r>
              <a:rPr lang="en-GB" sz="1200" b="1" kern="1200" dirty="0" err="1" smtClean="0">
                <a:solidFill>
                  <a:schemeClr val="tx1"/>
                </a:solidFill>
                <a:effectLst/>
                <a:latin typeface="Arial" pitchFamily="32" charset="0"/>
                <a:ea typeface="ＭＳ Ｐゴシック" pitchFamily="32" charset="-128"/>
                <a:cs typeface="ＭＳ Ｐゴシック" pitchFamily="32" charset="-128"/>
              </a:rPr>
              <a:t>Handout</a:t>
            </a:r>
            <a:r>
              <a:rPr lang="en-GB" sz="1200" b="1" kern="1200" dirty="0" smtClean="0">
                <a:solidFill>
                  <a:schemeClr val="tx1"/>
                </a:solidFill>
                <a:effectLst/>
                <a:latin typeface="Arial" pitchFamily="32" charset="0"/>
                <a:ea typeface="ＭＳ Ｐゴシック" pitchFamily="32" charset="-128"/>
                <a:cs typeface="ＭＳ Ｐゴシック" pitchFamily="32" charset="-128"/>
              </a:rPr>
              <a:t> 5</a:t>
            </a:r>
            <a:r>
              <a:rPr lang="en-GB" sz="1200" kern="1200" dirty="0" smtClean="0">
                <a:solidFill>
                  <a:schemeClr val="tx1"/>
                </a:solidFill>
                <a:effectLst/>
                <a:latin typeface="Arial" pitchFamily="32" charset="0"/>
                <a:ea typeface="ＭＳ Ｐゴシック" pitchFamily="32" charset="-128"/>
                <a:cs typeface="ＭＳ Ｐゴシック" pitchFamily="32" charset="-128"/>
              </a:rPr>
              <a:t>. There is space at the bottom of the table for any methods that address more than one of the five strategies, or that you are unsure about where to place.</a:t>
            </a:r>
          </a:p>
          <a:p>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kern="1200" dirty="0" smtClean="0">
                <a:solidFill>
                  <a:schemeClr val="tx1"/>
                </a:solidFill>
                <a:effectLst/>
                <a:latin typeface="Arial" pitchFamily="32" charset="0"/>
                <a:ea typeface="ＭＳ Ｐゴシック" pitchFamily="32" charset="-128"/>
                <a:cs typeface="ＭＳ Ｐゴシック" pitchFamily="32" charset="-128"/>
              </a:rPr>
              <a:t>Complete the </a:t>
            </a:r>
            <a:r>
              <a:rPr lang="en-GB" sz="1200" kern="1200" dirty="0" err="1" smtClean="0">
                <a:solidFill>
                  <a:schemeClr val="tx1"/>
                </a:solidFill>
                <a:effectLst/>
                <a:latin typeface="Arial" pitchFamily="32" charset="0"/>
                <a:ea typeface="ＭＳ Ｐゴシック" pitchFamily="32" charset="-128"/>
                <a:cs typeface="ＭＳ Ｐゴシック" pitchFamily="32" charset="-128"/>
              </a:rPr>
              <a:t>handout</a:t>
            </a:r>
            <a:r>
              <a:rPr lang="en-GB" sz="1200" kern="1200" dirty="0" smtClean="0">
                <a:solidFill>
                  <a:schemeClr val="tx1"/>
                </a:solidFill>
                <a:effectLst/>
                <a:latin typeface="Arial" pitchFamily="32" charset="0"/>
                <a:ea typeface="ＭＳ Ｐゴシック" pitchFamily="32" charset="-128"/>
                <a:cs typeface="ＭＳ Ｐゴシック" pitchFamily="32" charset="-128"/>
              </a:rPr>
              <a:t> by describing how you plan to use the formative assessment methods you have listed, with your students. The completed </a:t>
            </a:r>
            <a:r>
              <a:rPr lang="en-GB" sz="1200" kern="1200" dirty="0" err="1" smtClean="0">
                <a:solidFill>
                  <a:schemeClr val="tx1"/>
                </a:solidFill>
                <a:effectLst/>
                <a:latin typeface="Arial" pitchFamily="32" charset="0"/>
                <a:ea typeface="ＭＳ Ｐゴシック" pitchFamily="32" charset="-128"/>
                <a:cs typeface="ＭＳ Ｐゴシック" pitchFamily="32" charset="-128"/>
              </a:rPr>
              <a:t>handout</a:t>
            </a:r>
            <a:r>
              <a:rPr lang="en-GB" sz="1200" kern="1200" dirty="0" smtClean="0">
                <a:solidFill>
                  <a:schemeClr val="tx1"/>
                </a:solidFill>
                <a:effectLst/>
                <a:latin typeface="Arial" pitchFamily="32" charset="0"/>
                <a:ea typeface="ＭＳ Ｐゴシック" pitchFamily="32" charset="-128"/>
                <a:cs typeface="ＭＳ Ｐゴシック" pitchFamily="32" charset="-128"/>
              </a:rPr>
              <a:t> can then be used to prompt you to </a:t>
            </a:r>
            <a:r>
              <a:rPr lang="en-US" sz="1200" kern="1200" dirty="0" smtClean="0">
                <a:solidFill>
                  <a:schemeClr val="tx1"/>
                </a:solidFill>
                <a:effectLst/>
                <a:latin typeface="Arial" pitchFamily="32" charset="0"/>
                <a:ea typeface="ＭＳ Ｐゴシック" pitchFamily="32" charset="-128"/>
                <a:cs typeface="ＭＳ Ｐゴシック" pitchFamily="32" charset="-128"/>
              </a:rPr>
              <a:t>integrate formative assessment into everyday teaching over the coming weeks.</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47</a:t>
            </a:fld>
            <a:endParaRPr lang="en-US"/>
          </a:p>
        </p:txBody>
      </p:sp>
    </p:spTree>
    <p:extLst>
      <p:ext uri="{BB962C8B-B14F-4D97-AF65-F5344CB8AC3E}">
        <p14:creationId xmlns:p14="http://schemas.microsoft.com/office/powerpoint/2010/main" val="15396906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pitchFamily="32" charset="0"/>
                <a:ea typeface="ＭＳ Ｐゴシック" pitchFamily="32" charset="-128"/>
                <a:cs typeface="ＭＳ Ｐゴシック" pitchFamily="32" charset="-128"/>
              </a:rPr>
              <a:t>Thank you</a:t>
            </a:r>
            <a:endParaRPr lang="en-GB" sz="1200" b="1"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i="1" kern="1200" dirty="0" smtClean="0">
                <a:solidFill>
                  <a:schemeClr val="tx1"/>
                </a:solidFill>
                <a:effectLst/>
                <a:latin typeface="Arial" pitchFamily="32" charset="0"/>
                <a:ea typeface="ＭＳ Ｐゴシック" pitchFamily="32" charset="-128"/>
                <a:cs typeface="ＭＳ Ｐゴシック" pitchFamily="32" charset="-128"/>
              </a:rPr>
              <a:t>Customize the final slide with your own contact details.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48</a:t>
            </a:fld>
            <a:endParaRPr lang="en-US"/>
          </a:p>
        </p:txBody>
      </p:sp>
    </p:spTree>
    <p:extLst>
      <p:ext uri="{BB962C8B-B14F-4D97-AF65-F5344CB8AC3E}">
        <p14:creationId xmlns:p14="http://schemas.microsoft.com/office/powerpoint/2010/main" val="708913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5C18B8-D34D-A44E-9A73-B1F313592A9E}" type="slidenum">
              <a:rPr lang="en-US"/>
              <a:pPr/>
              <a:t>5</a:t>
            </a:fld>
            <a:endParaRPr lang="en-US"/>
          </a:p>
        </p:txBody>
      </p:sp>
      <p:sp>
        <p:nvSpPr>
          <p:cNvPr id="128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8003" name="Rectangle 3"/>
          <p:cNvSpPr>
            <a:spLocks noGrp="1" noChangeArrowheads="1"/>
          </p:cNvSpPr>
          <p:nvPr>
            <p:ph type="body" idx="1"/>
          </p:nvPr>
        </p:nvSpPr>
        <p:spPr/>
        <p:txBody>
          <a:bodyPr/>
          <a:lstStyle/>
          <a:p>
            <a:r>
              <a:rPr lang="en-US" sz="1200" kern="1200" dirty="0" smtClean="0">
                <a:solidFill>
                  <a:schemeClr val="tx1"/>
                </a:solidFill>
                <a:effectLst/>
                <a:latin typeface="Arial" pitchFamily="32" charset="0"/>
                <a:ea typeface="ＭＳ Ｐゴシック" pitchFamily="32" charset="-128"/>
                <a:cs typeface="ＭＳ Ｐゴシック" pitchFamily="32" charset="-128"/>
              </a:rPr>
              <a:t>We assess our students for a number of reasons. Here are some common ones: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The first three reasons why we assess are to summarize achievement and typically occur towards the </a:t>
            </a:r>
            <a:r>
              <a:rPr lang="en-US" sz="1200" i="1" kern="1200" dirty="0" smtClean="0">
                <a:solidFill>
                  <a:schemeClr val="tx1"/>
                </a:solidFill>
                <a:effectLst/>
                <a:latin typeface="Arial" pitchFamily="32" charset="0"/>
                <a:ea typeface="ＭＳ Ｐゴシック" pitchFamily="32" charset="-128"/>
                <a:cs typeface="ＭＳ Ｐゴシック" pitchFamily="32" charset="-128"/>
              </a:rPr>
              <a:t>end</a:t>
            </a:r>
            <a:r>
              <a:rPr lang="en-US" sz="1200" kern="1200" dirty="0" smtClean="0">
                <a:solidFill>
                  <a:schemeClr val="tx1"/>
                </a:solidFill>
                <a:effectLst/>
                <a:latin typeface="Arial" pitchFamily="32" charset="0"/>
                <a:ea typeface="ＭＳ Ｐゴシック" pitchFamily="32" charset="-128"/>
                <a:cs typeface="ＭＳ Ｐゴシック" pitchFamily="32" charset="-128"/>
              </a:rPr>
              <a:t> of an instructional period. When implemented in this way, it is unlikely that they directly influence subsequent teaching and learning.</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The next two reasons for assessment are embedded within a course and have the potential to influence students’ subsequent learning.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The final one is perhaps the least common, except in educational research, but it does have the intention of informing the way we teach. </a:t>
            </a:r>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pitchFamily="32" charset="0"/>
                <a:ea typeface="ＭＳ Ｐゴシック" pitchFamily="32" charset="-128"/>
                <a:cs typeface="ＭＳ Ｐゴシック" pitchFamily="32" charset="-128"/>
              </a:rPr>
              <a:t>What is Formative Assessment? (10 minutes)</a:t>
            </a:r>
          </a:p>
          <a:p>
            <a:endParaRPr lang="en-GB" sz="1200" b="1"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So what is formative assessment and how is it different to other forms of assessment?</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6</a:t>
            </a:fld>
            <a:endParaRPr lang="en-US"/>
          </a:p>
        </p:txBody>
      </p:sp>
    </p:spTree>
    <p:extLst>
      <p:ext uri="{BB962C8B-B14F-4D97-AF65-F5344CB8AC3E}">
        <p14:creationId xmlns:p14="http://schemas.microsoft.com/office/powerpoint/2010/main" val="3264137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smtClean="0">
                <a:solidFill>
                  <a:schemeClr val="tx1"/>
                </a:solidFill>
                <a:effectLst/>
                <a:latin typeface="Arial" pitchFamily="32" charset="0"/>
                <a:ea typeface="ＭＳ Ｐゴシック" pitchFamily="32" charset="-128"/>
                <a:cs typeface="ＭＳ Ｐゴシック" pitchFamily="32" charset="-128"/>
              </a:rPr>
              <a:t>Allow a couple of minutes of individual think time before encouraging participants to discuss with their </a:t>
            </a:r>
            <a:r>
              <a:rPr lang="en-GB" sz="1200" i="1" kern="1200" dirty="0" err="1" smtClean="0">
                <a:solidFill>
                  <a:schemeClr val="tx1"/>
                </a:solidFill>
                <a:effectLst/>
                <a:latin typeface="Arial" pitchFamily="32" charset="0"/>
                <a:ea typeface="ＭＳ Ｐゴシック" pitchFamily="32" charset="-128"/>
                <a:cs typeface="ＭＳ Ｐゴシック" pitchFamily="32" charset="-128"/>
              </a:rPr>
              <a:t>neighbor</a:t>
            </a:r>
            <a:r>
              <a:rPr lang="en-GB" sz="1200" i="1" kern="1200" dirty="0" smtClean="0">
                <a:solidFill>
                  <a:schemeClr val="tx1"/>
                </a:solidFill>
                <a:effectLst/>
                <a:latin typeface="Arial" pitchFamily="32" charset="0"/>
                <a:ea typeface="ＭＳ Ｐゴシック" pitchFamily="32" charset="-128"/>
                <a:cs typeface="ＭＳ Ｐゴシック" pitchFamily="32" charset="-128"/>
              </a:rPr>
              <a:t>. Once participants have had a chance to share their ideas with each other, ask a participant from each table to share one idea.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GB" sz="1200" i="1" kern="1200" dirty="0" smtClean="0">
              <a:solidFill>
                <a:schemeClr val="tx1"/>
              </a:solidFill>
              <a:effectLst/>
              <a:latin typeface="Arial" pitchFamily="32" charset="0"/>
              <a:ea typeface="ＭＳ Ｐゴシック" pitchFamily="32" charset="-128"/>
              <a:cs typeface="ＭＳ Ｐゴシック" pitchFamily="32" charset="-128"/>
            </a:endParaRPr>
          </a:p>
          <a:p>
            <a:r>
              <a:rPr lang="en-GB" sz="1200" i="1" kern="1200" dirty="0" smtClean="0">
                <a:solidFill>
                  <a:schemeClr val="tx1"/>
                </a:solidFill>
                <a:effectLst/>
                <a:latin typeface="Arial" pitchFamily="32" charset="0"/>
                <a:ea typeface="ＭＳ Ｐゴシック" pitchFamily="32" charset="-128"/>
                <a:cs typeface="ＭＳ Ｐゴシック" pitchFamily="32" charset="-128"/>
              </a:rPr>
              <a:t>When participants share what they have discussed, they may refer to tasks that involve good mathematics; thinking and reasoning, using concepts and skills and enable students to show what they can do. They may also identify such tasks as being more complex, less routine, with longer chains of reasoning, requiring more student responsibility, and autonomy.</a:t>
            </a:r>
            <a:r>
              <a:rPr lang="en-GB" dirty="0" smtClean="0">
                <a:effectLst/>
              </a:rPr>
              <a:t> </a:t>
            </a:r>
            <a:endParaRPr lang="en-US" dirty="0">
              <a:latin typeface="Calibri" charset="0"/>
            </a:endParaRPr>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7</a:t>
            </a:fld>
            <a:endParaRPr lang="en-US"/>
          </a:p>
        </p:txBody>
      </p:sp>
    </p:spTree>
    <p:extLst>
      <p:ext uri="{BB962C8B-B14F-4D97-AF65-F5344CB8AC3E}">
        <p14:creationId xmlns:p14="http://schemas.microsoft.com/office/powerpoint/2010/main" val="533892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2" charset="0"/>
                <a:ea typeface="ＭＳ Ｐゴシック" pitchFamily="32" charset="-128"/>
                <a:cs typeface="ＭＳ Ｐゴシック" pitchFamily="32" charset="-128"/>
              </a:rPr>
              <a:t>Assessment is broadly categorized into two types: summative and formative. In a balanced assessment system, both summative and formative assessments are an integral part of information gathering.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Summative assessment gauges, at a particular point in time, student learning relative to standards, but often happens too far down the learning path to provide information at classroom level to make instructional adjustments and interventions during the learning process. </a:t>
            </a:r>
            <a:endParaRPr lang="en-GB" sz="1200" kern="1200" dirty="0" smtClean="0">
              <a:solidFill>
                <a:schemeClr val="tx1"/>
              </a:solidFill>
              <a:effectLst/>
              <a:latin typeface="Arial" pitchFamily="32" charset="0"/>
              <a:ea typeface="ＭＳ Ｐゴシック" pitchFamily="32" charset="-128"/>
              <a:cs typeface="ＭＳ Ｐゴシック" pitchFamily="32" charset="-128"/>
            </a:endParaRPr>
          </a:p>
          <a:p>
            <a:endParaRPr lang="en-US" sz="1200" kern="1200" dirty="0" smtClean="0">
              <a:solidFill>
                <a:schemeClr val="tx1"/>
              </a:solidFill>
              <a:effectLst/>
              <a:latin typeface="Arial" pitchFamily="32" charset="0"/>
              <a:ea typeface="ＭＳ Ｐゴシック" pitchFamily="32" charset="-128"/>
              <a:cs typeface="ＭＳ Ｐゴシック" pitchFamily="32" charset="-128"/>
            </a:endParaRPr>
          </a:p>
          <a:p>
            <a:r>
              <a:rPr lang="en-US" sz="1200" kern="1200" dirty="0" smtClean="0">
                <a:solidFill>
                  <a:schemeClr val="tx1"/>
                </a:solidFill>
                <a:effectLst/>
                <a:latin typeface="Arial" pitchFamily="32" charset="0"/>
                <a:ea typeface="ＭＳ Ｐゴシック" pitchFamily="32" charset="-128"/>
                <a:cs typeface="ＭＳ Ｐゴシック" pitchFamily="32" charset="-128"/>
              </a:rPr>
              <a:t>Formative assessment, however, is part of the instructional process. When incorporated into classroom practice, it provides information about student understanding when timely adjustments can be made. Many teachers assume that formative assessment means testing more frequently or keeping detailed student records, making their job much harder. However, this does not need to be the case. Formative assessment practices can be embedded into our everyday work as routine. </a:t>
            </a:r>
            <a:endParaRPr lang="en-US" dirty="0"/>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8</a:t>
            </a:fld>
            <a:endParaRPr lang="en-US"/>
          </a:p>
        </p:txBody>
      </p:sp>
    </p:spTree>
    <p:extLst>
      <p:ext uri="{BB962C8B-B14F-4D97-AF65-F5344CB8AC3E}">
        <p14:creationId xmlns:p14="http://schemas.microsoft.com/office/powerpoint/2010/main" val="533892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2" charset="0"/>
                <a:ea typeface="ＭＳ Ｐゴシック" pitchFamily="32" charset="-128"/>
                <a:cs typeface="ＭＳ Ｐゴシック" pitchFamily="32" charset="-128"/>
              </a:rPr>
              <a:t>So how is formative assessment defined? </a:t>
            </a:r>
            <a:br>
              <a:rPr lang="en-US" sz="1200" kern="1200" dirty="0" smtClean="0">
                <a:solidFill>
                  <a:schemeClr val="tx1"/>
                </a:solidFill>
                <a:effectLst/>
                <a:latin typeface="Arial" pitchFamily="32" charset="0"/>
                <a:ea typeface="ＭＳ Ｐゴシック" pitchFamily="32" charset="-128"/>
                <a:cs typeface="ＭＳ Ｐゴシック" pitchFamily="32" charset="-128"/>
              </a:rPr>
            </a:br>
            <a:r>
              <a:rPr lang="en-US" sz="1200" kern="1200" dirty="0" smtClean="0">
                <a:solidFill>
                  <a:schemeClr val="tx1"/>
                </a:solidFill>
                <a:effectLst/>
                <a:latin typeface="Arial" pitchFamily="32" charset="0"/>
                <a:ea typeface="ＭＳ Ｐゴシック" pitchFamily="32" charset="-128"/>
                <a:cs typeface="ＭＳ Ｐゴシック" pitchFamily="32" charset="-128"/>
              </a:rPr>
              <a:t>This is a definition first used by Black and </a:t>
            </a:r>
            <a:r>
              <a:rPr lang="en-US" sz="1200" kern="1200" dirty="0" err="1" smtClean="0">
                <a:solidFill>
                  <a:schemeClr val="tx1"/>
                </a:solidFill>
                <a:effectLst/>
                <a:latin typeface="Arial" pitchFamily="32" charset="0"/>
                <a:ea typeface="ＭＳ Ｐゴシック" pitchFamily="32" charset="-128"/>
                <a:cs typeface="ＭＳ Ｐゴシック" pitchFamily="32" charset="-128"/>
              </a:rPr>
              <a:t>Wiliam</a:t>
            </a:r>
            <a:r>
              <a:rPr lang="en-US" sz="1200" kern="1200" dirty="0" smtClean="0">
                <a:solidFill>
                  <a:schemeClr val="tx1"/>
                </a:solidFill>
                <a:effectLst/>
                <a:latin typeface="Arial" pitchFamily="32" charset="0"/>
                <a:ea typeface="ＭＳ Ｐゴシック" pitchFamily="32" charset="-128"/>
                <a:cs typeface="ＭＳ Ｐゴシック" pitchFamily="32" charset="-128"/>
              </a:rPr>
              <a:t>, two of the leading researchers that analyzed its potential for improving learning. Notice that it is about gathering evidence, from, for example, oral or written questioning, or from classroom observation, and then using this evidence to inform and adapt future teaching and learning. It’s not just the teachers that do the assessing; students are involved too in assessing themselves.</a:t>
            </a:r>
            <a:endParaRPr lang="en-GB" sz="1200" kern="1200" dirty="0">
              <a:solidFill>
                <a:schemeClr val="tx1"/>
              </a:solidFill>
              <a:effectLst/>
              <a:latin typeface="Arial" pitchFamily="32" charset="0"/>
              <a:ea typeface="ＭＳ Ｐゴシック" pitchFamily="32" charset="-128"/>
              <a:cs typeface="ＭＳ Ｐゴシック" pitchFamily="32" charset="-128"/>
            </a:endParaRPr>
          </a:p>
        </p:txBody>
      </p:sp>
      <p:sp>
        <p:nvSpPr>
          <p:cNvPr id="4" name="Slide Number Placeholder 3"/>
          <p:cNvSpPr>
            <a:spLocks noGrp="1"/>
          </p:cNvSpPr>
          <p:nvPr>
            <p:ph type="sldNum" sz="quarter" idx="10"/>
          </p:nvPr>
        </p:nvSpPr>
        <p:spPr/>
        <p:txBody>
          <a:bodyPr/>
          <a:lstStyle/>
          <a:p>
            <a:pPr>
              <a:defRPr/>
            </a:pPr>
            <a:fld id="{1D4705F5-0E86-7042-9863-165801F0AA7A}" type="slidenum">
              <a:rPr lang="en-US" smtClean="0"/>
              <a:pPr>
                <a:defRPr/>
              </a:pPr>
              <a:t>9</a:t>
            </a:fld>
            <a:endParaRPr lang="en-US"/>
          </a:p>
        </p:txBody>
      </p:sp>
    </p:spTree>
    <p:extLst>
      <p:ext uri="{BB962C8B-B14F-4D97-AF65-F5344CB8AC3E}">
        <p14:creationId xmlns:p14="http://schemas.microsoft.com/office/powerpoint/2010/main" val="2775061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7248525" y="6161088"/>
            <a:ext cx="1054100" cy="266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
        <p:nvSpPr>
          <p:cNvPr id="2" name="Title 1"/>
          <p:cNvSpPr>
            <a:spLocks noGrp="1"/>
          </p:cNvSpPr>
          <p:nvPr>
            <p:ph type="ctrTitle"/>
          </p:nvPr>
        </p:nvSpPr>
        <p:spPr>
          <a:xfrm>
            <a:off x="457200" y="273538"/>
            <a:ext cx="8229600" cy="683847"/>
          </a:xfrm>
        </p:spPr>
        <p:txBody>
          <a:bodyPr>
            <a:normAutofit/>
          </a:bodyPr>
          <a:lstStyle>
            <a:lvl1pPr>
              <a:defRPr sz="3200" b="1"/>
            </a:lvl1pPr>
          </a:lstStyle>
          <a:p>
            <a:r>
              <a:rPr lang="en-GB" smtClean="0"/>
              <a:t>Click to edit Master title style</a:t>
            </a:r>
            <a:endParaRPr lang="en-US" dirty="0"/>
          </a:p>
        </p:txBody>
      </p:sp>
      <p:sp>
        <p:nvSpPr>
          <p:cNvPr id="3" name="Subtitle 2"/>
          <p:cNvSpPr>
            <a:spLocks noGrp="1"/>
          </p:cNvSpPr>
          <p:nvPr>
            <p:ph type="subTitle" idx="1"/>
          </p:nvPr>
        </p:nvSpPr>
        <p:spPr>
          <a:xfrm>
            <a:off x="1371600" y="2266462"/>
            <a:ext cx="6400800" cy="1752600"/>
          </a:xfrm>
        </p:spPr>
        <p:txBody>
          <a:bodyPr>
            <a:normAutofit/>
          </a:bodyPr>
          <a:lstStyle>
            <a:lvl1pPr marL="0" indent="0" algn="ctr">
              <a:buNone/>
              <a:defRPr sz="2800" b="0">
                <a:solidFill>
                  <a:schemeClr val="tx1"/>
                </a:solidFill>
                <a:latin typeface="+mj-lt"/>
                <a:cs typeface="Times New Roman (Body)"/>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dirty="0"/>
          </a:p>
        </p:txBody>
      </p:sp>
      <p:sp>
        <p:nvSpPr>
          <p:cNvPr id="5" name="Slide Number Placeholder 5"/>
          <p:cNvSpPr>
            <a:spLocks noGrp="1"/>
          </p:cNvSpPr>
          <p:nvPr>
            <p:ph type="sldNum" sz="quarter" idx="10"/>
          </p:nvPr>
        </p:nvSpPr>
        <p:spPr/>
        <p:txBody>
          <a:bodyPr/>
          <a:lstStyle>
            <a:lvl1pPr>
              <a:defRPr/>
            </a:lvl1pPr>
          </a:lstStyle>
          <a:p>
            <a:pPr>
              <a:defRPr/>
            </a:pPr>
            <a:fld id="{A8A2BC3C-82E2-244A-BA58-9BE31CE905B6}" type="slidenum">
              <a:rPr lang="en-US" smtClean="0"/>
              <a:pPr>
                <a:defRPr/>
              </a:pPr>
              <a:t>‹#›</a:t>
            </a:fld>
            <a:endParaRPr lang="en-US"/>
          </a:p>
        </p:txBody>
      </p:sp>
      <p:sp>
        <p:nvSpPr>
          <p:cNvPr id="6" name="Rectangle 5"/>
          <p:cNvSpPr/>
          <p:nvPr userDrawn="1"/>
        </p:nvSpPr>
        <p:spPr>
          <a:xfrm>
            <a:off x="0" y="260648"/>
            <a:ext cx="9144000" cy="461665"/>
          </a:xfrm>
          <a:prstGeom prst="rect">
            <a:avLst/>
          </a:prstGeom>
        </p:spPr>
        <p:txBody>
          <a:bodyPr wrap="square">
            <a:spAutoFit/>
          </a:bodyPr>
          <a:lstStyle/>
          <a:p>
            <a:pPr algn="ctr"/>
            <a:r>
              <a:rPr lang="en-US" dirty="0">
                <a:solidFill>
                  <a:schemeClr val="bg1"/>
                </a:solidFill>
                <a:latin typeface="Rockwell"/>
                <a:cs typeface="Rockwell"/>
              </a:rPr>
              <a:t>Mathematics Assessment </a:t>
            </a:r>
            <a:r>
              <a:rPr lang="en-US" dirty="0" smtClean="0">
                <a:solidFill>
                  <a:schemeClr val="bg1"/>
                </a:solidFill>
                <a:latin typeface="Rockwell"/>
                <a:cs typeface="Rockwell"/>
              </a:rPr>
              <a:t>Project</a:t>
            </a:r>
            <a:endParaRPr lang="en-GB" dirty="0">
              <a:solidFill>
                <a:schemeClr val="bg1"/>
              </a:solidFill>
              <a:latin typeface="Rockwell"/>
              <a:cs typeface="Rockwell"/>
            </a:endParaRPr>
          </a:p>
        </p:txBody>
      </p:sp>
    </p:spTree>
    <p:extLst>
      <p:ext uri="{BB962C8B-B14F-4D97-AF65-F5344CB8AC3E}">
        <p14:creationId xmlns:p14="http://schemas.microsoft.com/office/powerpoint/2010/main" val="344557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72977"/>
          </a:xfrm>
        </p:spPr>
        <p:txBody>
          <a:bodyPr/>
          <a:lstStyle>
            <a:lvl1pPr>
              <a:defRPr sz="3200" b="1"/>
            </a:lvl1pPr>
          </a:lstStyle>
          <a:p>
            <a:r>
              <a:rPr lang="en-GB" smtClean="0"/>
              <a:t>Click to edit Master title style</a:t>
            </a:r>
            <a:endParaRPr lang="en-US" dirty="0"/>
          </a:p>
        </p:txBody>
      </p:sp>
      <p:sp>
        <p:nvSpPr>
          <p:cNvPr id="3" name="Content Placeholder 2"/>
          <p:cNvSpPr>
            <a:spLocks noGrp="1"/>
          </p:cNvSpPr>
          <p:nvPr>
            <p:ph idx="1"/>
          </p:nvPr>
        </p:nvSpPr>
        <p:spPr>
          <a:xfrm>
            <a:off x="457200" y="1162538"/>
            <a:ext cx="8229600" cy="4963625"/>
          </a:xfrm>
        </p:spPr>
        <p:txBody>
          <a:bodyPr/>
          <a:lstStyle>
            <a:lvl1pPr>
              <a:defRPr sz="2800" b="0">
                <a:latin typeface="+mj-lt"/>
              </a:defRPr>
            </a:lvl1pPr>
            <a:lvl2pPr>
              <a:defRPr sz="2400">
                <a:latin typeface="+mj-lt"/>
              </a:defRPr>
            </a:lvl2pPr>
            <a:lvl3pPr>
              <a:defRPr sz="2000">
                <a:latin typeface="+mj-lt"/>
              </a:defRPr>
            </a:lvl3pPr>
            <a:lvl4pPr>
              <a:defRPr sz="1800">
                <a:latin typeface="+mn-lt"/>
              </a:defRPr>
            </a:lvl4pPr>
            <a:lvl5pPr>
              <a:defRPr sz="1600">
                <a:latin typeface="+mn-lt"/>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Slide Number Placeholder 4"/>
          <p:cNvSpPr>
            <a:spLocks noGrp="1"/>
          </p:cNvSpPr>
          <p:nvPr>
            <p:ph type="sldNum" sz="quarter" idx="10"/>
          </p:nvPr>
        </p:nvSpPr>
        <p:spPr>
          <a:xfrm>
            <a:off x="7153275" y="6151563"/>
            <a:ext cx="1533525" cy="215900"/>
          </a:xfrm>
        </p:spPr>
        <p:txBody>
          <a:bodyPr/>
          <a:lstStyle>
            <a:lvl1pPr>
              <a:defRPr/>
            </a:lvl1pPr>
          </a:lstStyle>
          <a:p>
            <a:pPr>
              <a:defRPr/>
            </a:pPr>
            <a:fld id="{79284753-B4CF-7D41-A42E-9715DA0EE656}" type="slidenum">
              <a:rPr lang="en-US" smtClean="0"/>
              <a:pPr>
                <a:defRPr/>
              </a:pPr>
              <a:t>‹#›</a:t>
            </a:fld>
            <a:endParaRPr lang="en-US"/>
          </a:p>
        </p:txBody>
      </p:sp>
    </p:spTree>
    <p:extLst>
      <p:ext uri="{BB962C8B-B14F-4D97-AF65-F5344CB8AC3E}">
        <p14:creationId xmlns:p14="http://schemas.microsoft.com/office/powerpoint/2010/main" val="2930376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113692"/>
            <a:ext cx="4038600" cy="501247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Content Placeholder 3"/>
          <p:cNvSpPr>
            <a:spLocks noGrp="1"/>
          </p:cNvSpPr>
          <p:nvPr>
            <p:ph sz="half" idx="2"/>
          </p:nvPr>
        </p:nvSpPr>
        <p:spPr>
          <a:xfrm>
            <a:off x="4648200" y="1113692"/>
            <a:ext cx="4038600" cy="501247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Slide Number Placeholder 5"/>
          <p:cNvSpPr>
            <a:spLocks noGrp="1"/>
          </p:cNvSpPr>
          <p:nvPr>
            <p:ph type="sldNum" sz="quarter" idx="10"/>
          </p:nvPr>
        </p:nvSpPr>
        <p:spPr>
          <a:xfrm>
            <a:off x="6648450" y="6151563"/>
            <a:ext cx="2038350" cy="215900"/>
          </a:xfrm>
        </p:spPr>
        <p:txBody>
          <a:bodyPr/>
          <a:lstStyle>
            <a:lvl1pPr>
              <a:defRPr/>
            </a:lvl1pPr>
          </a:lstStyle>
          <a:p>
            <a:pPr>
              <a:defRPr/>
            </a:pPr>
            <a:fld id="{4965B065-54F9-0843-9494-C4581C54ED98}" type="slidenum">
              <a:rPr lang="en-US" smtClean="0"/>
              <a:pPr>
                <a:defRPr/>
              </a:pPr>
              <a:t>‹#›</a:t>
            </a:fld>
            <a:endParaRPr lang="en-US"/>
          </a:p>
        </p:txBody>
      </p:sp>
    </p:spTree>
    <p:extLst>
      <p:ext uri="{BB962C8B-B14F-4D97-AF65-F5344CB8AC3E}">
        <p14:creationId xmlns:p14="http://schemas.microsoft.com/office/powerpoint/2010/main" val="1186324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7" name="Slide Number Placeholder 5"/>
          <p:cNvSpPr>
            <a:spLocks noGrp="1"/>
          </p:cNvSpPr>
          <p:nvPr>
            <p:ph type="sldNum" sz="quarter" idx="10"/>
          </p:nvPr>
        </p:nvSpPr>
        <p:spPr/>
        <p:txBody>
          <a:bodyPr/>
          <a:lstStyle>
            <a:lvl1pPr>
              <a:defRPr/>
            </a:lvl1pPr>
          </a:lstStyle>
          <a:p>
            <a:pPr>
              <a:defRPr/>
            </a:pPr>
            <a:fld id="{287AB0C4-55F3-FB4E-9899-FCFE97CC6F28}" type="slidenum">
              <a:rPr lang="en-US" smtClean="0"/>
              <a:pPr>
                <a:defRPr/>
              </a:pPr>
              <a:t>‹#›</a:t>
            </a:fld>
            <a:endParaRPr lang="en-US"/>
          </a:p>
        </p:txBody>
      </p:sp>
    </p:spTree>
    <p:extLst>
      <p:ext uri="{BB962C8B-B14F-4D97-AF65-F5344CB8AC3E}">
        <p14:creationId xmlns:p14="http://schemas.microsoft.com/office/powerpoint/2010/main" val="2227503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smtClean="0"/>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pPr>
              <a:defRPr/>
            </a:pPr>
            <a:fld id="{6C43A5FD-F371-3A4C-A72D-7D77D4C647FD}" type="slidenum">
              <a:rPr lang="en-US" smtClean="0"/>
              <a:pPr>
                <a:defRPr/>
              </a:pPr>
              <a:t>‹#›</a:t>
            </a:fld>
            <a:endParaRPr lang="en-US"/>
          </a:p>
        </p:txBody>
      </p:sp>
    </p:spTree>
    <p:extLst>
      <p:ext uri="{BB962C8B-B14F-4D97-AF65-F5344CB8AC3E}">
        <p14:creationId xmlns:p14="http://schemas.microsoft.com/office/powerpoint/2010/main" val="2924301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A3046C9-23F5-C946-8B61-FE5C1C497FE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0" y="1196752"/>
            <a:ext cx="9144000" cy="4896544"/>
          </a:xfrm>
          <a:solidFill>
            <a:schemeClr val="tx2"/>
          </a:solidFill>
        </p:spPr>
        <p:txBody>
          <a:bodyPr anchor="ctr">
            <a:normAutofit/>
          </a:bodyPr>
          <a:lstStyle>
            <a:lvl1pPr marL="0" indent="0" algn="ctr">
              <a:buNone/>
              <a:defRPr sz="2800" b="1">
                <a:solidFill>
                  <a:schemeClr val="bg1"/>
                </a:solidFill>
                <a:latin typeface="Rockwell"/>
                <a:cs typeface="Rockwe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title</a:t>
            </a:r>
          </a:p>
          <a:p>
            <a:endParaRPr lang="en-US" dirty="0"/>
          </a:p>
        </p:txBody>
      </p:sp>
      <p:sp>
        <p:nvSpPr>
          <p:cNvPr id="12" name="TextBox 11"/>
          <p:cNvSpPr txBox="1"/>
          <p:nvPr userDrawn="1"/>
        </p:nvSpPr>
        <p:spPr>
          <a:xfrm>
            <a:off x="1" y="-9372"/>
            <a:ext cx="9143999" cy="1569660"/>
          </a:xfrm>
          <a:prstGeom prst="rect">
            <a:avLst/>
          </a:prstGeom>
          <a:solidFill>
            <a:srgbClr val="710E0E"/>
          </a:solidFill>
        </p:spPr>
        <p:txBody>
          <a:bodyPr wrap="square" rtlCol="0">
            <a:spAutoFit/>
          </a:bodyPr>
          <a:lstStyle/>
          <a:p>
            <a:pPr algn="ctr"/>
            <a:endParaRPr lang="en-US" dirty="0" smtClean="0">
              <a:solidFill>
                <a:srgbClr val="FFFFFF"/>
              </a:solidFill>
              <a:latin typeface="Rockwell"/>
              <a:cs typeface="Rockwell"/>
            </a:endParaRPr>
          </a:p>
          <a:p>
            <a:pPr algn="ctr"/>
            <a:r>
              <a:rPr lang="en-US" dirty="0" smtClean="0">
                <a:solidFill>
                  <a:srgbClr val="FFFFFF"/>
                </a:solidFill>
                <a:latin typeface="Rockwell"/>
                <a:cs typeface="Rockwell"/>
              </a:rPr>
              <a:t>Mathematics Improvement Network</a:t>
            </a:r>
          </a:p>
          <a:p>
            <a:pPr algn="ctr"/>
            <a:endParaRPr lang="en-US" dirty="0" smtClean="0">
              <a:solidFill>
                <a:srgbClr val="FFFFFF"/>
              </a:solidFill>
              <a:latin typeface="Rockwell"/>
              <a:cs typeface="Rockwell"/>
            </a:endParaRPr>
          </a:p>
          <a:p>
            <a:pPr algn="ctr"/>
            <a:endParaRPr lang="en-US" dirty="0" smtClean="0">
              <a:solidFill>
                <a:srgbClr val="FFFFFF"/>
              </a:solidFill>
              <a:latin typeface="Rockwell"/>
              <a:cs typeface="Rockwell"/>
            </a:endParaRPr>
          </a:p>
        </p:txBody>
      </p:sp>
      <p:sp>
        <p:nvSpPr>
          <p:cNvPr id="13" name="TextBox 12"/>
          <p:cNvSpPr txBox="1"/>
          <p:nvPr userDrawn="1"/>
        </p:nvSpPr>
        <p:spPr>
          <a:xfrm>
            <a:off x="0" y="6057781"/>
            <a:ext cx="9144000" cy="969496"/>
          </a:xfrm>
          <a:prstGeom prst="rect">
            <a:avLst/>
          </a:prstGeom>
          <a:solidFill>
            <a:schemeClr val="tx2"/>
          </a:solidFill>
        </p:spPr>
        <p:txBody>
          <a:bodyPr wrap="square" rtlCol="0">
            <a:spAutoFit/>
          </a:bodyPr>
          <a:lstStyle/>
          <a:p>
            <a:pPr algn="ctr"/>
            <a:r>
              <a:rPr lang="en-US" sz="1100" kern="1200" dirty="0" smtClean="0">
                <a:solidFill>
                  <a:schemeClr val="accent6"/>
                </a:solidFill>
                <a:effectLst/>
                <a:latin typeface="+mj-lt"/>
                <a:ea typeface="ＭＳ Ｐゴシック" pitchFamily="-107" charset="-128"/>
                <a:cs typeface="ＭＳ Ｐゴシック" pitchFamily="-107" charset="-128"/>
              </a:rPr>
              <a:t>© 2017 Mathematics</a:t>
            </a:r>
            <a:r>
              <a:rPr lang="en-US" sz="1100" kern="1200" baseline="0" dirty="0" smtClean="0">
                <a:solidFill>
                  <a:schemeClr val="accent6"/>
                </a:solidFill>
                <a:effectLst/>
                <a:latin typeface="+mj-lt"/>
                <a:ea typeface="ＭＳ Ｐゴシック" pitchFamily="-107" charset="-128"/>
                <a:cs typeface="ＭＳ Ｐゴシック" pitchFamily="-107" charset="-128"/>
              </a:rPr>
              <a:t> Assessment Resource Service</a:t>
            </a:r>
            <a:r>
              <a:rPr lang="en-US" sz="1100" kern="1200" dirty="0" smtClean="0">
                <a:solidFill>
                  <a:schemeClr val="accent6"/>
                </a:solidFill>
                <a:effectLst/>
                <a:latin typeface="+mj-lt"/>
                <a:ea typeface="ＭＳ Ｐゴシック" pitchFamily="-107" charset="-128"/>
                <a:cs typeface="ＭＳ Ｐゴシック" pitchFamily="-107" charset="-128"/>
              </a:rPr>
              <a:t>, University of Nottingham</a:t>
            </a:r>
          </a:p>
          <a:p>
            <a:pPr algn="ctr"/>
            <a:r>
              <a:rPr lang="en-US" sz="1100" kern="1200" dirty="0" smtClean="0">
                <a:solidFill>
                  <a:schemeClr val="accent6"/>
                </a:solidFill>
                <a:effectLst/>
                <a:latin typeface="+mj-lt"/>
                <a:ea typeface="ＭＳ Ｐゴシック" pitchFamily="-107" charset="-128"/>
                <a:cs typeface="ＭＳ Ｐゴシック" pitchFamily="-107" charset="-128"/>
              </a:rPr>
              <a:t>May be reproduced, unmodified, for non-commercial purposes under the Creative Commons license detailed at </a:t>
            </a:r>
            <a:br>
              <a:rPr lang="en-US" sz="1100" kern="1200" dirty="0" smtClean="0">
                <a:solidFill>
                  <a:schemeClr val="accent6"/>
                </a:solidFill>
                <a:effectLst/>
                <a:latin typeface="+mj-lt"/>
                <a:ea typeface="ＭＳ Ｐゴシック" pitchFamily="-107" charset="-128"/>
                <a:cs typeface="ＭＳ Ｐゴシック" pitchFamily="-107" charset="-128"/>
              </a:rPr>
            </a:br>
            <a:r>
              <a:rPr lang="en-US" sz="1100" kern="1200" dirty="0" smtClean="0">
                <a:solidFill>
                  <a:schemeClr val="accent6"/>
                </a:solidFill>
                <a:effectLst/>
                <a:latin typeface="Arial" pitchFamily="-107" charset="0"/>
                <a:ea typeface="ＭＳ Ｐゴシック" pitchFamily="-107" charset="-128"/>
                <a:cs typeface="ＭＳ Ｐゴシック" pitchFamily="-107" charset="-128"/>
              </a:rPr>
              <a:t>http://</a:t>
            </a:r>
            <a:r>
              <a:rPr lang="en-US" sz="1100" kern="1200" dirty="0" err="1" smtClean="0">
                <a:solidFill>
                  <a:schemeClr val="accent6"/>
                </a:solidFill>
                <a:effectLst/>
                <a:latin typeface="Arial" pitchFamily="-107" charset="0"/>
                <a:ea typeface="ＭＳ Ｐゴシック" pitchFamily="-107" charset="-128"/>
                <a:cs typeface="ＭＳ Ｐゴシック" pitchFamily="-107" charset="-128"/>
              </a:rPr>
              <a:t>creativecommons.org</a:t>
            </a:r>
            <a:r>
              <a:rPr lang="en-US" sz="1100" kern="1200" dirty="0" smtClean="0">
                <a:solidFill>
                  <a:schemeClr val="accent6"/>
                </a:solidFill>
                <a:effectLst/>
                <a:latin typeface="Arial" pitchFamily="-107" charset="0"/>
                <a:ea typeface="ＭＳ Ｐゴシック" pitchFamily="-107" charset="-128"/>
                <a:cs typeface="ＭＳ Ｐゴシック" pitchFamily="-107" charset="-128"/>
              </a:rPr>
              <a:t>/licenses/by-</a:t>
            </a:r>
            <a:r>
              <a:rPr lang="en-US" sz="1100" kern="1200" dirty="0" err="1" smtClean="0">
                <a:solidFill>
                  <a:schemeClr val="accent6"/>
                </a:solidFill>
                <a:effectLst/>
                <a:latin typeface="Arial" pitchFamily="-107" charset="0"/>
                <a:ea typeface="ＭＳ Ｐゴシック" pitchFamily="-107" charset="-128"/>
                <a:cs typeface="ＭＳ Ｐゴシック" pitchFamily="-107" charset="-128"/>
              </a:rPr>
              <a:t>nc</a:t>
            </a:r>
            <a:r>
              <a:rPr lang="en-US" sz="1100" kern="1200" dirty="0" smtClean="0">
                <a:solidFill>
                  <a:schemeClr val="accent6"/>
                </a:solidFill>
                <a:effectLst/>
                <a:latin typeface="Arial" pitchFamily="-107" charset="0"/>
                <a:ea typeface="ＭＳ Ｐゴシック" pitchFamily="-107" charset="-128"/>
                <a:cs typeface="ＭＳ Ｐゴシック" pitchFamily="-107" charset="-128"/>
              </a:rPr>
              <a:t>-</a:t>
            </a:r>
            <a:r>
              <a:rPr lang="en-US" sz="1100" kern="1200" dirty="0" err="1" smtClean="0">
                <a:solidFill>
                  <a:schemeClr val="accent6"/>
                </a:solidFill>
                <a:effectLst/>
                <a:latin typeface="Arial" pitchFamily="-107" charset="0"/>
                <a:ea typeface="ＭＳ Ｐゴシック" pitchFamily="-107" charset="-128"/>
                <a:cs typeface="ＭＳ Ｐゴシック" pitchFamily="-107" charset="-128"/>
              </a:rPr>
              <a:t>sa</a:t>
            </a:r>
            <a:r>
              <a:rPr lang="en-US" sz="1100" kern="1200" dirty="0" smtClean="0">
                <a:solidFill>
                  <a:schemeClr val="accent6"/>
                </a:solidFill>
                <a:effectLst/>
                <a:latin typeface="Arial" pitchFamily="-107" charset="0"/>
                <a:ea typeface="ＭＳ Ｐゴシック" pitchFamily="-107" charset="-128"/>
                <a:cs typeface="ＭＳ Ｐゴシック" pitchFamily="-107" charset="-128"/>
              </a:rPr>
              <a:t>/4.0/ - all other rights reserved</a:t>
            </a:r>
            <a:r>
              <a:rPr lang="en-US" sz="1100" kern="1200" dirty="0" smtClean="0">
                <a:solidFill>
                  <a:schemeClr val="accent6"/>
                </a:solidFill>
                <a:effectLst/>
                <a:latin typeface="+mj-lt"/>
                <a:ea typeface="ＭＳ Ｐゴシック" pitchFamily="-107" charset="-128"/>
                <a:cs typeface="ＭＳ Ｐゴシック" pitchFamily="-107" charset="-128"/>
              </a:rPr>
              <a:t> </a:t>
            </a:r>
            <a:r>
              <a:rPr lang="en-US" sz="1100" kern="1200" dirty="0" smtClean="0">
                <a:solidFill>
                  <a:schemeClr val="tx1"/>
                </a:solidFill>
                <a:effectLst/>
                <a:latin typeface="+mj-lt"/>
                <a:ea typeface="ＭＳ Ｐゴシック" pitchFamily="-107" charset="-128"/>
                <a:cs typeface="ＭＳ Ｐゴシック" pitchFamily="-107" charset="-128"/>
              </a:rPr>
              <a:t/>
            </a:r>
            <a:br>
              <a:rPr lang="en-US" sz="1100" kern="1200" dirty="0" smtClean="0">
                <a:solidFill>
                  <a:schemeClr val="tx1"/>
                </a:solidFill>
                <a:effectLst/>
                <a:latin typeface="+mj-lt"/>
                <a:ea typeface="ＭＳ Ｐゴシック" pitchFamily="-107" charset="-128"/>
                <a:cs typeface="ＭＳ Ｐゴシック" pitchFamily="-107" charset="-128"/>
              </a:rPr>
            </a:br>
            <a:endParaRPr lang="en-US" dirty="0">
              <a:solidFill>
                <a:schemeClr val="tx1"/>
              </a:solidFill>
            </a:endParaRPr>
          </a:p>
        </p:txBody>
      </p:sp>
    </p:spTree>
    <p:extLst>
      <p:ext uri="{BB962C8B-B14F-4D97-AF65-F5344CB8AC3E}">
        <p14:creationId xmlns:p14="http://schemas.microsoft.com/office/powerpoint/2010/main" val="344557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8" name="Shape 8"/>
          <p:cNvSpPr>
            <a:spLocks noGrp="1"/>
          </p:cNvSpPr>
          <p:nvPr>
            <p:ph type="title"/>
          </p:nvPr>
        </p:nvSpPr>
        <p:spPr>
          <a:prstGeom prst="rect">
            <a:avLst/>
          </a:prstGeom>
        </p:spPr>
        <p:txBody>
          <a:bodyPr/>
          <a:lstStyle/>
          <a:p>
            <a:pPr lvl="0">
              <a:defRPr sz="1800" b="0">
                <a:solidFill>
                  <a:srgbClr val="000000"/>
                </a:solidFill>
                <a:uFillTx/>
              </a:defRPr>
            </a:pPr>
            <a:r>
              <a:rPr sz="3000" b="1">
                <a:solidFill>
                  <a:srgbClr val="B9262C"/>
                </a:solidFill>
                <a:uFill>
                  <a:solidFill>
                    <a:srgbClr val="B9262C"/>
                  </a:solidFill>
                </a:uFill>
              </a:rPr>
              <a:t>Title Text</a:t>
            </a:r>
          </a:p>
        </p:txBody>
      </p:sp>
      <p:sp>
        <p:nvSpPr>
          <p:cNvPr id="9" name="Shape 9"/>
          <p:cNvSpPr>
            <a:spLocks noGrp="1"/>
          </p:cNvSpPr>
          <p:nvPr>
            <p:ph type="body" idx="1"/>
          </p:nvPr>
        </p:nvSpPr>
        <p:spPr>
          <a:prstGeom prst="rect">
            <a:avLst/>
          </a:prstGeom>
        </p:spPr>
        <p:txBody>
          <a:bodyPr/>
          <a:lstStyle>
            <a:lvl2pPr marL="665734" indent="-311150">
              <a:spcBef>
                <a:spcPts val="700"/>
              </a:spcBef>
              <a:buFontTx/>
              <a:defRPr sz="2200" b="0">
                <a:solidFill>
                  <a:srgbClr val="000000"/>
                </a:solidFill>
                <a:uFill>
                  <a:solidFill>
                    <a:srgbClr val="000000"/>
                  </a:solidFill>
                </a:uFill>
              </a:defRPr>
            </a:lvl2pPr>
            <a:lvl3pPr marL="1181100" indent="-304800">
              <a:spcBef>
                <a:spcPts val="600"/>
              </a:spcBef>
              <a:buClr>
                <a:srgbClr val="000000"/>
              </a:buClr>
              <a:defRPr sz="2200" b="0">
                <a:solidFill>
                  <a:srgbClr val="000000"/>
                </a:solidFill>
                <a:uFill>
                  <a:solidFill>
                    <a:srgbClr val="000000"/>
                  </a:solidFill>
                </a:uFill>
              </a:defRPr>
            </a:lvl3pPr>
            <a:lvl4pPr marL="1638300" indent="-304800">
              <a:spcBef>
                <a:spcPts val="500"/>
              </a:spcBef>
              <a:buClr>
                <a:srgbClr val="000000"/>
              </a:buClr>
              <a:buChar char="–"/>
              <a:defRPr sz="1800" b="0">
                <a:solidFill>
                  <a:srgbClr val="000000"/>
                </a:solidFill>
                <a:uFill>
                  <a:solidFill>
                    <a:srgbClr val="000000"/>
                  </a:solidFill>
                </a:uFill>
              </a:defRPr>
            </a:lvl4pPr>
            <a:lvl5pPr marL="2095500" indent="-304800">
              <a:spcBef>
                <a:spcPts val="500"/>
              </a:spcBef>
              <a:buFontTx/>
              <a:defRPr sz="1800" b="0">
                <a:solidFill>
                  <a:srgbClr val="000000"/>
                </a:solidFill>
                <a:uFill>
                  <a:solidFill>
                    <a:srgbClr val="000000"/>
                  </a:solidFill>
                </a:uFill>
              </a:defRPr>
            </a:lvl5pPr>
          </a:lstStyle>
          <a:p>
            <a:pPr lvl="0">
              <a:defRPr sz="1800" b="0">
                <a:solidFill>
                  <a:srgbClr val="000000"/>
                </a:solidFill>
                <a:uFillTx/>
              </a:defRPr>
            </a:pPr>
            <a:r>
              <a:rPr sz="2800" b="1">
                <a:solidFill>
                  <a:srgbClr val="123462"/>
                </a:solidFill>
                <a:uFill>
                  <a:solidFill>
                    <a:srgbClr val="123462"/>
                  </a:solidFill>
                </a:uFill>
              </a:rPr>
              <a:t>Body Level One</a:t>
            </a:r>
          </a:p>
          <a:p>
            <a:pPr lvl="1">
              <a:defRPr sz="1800">
                <a:uFillTx/>
              </a:defRPr>
            </a:pPr>
            <a:r>
              <a:rPr sz="2200">
                <a:uFill>
                  <a:solidFill/>
                </a:uFill>
              </a:rPr>
              <a:t>Body Level Two</a:t>
            </a:r>
          </a:p>
          <a:p>
            <a:pPr lvl="2">
              <a:defRPr sz="1800">
                <a:uFillTx/>
              </a:defRPr>
            </a:pPr>
            <a:r>
              <a:rPr sz="2200">
                <a:uFill>
                  <a:solidFill/>
                </a:uFill>
              </a:rPr>
              <a:t>Body Level Three</a:t>
            </a:r>
          </a:p>
          <a:p>
            <a:pPr lvl="3">
              <a:defRPr>
                <a:uFillTx/>
              </a:defRPr>
            </a:pPr>
            <a:r>
              <a:rPr>
                <a:uFill>
                  <a:solidFill/>
                </a:uFill>
              </a:rPr>
              <a:t>Body Level Four</a:t>
            </a:r>
          </a:p>
          <a:p>
            <a:pPr lvl="4">
              <a:defRPr>
                <a:uFillTx/>
              </a:defRPr>
            </a:pPr>
            <a:r>
              <a:rPr>
                <a:uFill>
                  <a:solidFill/>
                </a:uFill>
              </a:rPr>
              <a:t>Body Level Five</a:t>
            </a:r>
          </a:p>
        </p:txBody>
      </p:sp>
    </p:spTree>
    <p:extLst>
      <p:ext uri="{BB962C8B-B14F-4D97-AF65-F5344CB8AC3E}">
        <p14:creationId xmlns:p14="http://schemas.microsoft.com/office/powerpoint/2010/main" val="3849001891"/>
      </p:ext>
    </p:extLst>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Master #2 copy">
    <p:bg>
      <p:bgPr>
        <a:solidFill>
          <a:srgbClr val="123462"/>
        </a:solidFill>
        <a:effectLst/>
      </p:bgPr>
    </p:bg>
    <p:spTree>
      <p:nvGrpSpPr>
        <p:cNvPr id="1" name=""/>
        <p:cNvGrpSpPr/>
        <p:nvPr/>
      </p:nvGrpSpPr>
      <p:grpSpPr>
        <a:xfrm>
          <a:off x="0" y="0"/>
          <a:ext cx="0" cy="0"/>
          <a:chOff x="0" y="0"/>
          <a:chExt cx="0" cy="0"/>
        </a:xfrm>
      </p:grpSpPr>
      <p:sp>
        <p:nvSpPr>
          <p:cNvPr id="11" name="Shape 11"/>
          <p:cNvSpPr>
            <a:spLocks noGrp="1"/>
          </p:cNvSpPr>
          <p:nvPr>
            <p:ph type="sldNum" sz="quarter" idx="2"/>
          </p:nvPr>
        </p:nvSpPr>
        <p:spPr>
          <a:xfrm>
            <a:off x="7492045" y="6404372"/>
            <a:ext cx="255910" cy="266701"/>
          </a:xfrm>
          <a:prstGeom prst="rect">
            <a:avLst/>
          </a:prstGeom>
          <a:ln w="12700">
            <a:miter lim="400000"/>
          </a:ln>
        </p:spPr>
        <p:txBody>
          <a:bodyPr wrap="none" lIns="50800" tIns="50800" rIns="50800" bIns="50800" anchor="ctr">
            <a:spAutoFit/>
          </a:bodyPr>
          <a:lstStyle>
            <a:lvl1pPr marL="0" marR="0" algn="ctr" defTabSz="584200">
              <a:defRPr sz="1100">
                <a:solidFill>
                  <a:srgbClr val="9B9B9B"/>
                </a:solidFill>
                <a:uFill>
                  <a:solidFill>
                    <a:srgbClr val="9B9B9B"/>
                  </a:solidFill>
                </a:uFill>
                <a:latin typeface="+mn-lt"/>
                <a:ea typeface="+mn-ea"/>
                <a:cs typeface="+mn-cs"/>
                <a:sym typeface="Calibri"/>
              </a:defRPr>
            </a:lvl1pPr>
          </a:lstStyle>
          <a:p>
            <a:pPr lvl="0"/>
            <a:fld id="{86CB4B4D-7CA3-9044-876B-883B54F8677D}" type="slidenum">
              <a:t>‹#›</a:t>
            </a:fld>
            <a:endParaRPr/>
          </a:p>
        </p:txBody>
      </p:sp>
    </p:spTree>
    <p:extLst>
      <p:ext uri="{BB962C8B-B14F-4D97-AF65-F5344CB8AC3E}">
        <p14:creationId xmlns:p14="http://schemas.microsoft.com/office/powerpoint/2010/main" val="3672727561"/>
      </p:ext>
    </p:extLst>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673100"/>
          </a:xfrm>
          <a:prstGeom prst="rect">
            <a:avLst/>
          </a:prstGeom>
          <a:solidFill>
            <a:srgbClr val="6C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endParaRPr lang="en-US"/>
          </a:p>
        </p:txBody>
      </p:sp>
      <p:sp>
        <p:nvSpPr>
          <p:cNvPr id="1027" name="Text Placeholder 2"/>
          <p:cNvSpPr>
            <a:spLocks noGrp="1"/>
          </p:cNvSpPr>
          <p:nvPr>
            <p:ph type="body" idx="1"/>
          </p:nvPr>
        </p:nvSpPr>
        <p:spPr bwMode="auto">
          <a:xfrm>
            <a:off x="457200" y="1319213"/>
            <a:ext cx="8229600"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Slide Number Placeholder 5"/>
          <p:cNvSpPr>
            <a:spLocks noGrp="1"/>
          </p:cNvSpPr>
          <p:nvPr>
            <p:ph type="sldNum" sz="quarter" idx="4"/>
          </p:nvPr>
        </p:nvSpPr>
        <p:spPr>
          <a:xfrm>
            <a:off x="7358063" y="6151563"/>
            <a:ext cx="1328737" cy="21590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800">
                <a:solidFill>
                  <a:srgbClr val="898989"/>
                </a:solidFill>
              </a:defRPr>
            </a:lvl1pPr>
          </a:lstStyle>
          <a:p>
            <a:pPr>
              <a:defRPr/>
            </a:pPr>
            <a:fld id="{3EB8B0DE-817B-AA42-B0BD-CE5C49FE793F}"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695" r:id="rId7"/>
    <p:sldLayoutId id="2147483715" r:id="rId8"/>
    <p:sldLayoutId id="2147483716" r:id="rId9"/>
  </p:sldLayoutIdLst>
  <p:txStyles>
    <p:titleStyle>
      <a:lvl1pPr algn="ctr" defTabSz="457200" rtl="0" eaLnBrk="1" fontAlgn="base" hangingPunct="1">
        <a:spcBef>
          <a:spcPct val="0"/>
        </a:spcBef>
        <a:spcAft>
          <a:spcPct val="0"/>
        </a:spcAft>
        <a:defRPr sz="3200" b="1" kern="1200">
          <a:solidFill>
            <a:schemeClr val="bg1"/>
          </a:solidFill>
          <a:latin typeface="Rockwell"/>
          <a:ea typeface="MS PGothic" panose="020B0600070205080204" pitchFamily="34" charset="-128"/>
          <a:cs typeface="Rockwell"/>
        </a:defRPr>
      </a:lvl1pPr>
      <a:lvl2pPr algn="ctr" defTabSz="457200" rtl="0" eaLnBrk="1" fontAlgn="base" hangingPunct="1">
        <a:spcBef>
          <a:spcPct val="0"/>
        </a:spcBef>
        <a:spcAft>
          <a:spcPct val="0"/>
        </a:spcAft>
        <a:defRPr sz="3200" b="1">
          <a:solidFill>
            <a:schemeClr val="bg1"/>
          </a:solidFill>
          <a:latin typeface="Rockwell" charset="0"/>
          <a:ea typeface="MS PGothic" panose="020B0600070205080204" pitchFamily="34" charset="-128"/>
          <a:cs typeface="Rockwell" panose="02060603020205020403" pitchFamily="18" charset="0"/>
        </a:defRPr>
      </a:lvl2pPr>
      <a:lvl3pPr algn="ctr" defTabSz="457200" rtl="0" eaLnBrk="1" fontAlgn="base" hangingPunct="1">
        <a:spcBef>
          <a:spcPct val="0"/>
        </a:spcBef>
        <a:spcAft>
          <a:spcPct val="0"/>
        </a:spcAft>
        <a:defRPr sz="3200" b="1">
          <a:solidFill>
            <a:schemeClr val="bg1"/>
          </a:solidFill>
          <a:latin typeface="Rockwell" charset="0"/>
          <a:ea typeface="MS PGothic" panose="020B0600070205080204" pitchFamily="34" charset="-128"/>
          <a:cs typeface="Rockwell" panose="02060603020205020403" pitchFamily="18" charset="0"/>
        </a:defRPr>
      </a:lvl3pPr>
      <a:lvl4pPr algn="ctr" defTabSz="457200" rtl="0" eaLnBrk="1" fontAlgn="base" hangingPunct="1">
        <a:spcBef>
          <a:spcPct val="0"/>
        </a:spcBef>
        <a:spcAft>
          <a:spcPct val="0"/>
        </a:spcAft>
        <a:defRPr sz="3200" b="1">
          <a:solidFill>
            <a:schemeClr val="bg1"/>
          </a:solidFill>
          <a:latin typeface="Rockwell" charset="0"/>
          <a:ea typeface="MS PGothic" panose="020B0600070205080204" pitchFamily="34" charset="-128"/>
          <a:cs typeface="Rockwell" panose="02060603020205020403" pitchFamily="18" charset="0"/>
        </a:defRPr>
      </a:lvl4pPr>
      <a:lvl5pPr algn="ctr" defTabSz="457200" rtl="0" eaLnBrk="1" fontAlgn="base" hangingPunct="1">
        <a:spcBef>
          <a:spcPct val="0"/>
        </a:spcBef>
        <a:spcAft>
          <a:spcPct val="0"/>
        </a:spcAft>
        <a:defRPr sz="3200" b="1">
          <a:solidFill>
            <a:schemeClr val="bg1"/>
          </a:solidFill>
          <a:latin typeface="Rockwell" charset="0"/>
          <a:ea typeface="MS PGothic" panose="020B0600070205080204" pitchFamily="34" charset="-128"/>
          <a:cs typeface="Rockwell" panose="02060603020205020403" pitchFamily="18" charset="0"/>
        </a:defRPr>
      </a:lvl5pPr>
      <a:lvl6pPr marL="457200" algn="ctr" defTabSz="457200" rtl="0" eaLnBrk="1" fontAlgn="base" hangingPunct="1">
        <a:spcBef>
          <a:spcPct val="0"/>
        </a:spcBef>
        <a:spcAft>
          <a:spcPct val="0"/>
        </a:spcAft>
        <a:defRPr sz="3200" b="1">
          <a:solidFill>
            <a:schemeClr val="tx2"/>
          </a:solidFill>
          <a:latin typeface="Arial" charset="0"/>
          <a:ea typeface="ＭＳ Ｐゴシック" charset="-128"/>
          <a:cs typeface="ＭＳ Ｐゴシック" charset="-128"/>
        </a:defRPr>
      </a:lvl6pPr>
      <a:lvl7pPr marL="914400" algn="ctr" defTabSz="457200" rtl="0" eaLnBrk="1" fontAlgn="base" hangingPunct="1">
        <a:spcBef>
          <a:spcPct val="0"/>
        </a:spcBef>
        <a:spcAft>
          <a:spcPct val="0"/>
        </a:spcAft>
        <a:defRPr sz="3200" b="1">
          <a:solidFill>
            <a:schemeClr val="tx2"/>
          </a:solidFill>
          <a:latin typeface="Arial" charset="0"/>
          <a:ea typeface="ＭＳ Ｐゴシック" charset="-128"/>
          <a:cs typeface="ＭＳ Ｐゴシック" charset="-128"/>
        </a:defRPr>
      </a:lvl7pPr>
      <a:lvl8pPr marL="1371600" algn="ctr" defTabSz="457200" rtl="0" eaLnBrk="1" fontAlgn="base" hangingPunct="1">
        <a:spcBef>
          <a:spcPct val="0"/>
        </a:spcBef>
        <a:spcAft>
          <a:spcPct val="0"/>
        </a:spcAft>
        <a:defRPr sz="3200" b="1">
          <a:solidFill>
            <a:schemeClr val="tx2"/>
          </a:solidFill>
          <a:latin typeface="Arial" charset="0"/>
          <a:ea typeface="ＭＳ Ｐゴシック" charset="-128"/>
          <a:cs typeface="ＭＳ Ｐゴシック" charset="-128"/>
        </a:defRPr>
      </a:lvl8pPr>
      <a:lvl9pPr marL="1828800" algn="ctr" defTabSz="457200" rtl="0" eaLnBrk="1" fontAlgn="base" hangingPunct="1">
        <a:spcBef>
          <a:spcPct val="0"/>
        </a:spcBef>
        <a:spcAft>
          <a:spcPct val="0"/>
        </a:spcAft>
        <a:defRPr sz="3200" b="1">
          <a:solidFill>
            <a:schemeClr val="tx2"/>
          </a:solidFill>
          <a:latin typeface="Arial"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2800" b="0" kern="1200">
          <a:solidFill>
            <a:srgbClr val="6C0000"/>
          </a:solidFill>
          <a:latin typeface="+mj-lt"/>
          <a:ea typeface="MS PGothic" panose="020B0600070205080204" pitchFamily="34" charset="-128"/>
          <a:cs typeface="MS PGothic" charset="0"/>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mj-lt"/>
          <a:ea typeface="MS PGothic" panose="020B0600070205080204"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kern="1200">
          <a:solidFill>
            <a:schemeClr val="tx1"/>
          </a:solidFill>
          <a:latin typeface="+mj-lt"/>
          <a:ea typeface="MS PGothic" panose="020B0600070205080204" pitchFamily="34" charset="-128"/>
          <a:cs typeface="MS PGothic" charset="0"/>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MS PGothic" panose="020B0600070205080204" pitchFamily="34" charset="-128"/>
          <a:cs typeface="MS PGothic" charset="0"/>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hyperlink" Target="http://map.mathshell.org" TargetMode="External"/><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9.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10.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jpeg"/><Relationship Id="rId5" Type="http://schemas.microsoft.com/office/2007/relationships/hdphoto" Target="../media/hdphoto1.wdp"/><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4" Type="http://schemas.microsoft.com/office/2007/relationships/hdphoto" Target="../media/hdphoto2.wdp"/><Relationship Id="rId5" Type="http://schemas.openxmlformats.org/officeDocument/2006/relationships/image" Target="../media/image11.emf"/><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4.emf"/></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notesSlide" Target="../notesSlides/notesSlide32.xml"/><Relationship Id="rId5" Type="http://schemas.openxmlformats.org/officeDocument/2006/relationships/image" Target="../media/image15.png"/><Relationship Id="rId1" Type="http://schemas.microsoft.com/office/2007/relationships/media" Target="../media/media1.mov"/><Relationship Id="rId2" Type="http://schemas.openxmlformats.org/officeDocument/2006/relationships/video" Target="../media/media1.mov"/></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16.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17.emf"/></Relationships>
</file>

<file path=ppt/slides/_rels/slide37.xml.rels><?xml version="1.0" encoding="UTF-8" standalone="yes"?>
<Relationships xmlns="http://schemas.openxmlformats.org/package/2006/relationships"><Relationship Id="rId9" Type="http://schemas.openxmlformats.org/officeDocument/2006/relationships/image" Target="../media/image24.png"/><Relationship Id="rId20" Type="http://schemas.openxmlformats.org/officeDocument/2006/relationships/image" Target="../media/image35.png"/><Relationship Id="rId21" Type="http://schemas.openxmlformats.org/officeDocument/2006/relationships/image" Target="../media/image36.png"/><Relationship Id="rId22" Type="http://schemas.openxmlformats.org/officeDocument/2006/relationships/image" Target="../media/image37.png"/><Relationship Id="rId23" Type="http://schemas.openxmlformats.org/officeDocument/2006/relationships/image" Target="../media/image38.png"/><Relationship Id="rId24" Type="http://schemas.openxmlformats.org/officeDocument/2006/relationships/image" Target="../media/image39.png"/><Relationship Id="rId25" Type="http://schemas.openxmlformats.org/officeDocument/2006/relationships/image" Target="../media/image40.png"/><Relationship Id="rId10" Type="http://schemas.openxmlformats.org/officeDocument/2006/relationships/image" Target="../media/image25.png"/><Relationship Id="rId11" Type="http://schemas.openxmlformats.org/officeDocument/2006/relationships/image" Target="../media/image26.png"/><Relationship Id="rId12" Type="http://schemas.openxmlformats.org/officeDocument/2006/relationships/image" Target="../media/image27.png"/><Relationship Id="rId13" Type="http://schemas.openxmlformats.org/officeDocument/2006/relationships/image" Target="../media/image28.png"/><Relationship Id="rId14" Type="http://schemas.openxmlformats.org/officeDocument/2006/relationships/image" Target="../media/image29.png"/><Relationship Id="rId15" Type="http://schemas.openxmlformats.org/officeDocument/2006/relationships/image" Target="../media/image30.png"/><Relationship Id="rId16" Type="http://schemas.openxmlformats.org/officeDocument/2006/relationships/image" Target="../media/image31.png"/><Relationship Id="rId17" Type="http://schemas.openxmlformats.org/officeDocument/2006/relationships/image" Target="../media/image32.png"/><Relationship Id="rId18" Type="http://schemas.openxmlformats.org/officeDocument/2006/relationships/image" Target="../media/image33.png"/><Relationship Id="rId19" Type="http://schemas.openxmlformats.org/officeDocument/2006/relationships/image" Target="../media/image34.png"/><Relationship Id="rId1" Type="http://schemas.openxmlformats.org/officeDocument/2006/relationships/slideLayout" Target="../slideLayouts/slideLayout8.xml"/><Relationship Id="rId2" Type="http://schemas.openxmlformats.org/officeDocument/2006/relationships/notesSlide" Target="../notesSlides/notesSlide37.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9" Type="http://schemas.openxmlformats.org/officeDocument/2006/relationships/image" Target="../media/image18.png"/><Relationship Id="rId10" Type="http://schemas.openxmlformats.org/officeDocument/2006/relationships/image" Target="../media/image19.png"/><Relationship Id="rId11" Type="http://schemas.openxmlformats.org/officeDocument/2006/relationships/image" Target="../media/image20.png"/><Relationship Id="rId1" Type="http://schemas.openxmlformats.org/officeDocument/2006/relationships/slideLayout" Target="../slideLayouts/slideLayout8.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48.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196752"/>
            <a:ext cx="9144000" cy="4896544"/>
          </a:xfrm>
        </p:spPr>
        <p:txBody>
          <a:bodyPr/>
          <a:lstStyle/>
          <a:p>
            <a:endParaRPr lang="en-US" dirty="0" smtClean="0"/>
          </a:p>
          <a:p>
            <a:endParaRPr lang="en-US" dirty="0"/>
          </a:p>
          <a:p>
            <a:endParaRPr lang="en-US" dirty="0" smtClean="0"/>
          </a:p>
          <a:p>
            <a:endParaRPr lang="en-US" dirty="0"/>
          </a:p>
          <a:p>
            <a:endParaRPr lang="en-US" dirty="0" smtClean="0"/>
          </a:p>
          <a:p>
            <a:endParaRPr lang="en-US" dirty="0"/>
          </a:p>
          <a:p>
            <a:r>
              <a:rPr lang="en-US" dirty="0"/>
              <a:t>Formative Assessment </a:t>
            </a:r>
          </a:p>
          <a:p>
            <a:r>
              <a:rPr lang="en-US" b="0" dirty="0" smtClean="0"/>
              <a:t>How can it improve </a:t>
            </a:r>
            <a:r>
              <a:rPr lang="en-US" b="0" dirty="0"/>
              <a:t>t</a:t>
            </a:r>
            <a:r>
              <a:rPr lang="en-US" b="0" dirty="0" smtClean="0"/>
              <a:t>eaching and learning?</a:t>
            </a:r>
            <a:r>
              <a:rPr lang="en-US" sz="1800" b="0" dirty="0" smtClean="0"/>
              <a:t> </a:t>
            </a:r>
          </a:p>
          <a:p>
            <a:endParaRPr lang="en-US" dirty="0" smtClean="0"/>
          </a:p>
        </p:txBody>
      </p:sp>
      <p:pic>
        <p:nvPicPr>
          <p:cNvPr id="2" name="Picture 1"/>
          <p:cNvPicPr>
            <a:picLocks noChangeAspect="1"/>
          </p:cNvPicPr>
          <p:nvPr/>
        </p:nvPicPr>
        <p:blipFill>
          <a:blip r:embed="rId3"/>
          <a:stretch>
            <a:fillRect/>
          </a:stretch>
        </p:blipFill>
        <p:spPr>
          <a:xfrm>
            <a:off x="3563888" y="1188974"/>
            <a:ext cx="2016224" cy="2960106"/>
          </a:xfrm>
          <a:prstGeom prst="rect">
            <a:avLst/>
          </a:prstGeom>
        </p:spPr>
      </p:pic>
    </p:spTree>
    <p:extLst>
      <p:ext uri="{BB962C8B-B14F-4D97-AF65-F5344CB8AC3E}">
        <p14:creationId xmlns:p14="http://schemas.microsoft.com/office/powerpoint/2010/main" val="139471700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the Evidence</a:t>
            </a:r>
            <a:endParaRPr lang="en-US" dirty="0"/>
          </a:p>
        </p:txBody>
      </p:sp>
      <p:sp>
        <p:nvSpPr>
          <p:cNvPr id="3" name="Content Placeholder 2"/>
          <p:cNvSpPr>
            <a:spLocks noGrp="1"/>
          </p:cNvSpPr>
          <p:nvPr>
            <p:ph idx="1"/>
          </p:nvPr>
        </p:nvSpPr>
        <p:spPr/>
        <p:txBody>
          <a:bodyPr/>
          <a:lstStyle/>
          <a:p>
            <a:pPr marL="0" indent="0">
              <a:buNone/>
            </a:pPr>
            <a:r>
              <a:rPr lang="en-US" dirty="0" smtClean="0"/>
              <a:t>‘Practice </a:t>
            </a:r>
            <a:r>
              <a:rPr lang="en-US" dirty="0"/>
              <a:t>in a classroom is formative to the extent that evidence about student </a:t>
            </a:r>
            <a:r>
              <a:rPr lang="en-US" dirty="0" smtClean="0"/>
              <a:t>achievement </a:t>
            </a:r>
            <a:r>
              <a:rPr lang="en-US" dirty="0"/>
              <a:t>is elicited, interpreted, and used by </a:t>
            </a:r>
            <a:r>
              <a:rPr lang="en-US" dirty="0">
                <a:solidFill>
                  <a:srgbClr val="FF0000"/>
                </a:solidFill>
              </a:rPr>
              <a:t>teachers</a:t>
            </a:r>
            <a:r>
              <a:rPr lang="en-US" dirty="0"/>
              <a:t>, </a:t>
            </a:r>
            <a:r>
              <a:rPr lang="en-US" dirty="0">
                <a:solidFill>
                  <a:srgbClr val="FF0000"/>
                </a:solidFill>
              </a:rPr>
              <a:t>learners</a:t>
            </a:r>
            <a:r>
              <a:rPr lang="en-US" dirty="0"/>
              <a:t>, or their </a:t>
            </a:r>
            <a:r>
              <a:rPr lang="en-US" dirty="0">
                <a:solidFill>
                  <a:srgbClr val="FF0000"/>
                </a:solidFill>
              </a:rPr>
              <a:t>peers</a:t>
            </a:r>
            <a:r>
              <a:rPr lang="en-US" dirty="0"/>
              <a:t>, to make decisions about the next steps in instruction that are likely to be better, or better founded, than the decisions they would have taken in the absence of the evidence that was </a:t>
            </a:r>
            <a:r>
              <a:rPr lang="en-US" dirty="0" smtClean="0"/>
              <a:t>elicited’. </a:t>
            </a:r>
          </a:p>
          <a:p>
            <a:pPr marL="0" indent="0">
              <a:buNone/>
            </a:pPr>
            <a:endParaRPr lang="en-US" dirty="0"/>
          </a:p>
          <a:p>
            <a:pPr marL="0" indent="0">
              <a:buNone/>
            </a:pPr>
            <a:endParaRPr lang="en-US" dirty="0"/>
          </a:p>
          <a:p>
            <a:pPr marL="0" indent="0">
              <a:buNone/>
            </a:pPr>
            <a:r>
              <a:rPr lang="en-US" sz="1600" dirty="0" smtClean="0"/>
              <a:t>(</a:t>
            </a:r>
            <a:r>
              <a:rPr lang="en-US" sz="1600" dirty="0"/>
              <a:t>Black, P. J., &amp; </a:t>
            </a:r>
            <a:r>
              <a:rPr lang="en-US" sz="1600" dirty="0" err="1"/>
              <a:t>Wiliam</a:t>
            </a:r>
            <a:r>
              <a:rPr lang="en-US" sz="1600" dirty="0"/>
              <a:t>, D. (2009). Developing the theory of formative assessment. </a:t>
            </a:r>
            <a:r>
              <a:rPr lang="en-US" sz="1600" i="1" dirty="0"/>
              <a:t>Educational Assessment, Evaluation and Accountability, </a:t>
            </a:r>
            <a:r>
              <a:rPr lang="en-US" sz="1600" dirty="0"/>
              <a:t>21(1), </a:t>
            </a:r>
            <a:r>
              <a:rPr lang="en-US" sz="1600" dirty="0" smtClean="0"/>
              <a:t>p</a:t>
            </a:r>
            <a:r>
              <a:rPr lang="en-US" sz="1600" dirty="0"/>
              <a:t>. 9)</a:t>
            </a:r>
          </a:p>
        </p:txBody>
      </p:sp>
    </p:spTree>
    <p:extLst>
      <p:ext uri="{BB962C8B-B14F-4D97-AF65-F5344CB8AC3E}">
        <p14:creationId xmlns:p14="http://schemas.microsoft.com/office/powerpoint/2010/main" val="201729494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Need to Know</a:t>
            </a:r>
            <a:endParaRPr lang="en-US" dirty="0"/>
          </a:p>
        </p:txBody>
      </p:sp>
      <p:pic>
        <p:nvPicPr>
          <p:cNvPr id="4" name="Picture 3"/>
          <p:cNvPicPr>
            <a:picLocks noChangeAspect="1"/>
          </p:cNvPicPr>
          <p:nvPr/>
        </p:nvPicPr>
        <p:blipFill rotWithShape="1">
          <a:blip r:embed="rId3"/>
          <a:srcRect t="27540"/>
          <a:stretch/>
        </p:blipFill>
        <p:spPr>
          <a:xfrm>
            <a:off x="1258686" y="1412776"/>
            <a:ext cx="7384910" cy="4968552"/>
          </a:xfrm>
          <a:prstGeom prst="rect">
            <a:avLst/>
          </a:prstGeom>
        </p:spPr>
      </p:pic>
      <p:grpSp>
        <p:nvGrpSpPr>
          <p:cNvPr id="15" name="Group 14"/>
          <p:cNvGrpSpPr/>
          <p:nvPr/>
        </p:nvGrpSpPr>
        <p:grpSpPr>
          <a:xfrm>
            <a:off x="539552" y="1124744"/>
            <a:ext cx="5184576" cy="1080120"/>
            <a:chOff x="539552" y="1268760"/>
            <a:chExt cx="5256584" cy="1080120"/>
          </a:xfrm>
        </p:grpSpPr>
        <p:sp>
          <p:nvSpPr>
            <p:cNvPr id="6" name="Right Arrow 5"/>
            <p:cNvSpPr/>
            <p:nvPr/>
          </p:nvSpPr>
          <p:spPr>
            <a:xfrm>
              <a:off x="539552" y="1268760"/>
              <a:ext cx="5256584" cy="1080120"/>
            </a:xfrm>
            <a:prstGeom prst="rightArrow">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 name="TextBox 8"/>
            <p:cNvSpPr txBox="1"/>
            <p:nvPr/>
          </p:nvSpPr>
          <p:spPr>
            <a:xfrm>
              <a:off x="611560" y="1556792"/>
              <a:ext cx="4752528" cy="461665"/>
            </a:xfrm>
            <a:prstGeom prst="rect">
              <a:avLst/>
            </a:prstGeom>
            <a:solidFill>
              <a:schemeClr val="bg1"/>
            </a:solidFill>
          </p:spPr>
          <p:txBody>
            <a:bodyPr wrap="square" rtlCol="0">
              <a:spAutoFit/>
            </a:bodyPr>
            <a:lstStyle/>
            <a:p>
              <a:r>
                <a:rPr lang="en-US" dirty="0" smtClean="0">
                  <a:solidFill>
                    <a:schemeClr val="tx2"/>
                  </a:solidFill>
                </a:rPr>
                <a:t>Where the learner is going</a:t>
              </a:r>
            </a:p>
          </p:txBody>
        </p:sp>
      </p:grpSp>
      <p:grpSp>
        <p:nvGrpSpPr>
          <p:cNvPr id="14" name="Group 13"/>
          <p:cNvGrpSpPr/>
          <p:nvPr/>
        </p:nvGrpSpPr>
        <p:grpSpPr>
          <a:xfrm>
            <a:off x="539552" y="2564904"/>
            <a:ext cx="6480720" cy="1080120"/>
            <a:chOff x="539552" y="2708920"/>
            <a:chExt cx="7128792" cy="1080120"/>
          </a:xfrm>
        </p:grpSpPr>
        <p:sp>
          <p:nvSpPr>
            <p:cNvPr id="11" name="Right Arrow 10"/>
            <p:cNvSpPr/>
            <p:nvPr/>
          </p:nvSpPr>
          <p:spPr>
            <a:xfrm>
              <a:off x="539552" y="2708920"/>
              <a:ext cx="7128792" cy="1080120"/>
            </a:xfrm>
            <a:prstGeom prst="rightArrow">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TextBox 4"/>
            <p:cNvSpPr txBox="1"/>
            <p:nvPr/>
          </p:nvSpPr>
          <p:spPr>
            <a:xfrm>
              <a:off x="539552" y="2996952"/>
              <a:ext cx="4032448" cy="461665"/>
            </a:xfrm>
            <a:prstGeom prst="rect">
              <a:avLst/>
            </a:prstGeom>
            <a:solidFill>
              <a:schemeClr val="bg1"/>
            </a:solidFill>
          </p:spPr>
          <p:txBody>
            <a:bodyPr wrap="square" rtlCol="0">
              <a:spAutoFit/>
            </a:bodyPr>
            <a:lstStyle/>
            <a:p>
              <a:r>
                <a:rPr lang="en-US" dirty="0" smtClean="0">
                  <a:solidFill>
                    <a:schemeClr val="tx2"/>
                  </a:solidFill>
                </a:rPr>
                <a:t>How to get there</a:t>
              </a:r>
            </a:p>
          </p:txBody>
        </p:sp>
      </p:grpSp>
      <p:grpSp>
        <p:nvGrpSpPr>
          <p:cNvPr id="13" name="Group 12"/>
          <p:cNvGrpSpPr/>
          <p:nvPr/>
        </p:nvGrpSpPr>
        <p:grpSpPr>
          <a:xfrm>
            <a:off x="467544" y="4077072"/>
            <a:ext cx="7128792" cy="1080120"/>
            <a:chOff x="467544" y="4293096"/>
            <a:chExt cx="7128792" cy="1080120"/>
          </a:xfrm>
        </p:grpSpPr>
        <p:sp>
          <p:nvSpPr>
            <p:cNvPr id="12" name="Right Arrow 11"/>
            <p:cNvSpPr/>
            <p:nvPr/>
          </p:nvSpPr>
          <p:spPr>
            <a:xfrm>
              <a:off x="467544" y="4293096"/>
              <a:ext cx="7128792" cy="1080120"/>
            </a:xfrm>
            <a:prstGeom prst="rightArrow">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 name="TextBox 9"/>
            <p:cNvSpPr txBox="1"/>
            <p:nvPr/>
          </p:nvSpPr>
          <p:spPr>
            <a:xfrm>
              <a:off x="539552" y="4581128"/>
              <a:ext cx="4392488" cy="461665"/>
            </a:xfrm>
            <a:prstGeom prst="rect">
              <a:avLst/>
            </a:prstGeom>
            <a:solidFill>
              <a:schemeClr val="bg1"/>
            </a:solidFill>
          </p:spPr>
          <p:txBody>
            <a:bodyPr wrap="square" rtlCol="0">
              <a:spAutoFit/>
            </a:bodyPr>
            <a:lstStyle/>
            <a:p>
              <a:r>
                <a:rPr lang="en-US" dirty="0" smtClean="0">
                  <a:solidFill>
                    <a:schemeClr val="tx2"/>
                  </a:solidFill>
                </a:rPr>
                <a:t> Where the learner is now </a:t>
              </a:r>
              <a:endParaRPr lang="en-US" dirty="0">
                <a:solidFill>
                  <a:schemeClr val="tx2"/>
                </a:solidFill>
              </a:endParaRPr>
            </a:p>
          </p:txBody>
        </p:sp>
      </p:grpSp>
      <p:sp>
        <p:nvSpPr>
          <p:cNvPr id="16" name="Oval 15"/>
          <p:cNvSpPr>
            <a:spLocks noChangeAspect="1"/>
          </p:cNvSpPr>
          <p:nvPr/>
        </p:nvSpPr>
        <p:spPr>
          <a:xfrm>
            <a:off x="6660232" y="1556792"/>
            <a:ext cx="108000" cy="108000"/>
          </a:xfrm>
          <a:prstGeom prst="ellipse">
            <a:avLst/>
          </a:prstGeom>
          <a:solidFill>
            <a:srgbClr val="FF0000"/>
          </a:solidFill>
          <a:ln>
            <a:solidFill>
              <a:srgbClr val="FF0000"/>
            </a:solidFill>
          </a:ln>
        </p:spPr>
        <p:style>
          <a:lnRef idx="2">
            <a:schemeClr val="accent2"/>
          </a:lnRef>
          <a:fillRef idx="1">
            <a:schemeClr val="lt1"/>
          </a:fillRef>
          <a:effectRef idx="0">
            <a:schemeClr val="accent2"/>
          </a:effectRef>
          <a:fontRef idx="minor">
            <a:schemeClr val="dk1"/>
          </a:fontRef>
        </p:style>
        <p:txBody>
          <a:bodyPr/>
          <a:lstStyle/>
          <a:p>
            <a:endParaRPr lang="en-US"/>
          </a:p>
        </p:txBody>
      </p:sp>
      <p:sp>
        <p:nvSpPr>
          <p:cNvPr id="18" name="Oval 17"/>
          <p:cNvSpPr>
            <a:spLocks noChangeAspect="1"/>
          </p:cNvSpPr>
          <p:nvPr/>
        </p:nvSpPr>
        <p:spPr>
          <a:xfrm>
            <a:off x="7812360" y="4509120"/>
            <a:ext cx="108000" cy="108000"/>
          </a:xfrm>
          <a:prstGeom prst="ellipse">
            <a:avLst/>
          </a:prstGeom>
          <a:solidFill>
            <a:srgbClr val="FF0000"/>
          </a:solidFill>
          <a:ln>
            <a:solidFill>
              <a:srgbClr val="FF0000"/>
            </a:solidFill>
          </a:ln>
        </p:spPr>
        <p:style>
          <a:lnRef idx="2">
            <a:schemeClr val="accent2"/>
          </a:lnRef>
          <a:fillRef idx="1">
            <a:schemeClr val="lt1"/>
          </a:fillRef>
          <a:effectRef idx="0">
            <a:schemeClr val="accent2"/>
          </a:effectRef>
          <a:fontRef idx="minor">
            <a:schemeClr val="dk1"/>
          </a:fontRef>
        </p:style>
        <p:txBody>
          <a:bodyPr/>
          <a:lstStyle/>
          <a:p>
            <a:endParaRPr lang="en-US"/>
          </a:p>
        </p:txBody>
      </p:sp>
    </p:spTree>
    <p:extLst>
      <p:ext uri="{BB962C8B-B14F-4D97-AF65-F5344CB8AC3E}">
        <p14:creationId xmlns:p14="http://schemas.microsoft.com/office/powerpoint/2010/main" val="41558382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5"/>
          <p:cNvSpPr>
            <a:spLocks noGrp="1"/>
          </p:cNvSpPr>
          <p:nvPr/>
        </p:nvSpPr>
        <p:spPr bwMode="auto">
          <a:xfrm>
            <a:off x="0" y="0"/>
            <a:ext cx="9144000" cy="688538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rmAutofit/>
          </a:bodyPr>
          <a:lstStyle>
            <a:lvl1pPr marL="0" indent="0" algn="ctr" defTabSz="457200" rtl="0" eaLnBrk="1" fontAlgn="base" hangingPunct="1">
              <a:spcBef>
                <a:spcPct val="20000"/>
              </a:spcBef>
              <a:spcAft>
                <a:spcPct val="0"/>
              </a:spcAft>
              <a:buFont typeface="Arial" charset="0"/>
              <a:buNone/>
              <a:defRPr sz="2800" b="1" kern="1200">
                <a:solidFill>
                  <a:schemeClr val="bg1"/>
                </a:solidFill>
                <a:latin typeface="Rockwell"/>
                <a:ea typeface="MS PGothic" panose="020B0600070205080204" pitchFamily="34" charset="-128"/>
                <a:cs typeface="Rockwell"/>
              </a:defRPr>
            </a:lvl1pPr>
            <a:lvl2pPr marL="4572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j-lt"/>
                <a:ea typeface="MS PGothic" panose="020B0600070205080204" pitchFamily="34" charset="-128"/>
                <a:cs typeface="MS PGothic" charset="0"/>
              </a:defRPr>
            </a:lvl2pPr>
            <a:lvl3pPr marL="914400" indent="0" algn="ctr" defTabSz="457200" rtl="0" eaLnBrk="1" fontAlgn="base" hangingPunct="1">
              <a:spcBef>
                <a:spcPct val="20000"/>
              </a:spcBef>
              <a:spcAft>
                <a:spcPct val="0"/>
              </a:spcAft>
              <a:buFont typeface="Arial" charset="0"/>
              <a:buNone/>
              <a:defRPr kern="1200">
                <a:solidFill>
                  <a:schemeClr val="tx1">
                    <a:tint val="75000"/>
                  </a:schemeClr>
                </a:solidFill>
                <a:latin typeface="+mj-lt"/>
                <a:ea typeface="MS PGothic" panose="020B0600070205080204" pitchFamily="34" charset="-128"/>
                <a:cs typeface="MS PGothic" charset="0"/>
              </a:defRPr>
            </a:lvl3pPr>
            <a:lvl4pPr marL="1371600" indent="0" algn="ctr" defTabSz="457200" rtl="0" eaLnBrk="1" fontAlgn="base" hangingPunct="1">
              <a:spcBef>
                <a:spcPct val="20000"/>
              </a:spcBef>
              <a:spcAft>
                <a:spcPct val="0"/>
              </a:spcAft>
              <a:buFont typeface="Arial" charset="0"/>
              <a:buNone/>
              <a:defRPr sz="1600" kern="1200">
                <a:solidFill>
                  <a:schemeClr val="tx1">
                    <a:tint val="75000"/>
                  </a:schemeClr>
                </a:solidFill>
                <a:latin typeface="+mn-lt"/>
                <a:ea typeface="MS PGothic" panose="020B0600070205080204" pitchFamily="34" charset="-128"/>
                <a:cs typeface="MS PGothic" charset="0"/>
              </a:defRPr>
            </a:lvl4pPr>
            <a:lvl5pPr marL="1828800" indent="0" algn="ctr" defTabSz="457200" rtl="0" eaLnBrk="1" fontAlgn="base" hangingPunct="1">
              <a:spcBef>
                <a:spcPct val="20000"/>
              </a:spcBef>
              <a:spcAft>
                <a:spcPct val="0"/>
              </a:spcAft>
              <a:buFont typeface="Arial" charset="0"/>
              <a:buNone/>
              <a:defRPr sz="1600" kern="1200">
                <a:solidFill>
                  <a:schemeClr val="tx1">
                    <a:tint val="75000"/>
                  </a:schemeClr>
                </a:solidFill>
                <a:latin typeface="+mn-lt"/>
                <a:ea typeface="MS PGothic" panose="020B0600070205080204" pitchFamily="34" charset="-128"/>
                <a:cs typeface="MS PGothic"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p>
        </p:txBody>
      </p:sp>
      <p:sp>
        <p:nvSpPr>
          <p:cNvPr id="5" name="TextBox 4"/>
          <p:cNvSpPr txBox="1"/>
          <p:nvPr/>
        </p:nvSpPr>
        <p:spPr>
          <a:xfrm>
            <a:off x="1583668" y="3977769"/>
            <a:ext cx="5976664" cy="1323439"/>
          </a:xfrm>
          <a:prstGeom prst="rect">
            <a:avLst/>
          </a:prstGeom>
          <a:noFill/>
        </p:spPr>
        <p:txBody>
          <a:bodyPr wrap="square" rtlCol="0">
            <a:spAutoFit/>
          </a:bodyPr>
          <a:lstStyle/>
          <a:p>
            <a:pPr algn="ctr"/>
            <a:r>
              <a:rPr lang="en-US" sz="4000" b="1" dirty="0" smtClean="0">
                <a:solidFill>
                  <a:schemeClr val="bg1"/>
                </a:solidFill>
                <a:latin typeface="Rockwell"/>
                <a:cs typeface="Rockwell"/>
              </a:rPr>
              <a:t>Five Formative Assessment Strategies </a:t>
            </a:r>
            <a:endParaRPr lang="en-US" sz="4000" b="1" dirty="0">
              <a:solidFill>
                <a:schemeClr val="bg1"/>
              </a:solidFill>
              <a:latin typeface="Rockwell"/>
              <a:cs typeface="Rockwell"/>
            </a:endParaRPr>
          </a:p>
        </p:txBody>
      </p:sp>
      <p:pic>
        <p:nvPicPr>
          <p:cNvPr id="3" name="Picture 2" descr="strategi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3320" y="669710"/>
            <a:ext cx="3885360" cy="3191338"/>
          </a:xfrm>
          <a:prstGeom prst="rect">
            <a:avLst/>
          </a:prstGeom>
        </p:spPr>
      </p:pic>
    </p:spTree>
    <p:extLst>
      <p:ext uri="{BB962C8B-B14F-4D97-AF65-F5344CB8AC3E}">
        <p14:creationId xmlns:p14="http://schemas.microsoft.com/office/powerpoint/2010/main" val="80628402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Five Formative Assessment Strategies</a:t>
            </a:r>
            <a:endParaRPr lang="en-US" dirty="0"/>
          </a:p>
        </p:txBody>
      </p:sp>
      <p:sp>
        <p:nvSpPr>
          <p:cNvPr id="8" name="Rectangle 7"/>
          <p:cNvSpPr/>
          <p:nvPr/>
        </p:nvSpPr>
        <p:spPr>
          <a:xfrm>
            <a:off x="212047" y="6433591"/>
            <a:ext cx="8752441" cy="307777"/>
          </a:xfrm>
          <a:prstGeom prst="rect">
            <a:avLst/>
          </a:prstGeom>
        </p:spPr>
        <p:txBody>
          <a:bodyPr wrap="none">
            <a:spAutoFit/>
          </a:bodyPr>
          <a:lstStyle/>
          <a:p>
            <a:r>
              <a:rPr lang="en-US" sz="1400" dirty="0" smtClean="0"/>
              <a:t>(</a:t>
            </a:r>
            <a:r>
              <a:rPr lang="en-US" sz="1400" dirty="0" err="1" smtClean="0"/>
              <a:t>Wiliam</a:t>
            </a:r>
            <a:r>
              <a:rPr lang="en-US" sz="1400" dirty="0"/>
              <a:t>, D., &amp; Thompson, M. (2007). Integrating assessment with learning: What will it take to make it work</a:t>
            </a:r>
            <a:r>
              <a:rPr lang="en-US" sz="1400" dirty="0" smtClean="0"/>
              <a:t>?)</a:t>
            </a:r>
            <a:r>
              <a:rPr lang="en-GB" sz="1400" dirty="0" smtClean="0"/>
              <a:t> </a:t>
            </a:r>
            <a:endParaRPr lang="en-US" sz="1400" dirty="0"/>
          </a:p>
        </p:txBody>
      </p:sp>
      <p:sp>
        <p:nvSpPr>
          <p:cNvPr id="5" name="Rectangle 3"/>
          <p:cNvSpPr txBox="1">
            <a:spLocks noChangeArrowheads="1"/>
          </p:cNvSpPr>
          <p:nvPr/>
        </p:nvSpPr>
        <p:spPr>
          <a:xfrm>
            <a:off x="457200" y="1201679"/>
            <a:ext cx="8229600" cy="4963625"/>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2800" b="0" kern="1200">
                <a:solidFill>
                  <a:srgbClr val="6C0000"/>
                </a:solidFill>
                <a:latin typeface="+mj-lt"/>
                <a:ea typeface="MS PGothic" panose="020B0600070205080204" pitchFamily="34" charset="-128"/>
                <a:cs typeface="MS PGothic" charset="0"/>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mj-lt"/>
                <a:ea typeface="MS PGothic" panose="020B0600070205080204"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kern="1200">
                <a:solidFill>
                  <a:schemeClr val="tx1"/>
                </a:solidFill>
                <a:latin typeface="+mj-lt"/>
                <a:ea typeface="MS PGothic" panose="020B0600070205080204" pitchFamily="34" charset="-128"/>
                <a:cs typeface="MS PGothic" charset="0"/>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MS PGothic" panose="020B0600070205080204" pitchFamily="34" charset="-128"/>
                <a:cs typeface="MS PGothic" charset="0"/>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buFont typeface="Arial" charset="0"/>
              <a:buNone/>
            </a:pPr>
            <a:endParaRPr lang="en-US" sz="300" dirty="0" smtClean="0"/>
          </a:p>
          <a:p>
            <a:pPr marL="457200" indent="-457200">
              <a:lnSpc>
                <a:spcPct val="90000"/>
              </a:lnSpc>
              <a:buFont typeface="+mj-lt"/>
              <a:buAutoNum type="arabicPeriod"/>
            </a:pPr>
            <a:r>
              <a:rPr lang="en-US" dirty="0" smtClean="0"/>
              <a:t>Clarifying and sharing learning intentions and criteria for success </a:t>
            </a:r>
          </a:p>
          <a:p>
            <a:pPr marL="457200" indent="-457200">
              <a:lnSpc>
                <a:spcPct val="90000"/>
              </a:lnSpc>
              <a:buFont typeface="+mj-lt"/>
              <a:buAutoNum type="arabicPeriod"/>
            </a:pPr>
            <a:r>
              <a:rPr lang="en-US" dirty="0" smtClean="0"/>
              <a:t>Engineering effective classroom discussions, questions, and learning tasks that elicit evidence of learning</a:t>
            </a:r>
          </a:p>
          <a:p>
            <a:pPr marL="457200" indent="-457200">
              <a:lnSpc>
                <a:spcPct val="90000"/>
              </a:lnSpc>
              <a:buFont typeface="+mj-lt"/>
              <a:buAutoNum type="arabicPeriod"/>
            </a:pPr>
            <a:r>
              <a:rPr lang="en-US" dirty="0" smtClean="0"/>
              <a:t>Providing feedback that moves learners forward</a:t>
            </a:r>
          </a:p>
          <a:p>
            <a:pPr marL="457200" indent="-457200">
              <a:lnSpc>
                <a:spcPct val="90000"/>
              </a:lnSpc>
              <a:buFont typeface="+mj-lt"/>
              <a:buAutoNum type="arabicPeriod"/>
            </a:pPr>
            <a:r>
              <a:rPr lang="en-US" dirty="0" smtClean="0"/>
              <a:t>Activating students as instructional resources for one another</a:t>
            </a:r>
          </a:p>
          <a:p>
            <a:pPr marL="457200" indent="-457200">
              <a:lnSpc>
                <a:spcPct val="90000"/>
              </a:lnSpc>
              <a:buFont typeface="+mj-lt"/>
              <a:buAutoNum type="arabicPeriod"/>
            </a:pPr>
            <a:r>
              <a:rPr lang="en-US" dirty="0" smtClean="0"/>
              <a:t>Activating students as the owners of their own learning</a:t>
            </a:r>
          </a:p>
          <a:p>
            <a:pPr marL="0" indent="0">
              <a:lnSpc>
                <a:spcPct val="90000"/>
              </a:lnSpc>
              <a:buNone/>
            </a:pPr>
            <a:endParaRPr lang="en-US" sz="2400" dirty="0"/>
          </a:p>
        </p:txBody>
      </p:sp>
    </p:spTree>
    <p:extLst>
      <p:ext uri="{BB962C8B-B14F-4D97-AF65-F5344CB8AC3E}">
        <p14:creationId xmlns:p14="http://schemas.microsoft.com/office/powerpoint/2010/main" val="2689629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Instructional Processes Framework</a:t>
            </a:r>
            <a:endParaRPr lang="en-US" dirty="0"/>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3581574490"/>
              </p:ext>
            </p:extLst>
          </p:nvPr>
        </p:nvGraphicFramePr>
        <p:xfrm>
          <a:off x="467545" y="1124744"/>
          <a:ext cx="8208912" cy="5040560"/>
        </p:xfrm>
        <a:graphic>
          <a:graphicData uri="http://schemas.openxmlformats.org/drawingml/2006/table">
            <a:tbl>
              <a:tblPr firstRow="1" firstCol="1" bandRow="1">
                <a:tableStyleId>{85BE263C-DBD7-4A20-BB59-AAB30ACAA65A}</a:tableStyleId>
              </a:tblPr>
              <a:tblGrid>
                <a:gridCol w="1008111"/>
                <a:gridCol w="1893315"/>
                <a:gridCol w="3255258"/>
                <a:gridCol w="2052228"/>
              </a:tblGrid>
              <a:tr h="794022">
                <a:tc>
                  <a:txBody>
                    <a:bodyPr/>
                    <a:lstStyle/>
                    <a:p>
                      <a:pPr algn="ctr"/>
                      <a:endParaRPr lang="en-US" b="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b="0" dirty="0" smtClean="0">
                          <a:latin typeface="Arial"/>
                          <a:cs typeface="Arial"/>
                        </a:rPr>
                        <a:t>Where the learner is going</a:t>
                      </a:r>
                      <a:endParaRPr lang="en-US" b="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c>
                  <a:txBody>
                    <a:bodyPr/>
                    <a:lstStyle/>
                    <a:p>
                      <a:pPr algn="ctr"/>
                      <a:r>
                        <a:rPr lang="en-US" b="0" dirty="0" smtClean="0">
                          <a:latin typeface="Arial"/>
                          <a:cs typeface="Arial"/>
                        </a:rPr>
                        <a:t>Where the </a:t>
                      </a:r>
                    </a:p>
                    <a:p>
                      <a:pPr algn="ctr"/>
                      <a:r>
                        <a:rPr lang="en-US" b="0" dirty="0" smtClean="0">
                          <a:latin typeface="Arial"/>
                          <a:cs typeface="Arial"/>
                        </a:rPr>
                        <a:t>learner is now</a:t>
                      </a:r>
                      <a:endParaRPr lang="en-US" b="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c>
                  <a:txBody>
                    <a:bodyPr/>
                    <a:lstStyle/>
                    <a:p>
                      <a:pPr algn="ctr"/>
                      <a:r>
                        <a:rPr lang="en-US" b="0" dirty="0" smtClean="0">
                          <a:latin typeface="Arial"/>
                          <a:cs typeface="Arial"/>
                        </a:rPr>
                        <a:t>How to </a:t>
                      </a:r>
                      <a:br>
                        <a:rPr lang="en-US" b="0" dirty="0" smtClean="0">
                          <a:latin typeface="Arial"/>
                          <a:cs typeface="Arial"/>
                        </a:rPr>
                      </a:br>
                      <a:r>
                        <a:rPr lang="en-US" b="0" dirty="0" smtClean="0">
                          <a:latin typeface="Arial"/>
                          <a:cs typeface="Arial"/>
                        </a:rPr>
                        <a:t>get there</a:t>
                      </a:r>
                      <a:endParaRPr lang="en-US" b="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r>
              <a:tr h="1539102">
                <a:tc>
                  <a:txBody>
                    <a:bodyPr/>
                    <a:lstStyle/>
                    <a:p>
                      <a:pPr algn="ctr"/>
                      <a:r>
                        <a:rPr lang="en-US" b="0" dirty="0" smtClean="0">
                          <a:latin typeface="Arial"/>
                          <a:cs typeface="Arial"/>
                        </a:rPr>
                        <a:t>Teacher</a:t>
                      </a:r>
                      <a:endParaRPr lang="en-US" b="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rowSpan="3">
                  <a:txBody>
                    <a:bodyPr/>
                    <a:lstStyle/>
                    <a:p>
                      <a:pPr algn="ctr"/>
                      <a:r>
                        <a:rPr lang="en-US" b="1" dirty="0" smtClean="0">
                          <a:latin typeface="Arial"/>
                          <a:cs typeface="Arial"/>
                        </a:rPr>
                        <a:t>1. Clarifying,</a:t>
                      </a:r>
                      <a:r>
                        <a:rPr lang="en-US" b="1" baseline="0" dirty="0" smtClean="0">
                          <a:latin typeface="Arial"/>
                          <a:cs typeface="Arial"/>
                        </a:rPr>
                        <a:t> understanding, and sharing </a:t>
                      </a:r>
                      <a:r>
                        <a:rPr lang="en-US" b="1" dirty="0" smtClean="0">
                          <a:latin typeface="Arial"/>
                          <a:cs typeface="Arial"/>
                        </a:rPr>
                        <a:t>learning intentions</a:t>
                      </a:r>
                      <a:endParaRPr lang="en-US"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90000"/>
                      </a:schemeClr>
                    </a:solidFill>
                  </a:tcPr>
                </a:tc>
                <a:tc>
                  <a:txBody>
                    <a:bodyPr/>
                    <a:lstStyle/>
                    <a:p>
                      <a:pPr algn="ctr"/>
                      <a:r>
                        <a:rPr lang="en-US" b="1" dirty="0" smtClean="0">
                          <a:latin typeface="Arial"/>
                          <a:cs typeface="Arial"/>
                        </a:rPr>
                        <a:t>2. Eliciting evidence of student learning</a:t>
                      </a:r>
                      <a:endParaRPr lang="en-US"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90000"/>
                      </a:schemeClr>
                    </a:solidFill>
                  </a:tcPr>
                </a:tc>
                <a:tc>
                  <a:txBody>
                    <a:bodyPr/>
                    <a:lstStyle/>
                    <a:p>
                      <a:pPr algn="ctr"/>
                      <a:r>
                        <a:rPr lang="en-US" b="1" dirty="0" smtClean="0">
                          <a:latin typeface="Arial"/>
                          <a:cs typeface="Arial"/>
                        </a:rPr>
                        <a:t>3. Providing feedback that moves learners forward</a:t>
                      </a:r>
                      <a:endParaRPr lang="en-US"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90000"/>
                      </a:schemeClr>
                    </a:solidFill>
                  </a:tcPr>
                </a:tc>
              </a:tr>
              <a:tr h="1353718">
                <a:tc>
                  <a:txBody>
                    <a:bodyPr/>
                    <a:lstStyle/>
                    <a:p>
                      <a:pPr algn="ctr"/>
                      <a:r>
                        <a:rPr lang="en-US" b="0" dirty="0" smtClean="0">
                          <a:latin typeface="Arial"/>
                          <a:cs typeface="Arial"/>
                        </a:rPr>
                        <a:t>Peer</a:t>
                      </a:r>
                      <a:endParaRPr lang="en-US" b="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vMerge="1">
                  <a:txBody>
                    <a:bodyPr/>
                    <a:lstStyle/>
                    <a:p>
                      <a:endParaRPr lang="en-US" dirty="0" smtClean="0">
                        <a:latin typeface="Arial"/>
                        <a:cs typeface="Arial"/>
                      </a:endParaRPr>
                    </a:p>
                  </a:txBody>
                  <a:tcPr>
                    <a:lnL w="12700" cap="flat" cmpd="sng" algn="ctr">
                      <a:solidFill>
                        <a:scrgbClr r="0" g="0" b="0"/>
                      </a:solidFill>
                      <a:prstDash val="solid"/>
                      <a:round/>
                      <a:headEnd type="none" w="med" len="med"/>
                      <a:tailEnd type="none" w="med" len="med"/>
                    </a:lnL>
                  </a:tcPr>
                </a:tc>
                <a:tc gridSpan="2">
                  <a:txBody>
                    <a:bodyPr/>
                    <a:lstStyle/>
                    <a:p>
                      <a:pPr algn="ctr"/>
                      <a:r>
                        <a:rPr lang="en-US" b="1" dirty="0" smtClean="0">
                          <a:latin typeface="Arial"/>
                          <a:cs typeface="Arial"/>
                        </a:rPr>
                        <a:t>4. Activating</a:t>
                      </a:r>
                      <a:r>
                        <a:rPr lang="en-US" b="1" baseline="0" dirty="0" smtClean="0">
                          <a:latin typeface="Arial"/>
                          <a:cs typeface="Arial"/>
                        </a:rPr>
                        <a:t> students as learning resources for one another</a:t>
                      </a:r>
                      <a:endParaRPr lang="en-US"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90000"/>
                      </a:schemeClr>
                    </a:solidFill>
                  </a:tcPr>
                </a:tc>
                <a:tc hMerge="1">
                  <a:txBody>
                    <a:bodyPr/>
                    <a:lstStyle/>
                    <a:p>
                      <a:endParaRPr lang="en-US" dirty="0"/>
                    </a:p>
                  </a:txBody>
                  <a:tcPr/>
                </a:tc>
              </a:tr>
              <a:tr h="1353718">
                <a:tc>
                  <a:txBody>
                    <a:bodyPr/>
                    <a:lstStyle/>
                    <a:p>
                      <a:pPr algn="ctr"/>
                      <a:r>
                        <a:rPr lang="en-US" b="0" dirty="0" smtClean="0">
                          <a:latin typeface="Arial"/>
                          <a:cs typeface="Arial"/>
                        </a:rPr>
                        <a:t>Learner</a:t>
                      </a:r>
                      <a:endParaRPr lang="en-US" b="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c v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txBody>
                  <a:tcPr/>
                </a:tc>
                <a:tc gridSpan="2">
                  <a:txBody>
                    <a:bodyPr/>
                    <a:lstStyle/>
                    <a:p>
                      <a:pPr algn="ctr"/>
                      <a:r>
                        <a:rPr lang="en-US" b="1" dirty="0" smtClean="0">
                          <a:latin typeface="Arial"/>
                          <a:cs typeface="Arial"/>
                        </a:rPr>
                        <a:t>5. Activating students as owners</a:t>
                      </a:r>
                      <a:r>
                        <a:rPr lang="en-US" b="1" baseline="0" dirty="0" smtClean="0">
                          <a:latin typeface="Arial"/>
                          <a:cs typeface="Arial"/>
                        </a:rPr>
                        <a:t> of their own learning</a:t>
                      </a:r>
                      <a:endParaRPr lang="en-US"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90000"/>
                      </a:schemeClr>
                    </a:solidFill>
                  </a:tcPr>
                </a:tc>
                <a:tc hMerge="1">
                  <a:txBody>
                    <a:bodyPr/>
                    <a:lstStyle/>
                    <a:p>
                      <a:endParaRPr lang="en-US" dirty="0"/>
                    </a:p>
                  </a:txBody>
                  <a:tcPr/>
                </a:tc>
              </a:tr>
            </a:tbl>
          </a:graphicData>
        </a:graphic>
      </p:graphicFrame>
      <p:sp>
        <p:nvSpPr>
          <p:cNvPr id="8" name="Rectangle 7"/>
          <p:cNvSpPr/>
          <p:nvPr/>
        </p:nvSpPr>
        <p:spPr>
          <a:xfrm>
            <a:off x="4067944" y="6165304"/>
            <a:ext cx="4670995" cy="369332"/>
          </a:xfrm>
          <a:prstGeom prst="rect">
            <a:avLst/>
          </a:prstGeom>
        </p:spPr>
        <p:txBody>
          <a:bodyPr wrap="none">
            <a:spAutoFit/>
          </a:bodyPr>
          <a:lstStyle/>
          <a:p>
            <a:r>
              <a:rPr lang="en-US" sz="1800" dirty="0" smtClean="0"/>
              <a:t>Adapted from </a:t>
            </a:r>
            <a:r>
              <a:rPr lang="en-US" sz="1800" dirty="0" err="1" smtClean="0"/>
              <a:t>Wiliam</a:t>
            </a:r>
            <a:r>
              <a:rPr lang="en-US" sz="1800" dirty="0" smtClean="0"/>
              <a:t> and </a:t>
            </a:r>
            <a:r>
              <a:rPr lang="en-US" sz="1800" dirty="0"/>
              <a:t>Thompson (2007)</a:t>
            </a:r>
            <a:r>
              <a:rPr lang="en-GB" sz="1800" dirty="0"/>
              <a:t> </a:t>
            </a:r>
            <a:endParaRPr lang="en-US" sz="1800" dirty="0"/>
          </a:p>
        </p:txBody>
      </p:sp>
    </p:spTree>
    <p:extLst>
      <p:ext uri="{BB962C8B-B14F-4D97-AF65-F5344CB8AC3E}">
        <p14:creationId xmlns:p14="http://schemas.microsoft.com/office/powerpoint/2010/main" val="3449266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a:t>
            </a:r>
            <a:r>
              <a:rPr lang="en-US" dirty="0"/>
              <a:t>T</a:t>
            </a:r>
            <a:r>
              <a:rPr lang="en-US" dirty="0" smtClean="0"/>
              <a:t>hese Strategies </a:t>
            </a:r>
            <a:r>
              <a:rPr lang="en-US" dirty="0"/>
              <a:t>I</a:t>
            </a:r>
            <a:r>
              <a:rPr lang="en-US" dirty="0" smtClean="0"/>
              <a:t>mprove </a:t>
            </a:r>
            <a:r>
              <a:rPr lang="en-US" dirty="0"/>
              <a:t>L</a:t>
            </a:r>
            <a:r>
              <a:rPr lang="en-US" dirty="0" smtClean="0"/>
              <a:t>earning?</a:t>
            </a:r>
            <a:endParaRPr lang="en-US" dirty="0"/>
          </a:p>
        </p:txBody>
      </p:sp>
      <p:sp>
        <p:nvSpPr>
          <p:cNvPr id="3" name="Content Placeholder 2"/>
          <p:cNvSpPr>
            <a:spLocks noGrp="1"/>
          </p:cNvSpPr>
          <p:nvPr>
            <p:ph idx="1"/>
          </p:nvPr>
        </p:nvSpPr>
        <p:spPr/>
        <p:txBody>
          <a:bodyPr/>
          <a:lstStyle/>
          <a:p>
            <a:pPr marL="0" indent="0">
              <a:buNone/>
            </a:pPr>
            <a:r>
              <a:rPr lang="en-US" sz="2000" dirty="0" smtClean="0"/>
              <a:t>‘We </a:t>
            </a:r>
            <a:r>
              <a:rPr lang="en-US" sz="2000" dirty="0"/>
              <a:t>checked many books and nine years' worth of more than 160 journals, and earlier reviews of research. This process yielded 580 articles or chapters to study. We prepared a review using material from 250 of these </a:t>
            </a:r>
            <a:r>
              <a:rPr lang="en-US" sz="2000" dirty="0" smtClean="0"/>
              <a:t>sources’.</a:t>
            </a:r>
          </a:p>
          <a:p>
            <a:pPr marL="0" indent="0">
              <a:buNone/>
            </a:pPr>
            <a:endParaRPr lang="en-US" sz="2000" dirty="0"/>
          </a:p>
          <a:p>
            <a:pPr marL="0" indent="0">
              <a:buNone/>
            </a:pPr>
            <a:r>
              <a:rPr lang="en-US" sz="2000" b="1" i="1" dirty="0" smtClean="0">
                <a:solidFill>
                  <a:srgbClr val="FF0000"/>
                </a:solidFill>
                <a:uFill>
                  <a:solidFill/>
                </a:uFill>
              </a:rPr>
              <a:t>‘All</a:t>
            </a:r>
            <a:r>
              <a:rPr lang="en-US" sz="2000" b="1" i="1" dirty="0">
                <a:solidFill>
                  <a:srgbClr val="FF0000"/>
                </a:solidFill>
                <a:uFill>
                  <a:solidFill/>
                </a:uFill>
              </a:rPr>
              <a:t>… studies show that… strengthening… formative assessment produces significant, and often substantial, learning gains. </a:t>
            </a:r>
            <a:r>
              <a:rPr lang="en-US" sz="2000" b="1" i="1" dirty="0" smtClean="0">
                <a:solidFill>
                  <a:srgbClr val="FF0000"/>
                </a:solidFill>
                <a:uFill>
                  <a:solidFill/>
                </a:uFill>
              </a:rPr>
              <a:t/>
            </a:r>
            <a:br>
              <a:rPr lang="en-US" sz="2000" b="1" i="1" dirty="0" smtClean="0">
                <a:solidFill>
                  <a:srgbClr val="FF0000"/>
                </a:solidFill>
                <a:uFill>
                  <a:solidFill/>
                </a:uFill>
              </a:rPr>
            </a:br>
            <a:r>
              <a:rPr lang="en-US" sz="2000" b="1" i="1" dirty="0" smtClean="0">
                <a:solidFill>
                  <a:srgbClr val="FF0000"/>
                </a:solidFill>
                <a:uFill>
                  <a:solidFill/>
                </a:uFill>
              </a:rPr>
              <a:t>These </a:t>
            </a:r>
            <a:r>
              <a:rPr lang="en-US" sz="2000" b="1" i="1" dirty="0">
                <a:solidFill>
                  <a:srgbClr val="FF0000"/>
                </a:solidFill>
                <a:uFill>
                  <a:solidFill/>
                </a:uFill>
              </a:rPr>
              <a:t>studies range over ages, across several school subjects, and over several </a:t>
            </a:r>
            <a:r>
              <a:rPr lang="en-US" sz="2000" b="1" i="1" dirty="0" smtClean="0">
                <a:solidFill>
                  <a:srgbClr val="FF0000"/>
                </a:solidFill>
                <a:uFill>
                  <a:solidFill/>
                </a:uFill>
              </a:rPr>
              <a:t>countries …’ </a:t>
            </a:r>
            <a:r>
              <a:rPr lang="en-US" sz="2000" b="1" i="1" dirty="0">
                <a:solidFill>
                  <a:srgbClr val="FF0000"/>
                </a:solidFill>
                <a:uFill>
                  <a:solidFill/>
                </a:uFill>
              </a:rPr>
              <a:t>(Typical effect sizes 0.4 to 0.7) </a:t>
            </a:r>
            <a:r>
              <a:rPr lang="en-US" sz="2000" dirty="0" smtClean="0">
                <a:solidFill>
                  <a:srgbClr val="FF0000"/>
                </a:solidFill>
              </a:rPr>
              <a:t> </a:t>
            </a:r>
            <a:endParaRPr lang="en-US" sz="2000" dirty="0">
              <a:solidFill>
                <a:srgbClr val="FF0000"/>
              </a:solidFill>
            </a:endParaRPr>
          </a:p>
          <a:p>
            <a:endParaRPr lang="en-US" sz="2000" dirty="0" smtClean="0"/>
          </a:p>
          <a:p>
            <a:endParaRPr lang="en-US" sz="2000" dirty="0" smtClean="0"/>
          </a:p>
          <a:p>
            <a:endParaRPr lang="en-US" sz="2000" dirty="0"/>
          </a:p>
          <a:p>
            <a:endParaRPr lang="en-US" sz="2000" dirty="0" smtClean="0"/>
          </a:p>
          <a:p>
            <a:endParaRPr lang="en-US" sz="2000" dirty="0"/>
          </a:p>
          <a:p>
            <a:pPr marL="0" indent="0">
              <a:buNone/>
            </a:pPr>
            <a:r>
              <a:rPr lang="en-US" sz="1400" dirty="0" smtClean="0">
                <a:solidFill>
                  <a:schemeClr val="tx1"/>
                </a:solidFill>
              </a:rPr>
              <a:t>(Paul </a:t>
            </a:r>
            <a:r>
              <a:rPr lang="en-US" sz="1400" dirty="0">
                <a:solidFill>
                  <a:schemeClr val="tx1"/>
                </a:solidFill>
              </a:rPr>
              <a:t>Black and Dylan </a:t>
            </a:r>
            <a:r>
              <a:rPr lang="en-US" sz="1400" dirty="0" err="1">
                <a:solidFill>
                  <a:schemeClr val="tx1"/>
                </a:solidFill>
              </a:rPr>
              <a:t>Wiliam</a:t>
            </a:r>
            <a:r>
              <a:rPr lang="en-US" sz="1400" dirty="0">
                <a:solidFill>
                  <a:schemeClr val="tx1"/>
                </a:solidFill>
              </a:rPr>
              <a:t>, </a:t>
            </a:r>
            <a:r>
              <a:rPr lang="en-US" sz="1400" dirty="0" smtClean="0">
                <a:solidFill>
                  <a:schemeClr val="tx1"/>
                </a:solidFill>
              </a:rPr>
              <a:t>‘Assessment </a:t>
            </a:r>
            <a:r>
              <a:rPr lang="en-US" sz="1400" dirty="0">
                <a:solidFill>
                  <a:schemeClr val="tx1"/>
                </a:solidFill>
              </a:rPr>
              <a:t>and Classroom </a:t>
            </a:r>
            <a:r>
              <a:rPr lang="en-US" sz="1400" dirty="0" smtClean="0">
                <a:solidFill>
                  <a:schemeClr val="tx1"/>
                </a:solidFill>
              </a:rPr>
              <a:t>Learning’, </a:t>
            </a:r>
            <a:r>
              <a:rPr lang="en-US" sz="1400" dirty="0">
                <a:solidFill>
                  <a:schemeClr val="tx1"/>
                </a:solidFill>
              </a:rPr>
              <a:t>Assessment in Education, March 1998, pp. 7-</a:t>
            </a:r>
            <a:r>
              <a:rPr lang="en-US" sz="1400" dirty="0" smtClean="0">
                <a:solidFill>
                  <a:schemeClr val="tx1"/>
                </a:solidFill>
              </a:rPr>
              <a:t>74)</a:t>
            </a:r>
            <a:endParaRPr lang="en-US" sz="1400" dirty="0">
              <a:solidFill>
                <a:schemeClr val="tx1"/>
              </a:solidFill>
            </a:endParaRPr>
          </a:p>
        </p:txBody>
      </p:sp>
    </p:spTree>
    <p:extLst>
      <p:ext uri="{BB962C8B-B14F-4D97-AF65-F5344CB8AC3E}">
        <p14:creationId xmlns:p14="http://schemas.microsoft.com/office/powerpoint/2010/main" val="205481183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5"/>
          <p:cNvSpPr>
            <a:spLocks noGrp="1"/>
          </p:cNvSpPr>
          <p:nvPr/>
        </p:nvSpPr>
        <p:spPr bwMode="auto">
          <a:xfrm>
            <a:off x="0" y="0"/>
            <a:ext cx="9144000" cy="688538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rmAutofit/>
          </a:bodyPr>
          <a:lstStyle>
            <a:lvl1pPr marL="0" indent="0" algn="ctr" defTabSz="457200" rtl="0" eaLnBrk="1" fontAlgn="base" hangingPunct="1">
              <a:spcBef>
                <a:spcPct val="20000"/>
              </a:spcBef>
              <a:spcAft>
                <a:spcPct val="0"/>
              </a:spcAft>
              <a:buFont typeface="Arial" charset="0"/>
              <a:buNone/>
              <a:defRPr sz="2800" b="1" kern="1200">
                <a:solidFill>
                  <a:schemeClr val="bg1"/>
                </a:solidFill>
                <a:latin typeface="Rockwell"/>
                <a:ea typeface="MS PGothic" panose="020B0600070205080204" pitchFamily="34" charset="-128"/>
                <a:cs typeface="Rockwell"/>
              </a:defRPr>
            </a:lvl1pPr>
            <a:lvl2pPr marL="4572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j-lt"/>
                <a:ea typeface="MS PGothic" panose="020B0600070205080204" pitchFamily="34" charset="-128"/>
                <a:cs typeface="MS PGothic" charset="0"/>
              </a:defRPr>
            </a:lvl2pPr>
            <a:lvl3pPr marL="914400" indent="0" algn="ctr" defTabSz="457200" rtl="0" eaLnBrk="1" fontAlgn="base" hangingPunct="1">
              <a:spcBef>
                <a:spcPct val="20000"/>
              </a:spcBef>
              <a:spcAft>
                <a:spcPct val="0"/>
              </a:spcAft>
              <a:buFont typeface="Arial" charset="0"/>
              <a:buNone/>
              <a:defRPr kern="1200">
                <a:solidFill>
                  <a:schemeClr val="tx1">
                    <a:tint val="75000"/>
                  </a:schemeClr>
                </a:solidFill>
                <a:latin typeface="+mj-lt"/>
                <a:ea typeface="MS PGothic" panose="020B0600070205080204" pitchFamily="34" charset="-128"/>
                <a:cs typeface="MS PGothic" charset="0"/>
              </a:defRPr>
            </a:lvl3pPr>
            <a:lvl4pPr marL="1371600" indent="0" algn="ctr" defTabSz="457200" rtl="0" eaLnBrk="1" fontAlgn="base" hangingPunct="1">
              <a:spcBef>
                <a:spcPct val="20000"/>
              </a:spcBef>
              <a:spcAft>
                <a:spcPct val="0"/>
              </a:spcAft>
              <a:buFont typeface="Arial" charset="0"/>
              <a:buNone/>
              <a:defRPr sz="1600" kern="1200">
                <a:solidFill>
                  <a:schemeClr val="tx1">
                    <a:tint val="75000"/>
                  </a:schemeClr>
                </a:solidFill>
                <a:latin typeface="+mn-lt"/>
                <a:ea typeface="MS PGothic" panose="020B0600070205080204" pitchFamily="34" charset="-128"/>
                <a:cs typeface="MS PGothic" charset="0"/>
              </a:defRPr>
            </a:lvl4pPr>
            <a:lvl5pPr marL="1828800" indent="0" algn="ctr" defTabSz="457200" rtl="0" eaLnBrk="1" fontAlgn="base" hangingPunct="1">
              <a:spcBef>
                <a:spcPct val="20000"/>
              </a:spcBef>
              <a:spcAft>
                <a:spcPct val="0"/>
              </a:spcAft>
              <a:buFont typeface="Arial" charset="0"/>
              <a:buNone/>
              <a:defRPr sz="1600" kern="1200">
                <a:solidFill>
                  <a:schemeClr val="tx1">
                    <a:tint val="75000"/>
                  </a:schemeClr>
                </a:solidFill>
                <a:latin typeface="+mn-lt"/>
                <a:ea typeface="MS PGothic" panose="020B0600070205080204" pitchFamily="34" charset="-128"/>
                <a:cs typeface="MS PGothic"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p>
        </p:txBody>
      </p:sp>
      <p:sp>
        <p:nvSpPr>
          <p:cNvPr id="5" name="TextBox 4"/>
          <p:cNvSpPr txBox="1"/>
          <p:nvPr/>
        </p:nvSpPr>
        <p:spPr>
          <a:xfrm>
            <a:off x="1583668" y="4121785"/>
            <a:ext cx="5976664" cy="1323439"/>
          </a:xfrm>
          <a:prstGeom prst="rect">
            <a:avLst/>
          </a:prstGeom>
          <a:noFill/>
        </p:spPr>
        <p:txBody>
          <a:bodyPr wrap="square" rtlCol="0">
            <a:spAutoFit/>
          </a:bodyPr>
          <a:lstStyle/>
          <a:p>
            <a:pPr algn="ctr"/>
            <a:r>
              <a:rPr lang="en-US" sz="4000" b="1" dirty="0" smtClean="0">
                <a:solidFill>
                  <a:schemeClr val="bg1"/>
                </a:solidFill>
                <a:latin typeface="Rockwell"/>
                <a:cs typeface="Rockwell"/>
              </a:rPr>
              <a:t>1. Clarifying Learning Intentions</a:t>
            </a:r>
            <a:endParaRPr lang="en-US" sz="4000" b="1" dirty="0">
              <a:solidFill>
                <a:schemeClr val="bg1"/>
              </a:solidFill>
              <a:latin typeface="Rockwell"/>
              <a:cs typeface="Rockwell"/>
            </a:endParaRP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951545818"/>
              </p:ext>
            </p:extLst>
          </p:nvPr>
        </p:nvGraphicFramePr>
        <p:xfrm>
          <a:off x="971600" y="548680"/>
          <a:ext cx="7272808" cy="2991416"/>
        </p:xfrm>
        <a:graphic>
          <a:graphicData uri="http://schemas.openxmlformats.org/drawingml/2006/table">
            <a:tbl>
              <a:tblPr firstRow="1" firstCol="1" bandRow="1">
                <a:tableStyleId>{85BE263C-DBD7-4A20-BB59-AAB30ACAA65A}</a:tableStyleId>
              </a:tblPr>
              <a:tblGrid>
                <a:gridCol w="893151"/>
                <a:gridCol w="1677410"/>
                <a:gridCol w="2212457"/>
                <a:gridCol w="2489790"/>
              </a:tblGrid>
              <a:tr h="615152">
                <a:tc>
                  <a:txBody>
                    <a:bodyPr/>
                    <a:lstStyle/>
                    <a:p>
                      <a:pPr algn="ctr"/>
                      <a:endParaRPr lang="en-US" sz="1600" b="0" dirty="0">
                        <a:latin typeface="Arial"/>
                        <a:cs typeface="Arial"/>
                      </a:endParaRPr>
                    </a:p>
                  </a:txBody>
                  <a:tcPr anchor="ctr">
                    <a:lnL w="381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400" b="0" dirty="0" smtClean="0">
                          <a:latin typeface="Arial"/>
                          <a:cs typeface="Arial"/>
                        </a:rPr>
                        <a:t>Where the learner is going</a:t>
                      </a:r>
                      <a:endParaRPr lang="en-US" sz="1400" b="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c>
                  <a:txBody>
                    <a:bodyPr/>
                    <a:lstStyle/>
                    <a:p>
                      <a:pPr algn="ctr"/>
                      <a:r>
                        <a:rPr lang="en-US" sz="1400" b="0" dirty="0" smtClean="0">
                          <a:latin typeface="Arial"/>
                          <a:cs typeface="Arial"/>
                        </a:rPr>
                        <a:t>Where the </a:t>
                      </a:r>
                    </a:p>
                    <a:p>
                      <a:pPr algn="ctr"/>
                      <a:r>
                        <a:rPr lang="en-US" sz="1400" b="0" dirty="0" smtClean="0">
                          <a:latin typeface="Arial"/>
                          <a:cs typeface="Arial"/>
                        </a:rPr>
                        <a:t>learner is now</a:t>
                      </a:r>
                      <a:endParaRPr lang="en-US" sz="1400" b="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c>
                  <a:txBody>
                    <a:bodyPr/>
                    <a:lstStyle/>
                    <a:p>
                      <a:pPr algn="ctr"/>
                      <a:r>
                        <a:rPr lang="en-US" sz="1400" b="0" dirty="0" smtClean="0">
                          <a:latin typeface="Arial"/>
                          <a:cs typeface="Arial"/>
                        </a:rPr>
                        <a:t>How to </a:t>
                      </a:r>
                      <a:br>
                        <a:rPr lang="en-US" sz="1400" b="0" dirty="0" smtClean="0">
                          <a:latin typeface="Arial"/>
                          <a:cs typeface="Arial"/>
                        </a:rPr>
                      </a:br>
                      <a:r>
                        <a:rPr lang="en-US" sz="1400" b="0" dirty="0" smtClean="0">
                          <a:latin typeface="Arial"/>
                          <a:cs typeface="Arial"/>
                        </a:rPr>
                        <a:t>get there</a:t>
                      </a:r>
                      <a:endParaRPr lang="en-US" sz="1400" b="0" dirty="0">
                        <a:latin typeface="Arial"/>
                        <a:cs typeface="Arial"/>
                      </a:endParaRPr>
                    </a:p>
                  </a:txBody>
                  <a:tcPr anchor="ctr">
                    <a:lnL w="127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r>
              <a:tr h="936104">
                <a:tc>
                  <a:txBody>
                    <a:bodyPr/>
                    <a:lstStyle/>
                    <a:p>
                      <a:pPr algn="ctr"/>
                      <a:r>
                        <a:rPr lang="en-US" sz="1400" b="0" dirty="0" smtClean="0">
                          <a:latin typeface="Arial"/>
                          <a:cs typeface="Arial"/>
                        </a:rPr>
                        <a:t>Teacher</a:t>
                      </a:r>
                      <a:endParaRPr lang="en-US" sz="1400" b="0" dirty="0">
                        <a:latin typeface="Arial"/>
                        <a:cs typeface="Arial"/>
                      </a:endParaRPr>
                    </a:p>
                  </a:txBody>
                  <a:tcPr anchor="ctr">
                    <a:lnL w="381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rowSpan="3">
                  <a:txBody>
                    <a:bodyPr/>
                    <a:lstStyle/>
                    <a:p>
                      <a:pPr algn="ctr"/>
                      <a:r>
                        <a:rPr lang="en-US" sz="1600" b="1" dirty="0" smtClean="0">
                          <a:latin typeface="Arial"/>
                          <a:cs typeface="Arial"/>
                        </a:rPr>
                        <a:t>1. Clarifying,</a:t>
                      </a:r>
                      <a:r>
                        <a:rPr lang="en-US" sz="1600" b="1" baseline="0" dirty="0" smtClean="0">
                          <a:latin typeface="Arial"/>
                          <a:cs typeface="Arial"/>
                        </a:rPr>
                        <a:t> understanding, and sharing </a:t>
                      </a:r>
                      <a:r>
                        <a:rPr lang="en-US" sz="1600" b="1" dirty="0" smtClean="0">
                          <a:latin typeface="Arial"/>
                          <a:cs typeface="Arial"/>
                        </a:rPr>
                        <a:t>learning intentions</a:t>
                      </a:r>
                      <a:endParaRPr lang="en-US" sz="1600"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bg2">
                        <a:lumMod val="50000"/>
                      </a:schemeClr>
                    </a:solidFill>
                  </a:tcPr>
                </a:tc>
                <a:tc>
                  <a:txBody>
                    <a:bodyPr/>
                    <a:lstStyle/>
                    <a:p>
                      <a:pPr algn="ctr"/>
                      <a:r>
                        <a:rPr lang="en-US" sz="1600" b="1" dirty="0" smtClean="0">
                          <a:latin typeface="Arial"/>
                          <a:cs typeface="Arial"/>
                        </a:rPr>
                        <a:t>2. Eliciting evidence of student learning</a:t>
                      </a:r>
                      <a:endParaRPr lang="en-US" sz="1600"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90000"/>
                      </a:schemeClr>
                    </a:solidFill>
                  </a:tcPr>
                </a:tc>
                <a:tc>
                  <a:txBody>
                    <a:bodyPr/>
                    <a:lstStyle/>
                    <a:p>
                      <a:pPr algn="ctr"/>
                      <a:r>
                        <a:rPr lang="en-US" sz="1600" b="1" dirty="0" smtClean="0">
                          <a:latin typeface="Arial"/>
                          <a:cs typeface="Arial"/>
                        </a:rPr>
                        <a:t>3. Providing feedback that moves learners forward</a:t>
                      </a:r>
                      <a:endParaRPr lang="en-US" sz="1600" b="1" dirty="0">
                        <a:latin typeface="Arial"/>
                        <a:cs typeface="Arial"/>
                      </a:endParaRPr>
                    </a:p>
                  </a:txBody>
                  <a:tcPr anchor="ctr">
                    <a:lnL w="127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90000"/>
                      </a:schemeClr>
                    </a:solidFill>
                  </a:tcPr>
                </a:tc>
              </a:tr>
              <a:tr h="792088">
                <a:tc>
                  <a:txBody>
                    <a:bodyPr/>
                    <a:lstStyle/>
                    <a:p>
                      <a:pPr algn="ctr"/>
                      <a:r>
                        <a:rPr lang="en-US" sz="1400" b="0" dirty="0" smtClean="0">
                          <a:latin typeface="Arial"/>
                          <a:cs typeface="Arial"/>
                        </a:rPr>
                        <a:t>Peer</a:t>
                      </a:r>
                      <a:endParaRPr lang="en-US" sz="1400" b="0" dirty="0">
                        <a:latin typeface="Arial"/>
                        <a:cs typeface="Arial"/>
                      </a:endParaRPr>
                    </a:p>
                  </a:txBody>
                  <a:tcPr anchor="ctr">
                    <a:lnL w="381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vMerge="1">
                  <a:txBody>
                    <a:bodyPr/>
                    <a:lstStyle/>
                    <a:p>
                      <a:endParaRPr lang="en-US"/>
                    </a:p>
                  </a:txBody>
                  <a:tcPr/>
                </a:tc>
                <a:tc gridSpan="2">
                  <a:txBody>
                    <a:bodyPr/>
                    <a:lstStyle/>
                    <a:p>
                      <a:pPr algn="ctr"/>
                      <a:r>
                        <a:rPr lang="en-US" sz="1600" b="1" dirty="0" smtClean="0">
                          <a:latin typeface="Arial"/>
                          <a:cs typeface="Arial"/>
                        </a:rPr>
                        <a:t>4. Activating</a:t>
                      </a:r>
                      <a:r>
                        <a:rPr lang="en-US" sz="1600" b="1" baseline="0" dirty="0" smtClean="0">
                          <a:latin typeface="Arial"/>
                          <a:cs typeface="Arial"/>
                        </a:rPr>
                        <a:t> students as learning resources for one another</a:t>
                      </a:r>
                      <a:endParaRPr lang="en-US" sz="1600" b="1" dirty="0">
                        <a:latin typeface="Arial"/>
                        <a:cs typeface="Arial"/>
                      </a:endParaRPr>
                    </a:p>
                  </a:txBody>
                  <a:tcPr anchor="ctr">
                    <a:lnL w="127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90000"/>
                      </a:schemeClr>
                    </a:solidFill>
                  </a:tcPr>
                </a:tc>
                <a:tc hMerge="1">
                  <a:txBody>
                    <a:bodyPr/>
                    <a:lstStyle/>
                    <a:p>
                      <a:endParaRPr lang="en-US"/>
                    </a:p>
                  </a:txBody>
                  <a:tcPr/>
                </a:tc>
              </a:tr>
              <a:tr h="648072">
                <a:tc>
                  <a:txBody>
                    <a:bodyPr/>
                    <a:lstStyle/>
                    <a:p>
                      <a:pPr algn="ctr"/>
                      <a:r>
                        <a:rPr lang="en-US" sz="1400" b="0" dirty="0" smtClean="0">
                          <a:latin typeface="Arial"/>
                          <a:cs typeface="Arial"/>
                        </a:rPr>
                        <a:t>Learner</a:t>
                      </a:r>
                      <a:endParaRPr lang="en-US" sz="1400" b="0" dirty="0">
                        <a:latin typeface="Arial"/>
                        <a:cs typeface="Arial"/>
                      </a:endParaRPr>
                    </a:p>
                  </a:txBody>
                  <a:tcPr anchor="ctr">
                    <a:lnL w="381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tx2"/>
                    </a:solidFill>
                  </a:tcPr>
                </a:tc>
                <a:tc vMerge="1">
                  <a:txBody>
                    <a:bodyPr/>
                    <a:lstStyle/>
                    <a:p>
                      <a:endParaRPr lang="en-US"/>
                    </a:p>
                  </a:txBody>
                  <a:tcPr/>
                </a:tc>
                <a:tc gridSpan="2">
                  <a:txBody>
                    <a:bodyPr/>
                    <a:lstStyle/>
                    <a:p>
                      <a:pPr algn="ctr"/>
                      <a:r>
                        <a:rPr lang="en-US" sz="1600" b="1" dirty="0" smtClean="0">
                          <a:latin typeface="Arial"/>
                          <a:cs typeface="Arial"/>
                        </a:rPr>
                        <a:t>5. Activating students as owners</a:t>
                      </a:r>
                      <a:r>
                        <a:rPr lang="en-US" sz="1600" b="1" baseline="0" dirty="0" smtClean="0">
                          <a:latin typeface="Arial"/>
                          <a:cs typeface="Arial"/>
                        </a:rPr>
                        <a:t> of their own learning</a:t>
                      </a:r>
                      <a:endParaRPr lang="en-US" sz="1600" b="1" dirty="0">
                        <a:latin typeface="Arial"/>
                        <a:cs typeface="Arial"/>
                      </a:endParaRPr>
                    </a:p>
                  </a:txBody>
                  <a:tcPr anchor="ctr">
                    <a:lnL w="127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bg2">
                        <a:lumMod val="90000"/>
                      </a:schemeClr>
                    </a:solidFill>
                  </a:tcPr>
                </a:tc>
                <a:tc hMerge="1">
                  <a:txBody>
                    <a:bodyPr/>
                    <a:lstStyle/>
                    <a:p>
                      <a:endParaRPr lang="en-US"/>
                    </a:p>
                  </a:txBody>
                  <a:tcPr/>
                </a:tc>
              </a:tr>
            </a:tbl>
          </a:graphicData>
        </a:graphic>
      </p:graphicFrame>
    </p:spTree>
    <p:extLst>
      <p:ext uri="{BB962C8B-B14F-4D97-AF65-F5344CB8AC3E}">
        <p14:creationId xmlns:p14="http://schemas.microsoft.com/office/powerpoint/2010/main" val="151463432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Clarifying Learning </a:t>
            </a:r>
            <a:r>
              <a:rPr lang="en-US" dirty="0"/>
              <a:t>I</a:t>
            </a:r>
            <a:r>
              <a:rPr lang="en-US" dirty="0" smtClean="0"/>
              <a:t>ntentions</a:t>
            </a:r>
            <a:endParaRPr lang="en-US" dirty="0"/>
          </a:p>
        </p:txBody>
      </p:sp>
      <p:sp>
        <p:nvSpPr>
          <p:cNvPr id="3" name="Text Placeholder 2"/>
          <p:cNvSpPr>
            <a:spLocks noGrp="1"/>
          </p:cNvSpPr>
          <p:nvPr>
            <p:ph type="body" idx="1"/>
          </p:nvPr>
        </p:nvSpPr>
        <p:spPr/>
        <p:txBody>
          <a:bodyPr/>
          <a:lstStyle/>
          <a:p>
            <a:r>
              <a:rPr lang="en-US" sz="2400" b="1" dirty="0" smtClean="0">
                <a:solidFill>
                  <a:srgbClr val="800000"/>
                </a:solidFill>
              </a:rPr>
              <a:t>Procedural </a:t>
            </a:r>
            <a:r>
              <a:rPr lang="en-US" sz="2400" b="1" dirty="0">
                <a:solidFill>
                  <a:srgbClr val="800000"/>
                </a:solidFill>
              </a:rPr>
              <a:t>Fluency</a:t>
            </a:r>
          </a:p>
          <a:p>
            <a:pPr lvl="1"/>
            <a:r>
              <a:rPr lang="en-US" sz="2400" dirty="0"/>
              <a:t>C</a:t>
            </a:r>
            <a:r>
              <a:rPr lang="en-US" sz="2400" dirty="0" smtClean="0"/>
              <a:t>arrying </a:t>
            </a:r>
            <a:r>
              <a:rPr lang="en-US" sz="2400" dirty="0"/>
              <a:t>out procedures accurately and fluently</a:t>
            </a:r>
          </a:p>
          <a:p>
            <a:r>
              <a:rPr lang="en-US" sz="2400" b="1" dirty="0" smtClean="0">
                <a:solidFill>
                  <a:srgbClr val="800000"/>
                </a:solidFill>
              </a:rPr>
              <a:t>Conceptual</a:t>
            </a:r>
            <a:r>
              <a:rPr lang="en-US" sz="2400" dirty="0" smtClean="0">
                <a:solidFill>
                  <a:srgbClr val="800000"/>
                </a:solidFill>
              </a:rPr>
              <a:t> </a:t>
            </a:r>
            <a:r>
              <a:rPr lang="en-US" sz="2400" b="1" dirty="0">
                <a:solidFill>
                  <a:srgbClr val="800000"/>
                </a:solidFill>
              </a:rPr>
              <a:t>Understanding</a:t>
            </a:r>
          </a:p>
          <a:p>
            <a:pPr lvl="1"/>
            <a:r>
              <a:rPr lang="en-US" sz="2400" dirty="0"/>
              <a:t>T</a:t>
            </a:r>
            <a:r>
              <a:rPr lang="en-US" sz="2400" dirty="0" smtClean="0"/>
              <a:t>he </a:t>
            </a:r>
            <a:r>
              <a:rPr lang="en-US" sz="2400" dirty="0"/>
              <a:t>ability to </a:t>
            </a:r>
            <a:r>
              <a:rPr lang="en-US" sz="2400" dirty="0" smtClean="0"/>
              <a:t>describe and define a mathematical object, represent it in different ways, explain its properties, explain why </a:t>
            </a:r>
            <a:r>
              <a:rPr lang="en-US" sz="2400" dirty="0"/>
              <a:t>a </a:t>
            </a:r>
            <a:r>
              <a:rPr lang="en-US" sz="2400" dirty="0" smtClean="0"/>
              <a:t>mathematical </a:t>
            </a:r>
            <a:r>
              <a:rPr lang="en-US" sz="2400" dirty="0"/>
              <a:t>statement </a:t>
            </a:r>
            <a:r>
              <a:rPr lang="en-US" sz="2400" dirty="0" smtClean="0"/>
              <a:t>is true, or why a procedure works</a:t>
            </a:r>
            <a:endParaRPr lang="en-US" sz="2400" dirty="0"/>
          </a:p>
          <a:p>
            <a:r>
              <a:rPr lang="en-US" sz="2400" b="1" dirty="0" smtClean="0">
                <a:solidFill>
                  <a:srgbClr val="800000"/>
                </a:solidFill>
              </a:rPr>
              <a:t>Problem Solving Strategies</a:t>
            </a:r>
            <a:endParaRPr lang="en-US" sz="2400" b="1" dirty="0">
              <a:solidFill>
                <a:srgbClr val="800000"/>
              </a:solidFill>
            </a:endParaRPr>
          </a:p>
          <a:p>
            <a:pPr lvl="1"/>
            <a:r>
              <a:rPr lang="en-US" sz="2400" dirty="0"/>
              <a:t>The ability to make strategic decisions when solving problems, to reason, to prove and communicate results</a:t>
            </a:r>
          </a:p>
          <a:p>
            <a:pPr marL="0" indent="0">
              <a:buNone/>
            </a:pPr>
            <a:endParaRPr lang="en-US" sz="2400" dirty="0" smtClean="0"/>
          </a:p>
          <a:p>
            <a:pPr marL="0" indent="0">
              <a:buNone/>
            </a:pPr>
            <a:endParaRPr lang="en-US" sz="2400" dirty="0">
              <a:solidFill>
                <a:srgbClr val="FF0000"/>
              </a:solidFill>
            </a:endParaRPr>
          </a:p>
          <a:p>
            <a:pPr marL="0" indent="0">
              <a:buNone/>
            </a:pPr>
            <a:endParaRPr lang="en-US" sz="2400" dirty="0">
              <a:solidFill>
                <a:srgbClr val="FF0000"/>
              </a:solidFill>
            </a:endParaRPr>
          </a:p>
        </p:txBody>
      </p:sp>
    </p:spTree>
    <p:extLst>
      <p:ext uri="{BB962C8B-B14F-4D97-AF65-F5344CB8AC3E}">
        <p14:creationId xmlns:p14="http://schemas.microsoft.com/office/powerpoint/2010/main" val="64465361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Classroom Challenges</a:t>
            </a:r>
            <a:endParaRPr lang="en-US" dirty="0"/>
          </a:p>
        </p:txBody>
      </p:sp>
      <p:sp>
        <p:nvSpPr>
          <p:cNvPr id="3" name="Content Placeholder 2"/>
          <p:cNvSpPr>
            <a:spLocks noGrp="1"/>
          </p:cNvSpPr>
          <p:nvPr>
            <p:ph idx="1"/>
          </p:nvPr>
        </p:nvSpPr>
        <p:spPr/>
        <p:txBody>
          <a:bodyPr/>
          <a:lstStyle/>
          <a:p>
            <a:pPr marL="0" indent="0" algn="ctr">
              <a:buNone/>
            </a:pPr>
            <a:r>
              <a:rPr lang="en-US" dirty="0" smtClean="0">
                <a:hlinkClick r:id="rId3"/>
              </a:rPr>
              <a:t/>
            </a:r>
            <a:br>
              <a:rPr lang="en-US" dirty="0" smtClean="0">
                <a:hlinkClick r:id="rId3"/>
              </a:rPr>
            </a:br>
            <a:r>
              <a:rPr lang="en-US" dirty="0" smtClean="0">
                <a:hlinkClick r:id="rId3"/>
              </a:rPr>
              <a:t>http</a:t>
            </a:r>
            <a:r>
              <a:rPr lang="en-US" dirty="0">
                <a:hlinkClick r:id="rId3"/>
              </a:rPr>
              <a:t>://map.mathshell.org</a:t>
            </a:r>
            <a:endParaRPr lang="en-US" dirty="0"/>
          </a:p>
          <a:p>
            <a:endParaRPr lang="en-US" dirty="0"/>
          </a:p>
        </p:txBody>
      </p:sp>
      <p:pic>
        <p:nvPicPr>
          <p:cNvPr id="5" name="Picture 4" descr="Screen Shot 2016-02-26 at 13.04.3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2749245"/>
            <a:ext cx="8289983" cy="2839995"/>
          </a:xfrm>
          <a:prstGeom prst="rect">
            <a:avLst/>
          </a:prstGeom>
        </p:spPr>
      </p:pic>
    </p:spTree>
    <p:extLst>
      <p:ext uri="{BB962C8B-B14F-4D97-AF65-F5344CB8AC3E}">
        <p14:creationId xmlns:p14="http://schemas.microsoft.com/office/powerpoint/2010/main" val="282858519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Conceptual Understanding</a:t>
            </a:r>
            <a:endParaRPr lang="en-US" dirty="0"/>
          </a:p>
        </p:txBody>
      </p:sp>
      <p:pic>
        <p:nvPicPr>
          <p:cNvPr id="6" name="Picture 5" descr="Interpreting Distance - Time Graphs - Gamma.pdf"/>
          <p:cNvPicPr>
            <a:picLocks noChangeAspect="1"/>
          </p:cNvPicPr>
          <p:nvPr/>
        </p:nvPicPr>
        <p:blipFill rotWithShape="1">
          <a:blip r:embed="rId3">
            <a:extLst>
              <a:ext uri="{28A0092B-C50C-407E-A947-70E740481C1C}">
                <a14:useLocalDpi xmlns:a14="http://schemas.microsoft.com/office/drawing/2010/main" val="0"/>
              </a:ext>
            </a:extLst>
          </a:blip>
          <a:srcRect t="2944"/>
          <a:stretch/>
        </p:blipFill>
        <p:spPr>
          <a:xfrm>
            <a:off x="467544" y="1124744"/>
            <a:ext cx="4463994" cy="5606876"/>
          </a:xfrm>
          <a:prstGeom prst="rect">
            <a:avLst/>
          </a:prstGeom>
          <a:ln w="9525" cmpd="sng">
            <a:solidFill>
              <a:schemeClr val="tx1"/>
            </a:solidFill>
          </a:ln>
        </p:spPr>
      </p:pic>
      <p:sp>
        <p:nvSpPr>
          <p:cNvPr id="5" name="Rectangle 4"/>
          <p:cNvSpPr/>
          <p:nvPr/>
        </p:nvSpPr>
        <p:spPr>
          <a:xfrm>
            <a:off x="5220072" y="1484784"/>
            <a:ext cx="3672408" cy="4031873"/>
          </a:xfrm>
          <a:prstGeom prst="rect">
            <a:avLst/>
          </a:prstGeom>
        </p:spPr>
        <p:txBody>
          <a:bodyPr wrap="square">
            <a:spAutoFit/>
          </a:bodyPr>
          <a:lstStyle/>
          <a:p>
            <a:r>
              <a:rPr lang="en-GB" sz="2800" b="1" dirty="0" smtClean="0">
                <a:latin typeface="+mj-lt"/>
              </a:rPr>
              <a:t>Grade 8 lesson</a:t>
            </a:r>
          </a:p>
          <a:p>
            <a:endParaRPr lang="en-GB" sz="2800" b="1" dirty="0" smtClean="0">
              <a:latin typeface="+mj-lt"/>
            </a:endParaRPr>
          </a:p>
          <a:p>
            <a:r>
              <a:rPr lang="en-GB" sz="2800" dirty="0" smtClean="0">
                <a:latin typeface="+mj-lt"/>
              </a:rPr>
              <a:t>Helps to identify </a:t>
            </a:r>
            <a:r>
              <a:rPr lang="en-GB" sz="2800" dirty="0">
                <a:latin typeface="+mj-lt"/>
              </a:rPr>
              <a:t>students who: </a:t>
            </a:r>
            <a:endParaRPr lang="en-GB" sz="2800" dirty="0" smtClean="0">
              <a:latin typeface="+mj-lt"/>
            </a:endParaRPr>
          </a:p>
          <a:p>
            <a:pPr marL="457200" indent="-457200">
              <a:buFontTx/>
              <a:buChar char="-"/>
            </a:pPr>
            <a:r>
              <a:rPr lang="en-GB" dirty="0">
                <a:latin typeface="+mj-lt"/>
              </a:rPr>
              <a:t>i</a:t>
            </a:r>
            <a:r>
              <a:rPr lang="en-GB" dirty="0" smtClean="0">
                <a:latin typeface="+mj-lt"/>
              </a:rPr>
              <a:t>nterpret </a:t>
            </a:r>
            <a:r>
              <a:rPr lang="en-GB" dirty="0">
                <a:latin typeface="+mj-lt"/>
              </a:rPr>
              <a:t>distance–time graphs </a:t>
            </a:r>
            <a:r>
              <a:rPr lang="en-GB" dirty="0" smtClean="0">
                <a:latin typeface="+mj-lt"/>
              </a:rPr>
              <a:t>as pictures </a:t>
            </a:r>
            <a:r>
              <a:rPr lang="en-GB" dirty="0">
                <a:latin typeface="+mj-lt"/>
              </a:rPr>
              <a:t>of situations </a:t>
            </a:r>
            <a:endParaRPr lang="en-GB" dirty="0" smtClean="0">
              <a:latin typeface="+mj-lt"/>
            </a:endParaRPr>
          </a:p>
          <a:p>
            <a:pPr marL="457200" indent="-457200">
              <a:buFontTx/>
              <a:buChar char="-"/>
            </a:pPr>
            <a:r>
              <a:rPr lang="en-GB" dirty="0" smtClean="0">
                <a:latin typeface="+mj-lt"/>
              </a:rPr>
              <a:t>have </a:t>
            </a:r>
            <a:r>
              <a:rPr lang="en-GB" dirty="0">
                <a:latin typeface="+mj-lt"/>
              </a:rPr>
              <a:t>difficulty relating speeds to slopes of these graphs</a:t>
            </a:r>
            <a:endParaRPr lang="en-GB" dirty="0" smtClean="0">
              <a:latin typeface="+mj-lt"/>
            </a:endParaRPr>
          </a:p>
        </p:txBody>
      </p:sp>
    </p:spTree>
    <p:extLst>
      <p:ext uri="{BB962C8B-B14F-4D97-AF65-F5344CB8AC3E}">
        <p14:creationId xmlns:p14="http://schemas.microsoft.com/office/powerpoint/2010/main" val="119660853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Workshop Outline</a:t>
            </a:r>
            <a:endParaRPr lang="en-US" dirty="0"/>
          </a:p>
        </p:txBody>
      </p:sp>
      <p:sp>
        <p:nvSpPr>
          <p:cNvPr id="2" name="Content Placeholder 1"/>
          <p:cNvSpPr>
            <a:spLocks noGrp="1"/>
          </p:cNvSpPr>
          <p:nvPr>
            <p:ph sz="half" idx="1"/>
          </p:nvPr>
        </p:nvSpPr>
        <p:spPr>
          <a:xfrm>
            <a:off x="457200" y="1113693"/>
            <a:ext cx="8219256" cy="4979604"/>
          </a:xfrm>
        </p:spPr>
        <p:txBody>
          <a:bodyPr/>
          <a:lstStyle/>
          <a:p>
            <a:r>
              <a:rPr lang="en-US" dirty="0" smtClean="0"/>
              <a:t>Assessing Students</a:t>
            </a:r>
          </a:p>
          <a:p>
            <a:r>
              <a:rPr lang="en-US" dirty="0" smtClean="0"/>
              <a:t>What is </a:t>
            </a:r>
            <a:r>
              <a:rPr lang="en-US" dirty="0"/>
              <a:t>F</a:t>
            </a:r>
            <a:r>
              <a:rPr lang="en-US" dirty="0" smtClean="0"/>
              <a:t>ormative </a:t>
            </a:r>
            <a:r>
              <a:rPr lang="en-US" dirty="0"/>
              <a:t>A</a:t>
            </a:r>
            <a:r>
              <a:rPr lang="en-US" dirty="0" smtClean="0"/>
              <a:t>ssessment? </a:t>
            </a:r>
          </a:p>
          <a:p>
            <a:r>
              <a:rPr lang="en-US" dirty="0" smtClean="0"/>
              <a:t>Five Formative </a:t>
            </a:r>
            <a:r>
              <a:rPr lang="en-US" dirty="0"/>
              <a:t>A</a:t>
            </a:r>
            <a:r>
              <a:rPr lang="en-US" dirty="0" smtClean="0"/>
              <a:t>ssessment </a:t>
            </a:r>
            <a:r>
              <a:rPr lang="en-US" dirty="0"/>
              <a:t>S</a:t>
            </a:r>
            <a:r>
              <a:rPr lang="en-US" dirty="0" smtClean="0"/>
              <a:t>trategies:</a:t>
            </a:r>
          </a:p>
          <a:p>
            <a:pPr lvl="1"/>
            <a:r>
              <a:rPr lang="en-US" dirty="0" smtClean="0"/>
              <a:t>Clarifying Learning </a:t>
            </a:r>
            <a:r>
              <a:rPr lang="en-US" dirty="0"/>
              <a:t>I</a:t>
            </a:r>
            <a:r>
              <a:rPr lang="en-US" dirty="0" smtClean="0"/>
              <a:t>ntentions</a:t>
            </a:r>
          </a:p>
          <a:p>
            <a:pPr lvl="1"/>
            <a:r>
              <a:rPr lang="en-US" dirty="0" smtClean="0"/>
              <a:t>Eliciting Evidence of Student </a:t>
            </a:r>
            <a:r>
              <a:rPr lang="en-US" dirty="0"/>
              <a:t>L</a:t>
            </a:r>
            <a:r>
              <a:rPr lang="en-US" dirty="0" smtClean="0"/>
              <a:t>earning</a:t>
            </a:r>
          </a:p>
          <a:p>
            <a:pPr lvl="1"/>
            <a:r>
              <a:rPr lang="en-US" dirty="0" smtClean="0"/>
              <a:t>Giving Formative </a:t>
            </a:r>
            <a:r>
              <a:rPr lang="en-US" dirty="0"/>
              <a:t>F</a:t>
            </a:r>
            <a:r>
              <a:rPr lang="en-US" dirty="0" smtClean="0"/>
              <a:t>eedback</a:t>
            </a:r>
          </a:p>
          <a:p>
            <a:pPr lvl="1"/>
            <a:r>
              <a:rPr lang="en-US" dirty="0" smtClean="0"/>
              <a:t>Students as Learning </a:t>
            </a:r>
            <a:r>
              <a:rPr lang="en-US" dirty="0"/>
              <a:t>R</a:t>
            </a:r>
            <a:r>
              <a:rPr lang="en-US" dirty="0" smtClean="0"/>
              <a:t>esources for One </a:t>
            </a:r>
            <a:r>
              <a:rPr lang="en-US" dirty="0"/>
              <a:t>A</a:t>
            </a:r>
            <a:r>
              <a:rPr lang="en-US" dirty="0" smtClean="0"/>
              <a:t>nother</a:t>
            </a:r>
          </a:p>
          <a:p>
            <a:pPr lvl="1"/>
            <a:r>
              <a:rPr lang="en-US" dirty="0" smtClean="0"/>
              <a:t>Students Taking </a:t>
            </a:r>
            <a:r>
              <a:rPr lang="en-US" dirty="0"/>
              <a:t>O</a:t>
            </a:r>
            <a:r>
              <a:rPr lang="en-US" dirty="0" smtClean="0"/>
              <a:t>wnership of Their </a:t>
            </a:r>
            <a:r>
              <a:rPr lang="en-US" dirty="0"/>
              <a:t>O</a:t>
            </a:r>
            <a:r>
              <a:rPr lang="en-US" dirty="0" smtClean="0"/>
              <a:t>wn </a:t>
            </a:r>
            <a:r>
              <a:rPr lang="en-US" dirty="0"/>
              <a:t>L</a:t>
            </a:r>
            <a:r>
              <a:rPr lang="en-US" dirty="0" smtClean="0"/>
              <a:t>earning</a:t>
            </a:r>
          </a:p>
          <a:p>
            <a:r>
              <a:rPr lang="en-US" dirty="0" smtClean="0"/>
              <a:t>Reflections</a:t>
            </a:r>
            <a:endParaRPr lang="en-US" dirty="0"/>
          </a:p>
        </p:txBody>
      </p:sp>
    </p:spTree>
    <p:extLst>
      <p:ext uri="{BB962C8B-B14F-4D97-AF65-F5344CB8AC3E}">
        <p14:creationId xmlns:p14="http://schemas.microsoft.com/office/powerpoint/2010/main" val="29883478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5"/>
          <p:cNvSpPr>
            <a:spLocks noGrp="1"/>
          </p:cNvSpPr>
          <p:nvPr/>
        </p:nvSpPr>
        <p:spPr bwMode="auto">
          <a:xfrm>
            <a:off x="0" y="0"/>
            <a:ext cx="9144000" cy="688538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rmAutofit/>
          </a:bodyPr>
          <a:lstStyle>
            <a:lvl1pPr marL="0" indent="0" algn="ctr" defTabSz="457200" rtl="0" eaLnBrk="1" fontAlgn="base" hangingPunct="1">
              <a:spcBef>
                <a:spcPct val="20000"/>
              </a:spcBef>
              <a:spcAft>
                <a:spcPct val="0"/>
              </a:spcAft>
              <a:buFont typeface="Arial" charset="0"/>
              <a:buNone/>
              <a:defRPr sz="2800" b="1" kern="1200">
                <a:solidFill>
                  <a:schemeClr val="bg1"/>
                </a:solidFill>
                <a:latin typeface="Rockwell"/>
                <a:ea typeface="MS PGothic" panose="020B0600070205080204" pitchFamily="34" charset="-128"/>
                <a:cs typeface="Rockwell"/>
              </a:defRPr>
            </a:lvl1pPr>
            <a:lvl2pPr marL="4572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j-lt"/>
                <a:ea typeface="MS PGothic" panose="020B0600070205080204" pitchFamily="34" charset="-128"/>
                <a:cs typeface="MS PGothic" charset="0"/>
              </a:defRPr>
            </a:lvl2pPr>
            <a:lvl3pPr marL="914400" indent="0" algn="ctr" defTabSz="457200" rtl="0" eaLnBrk="1" fontAlgn="base" hangingPunct="1">
              <a:spcBef>
                <a:spcPct val="20000"/>
              </a:spcBef>
              <a:spcAft>
                <a:spcPct val="0"/>
              </a:spcAft>
              <a:buFont typeface="Arial" charset="0"/>
              <a:buNone/>
              <a:defRPr kern="1200">
                <a:solidFill>
                  <a:schemeClr val="tx1">
                    <a:tint val="75000"/>
                  </a:schemeClr>
                </a:solidFill>
                <a:latin typeface="+mj-lt"/>
                <a:ea typeface="MS PGothic" panose="020B0600070205080204" pitchFamily="34" charset="-128"/>
                <a:cs typeface="MS PGothic" charset="0"/>
              </a:defRPr>
            </a:lvl3pPr>
            <a:lvl4pPr marL="1371600" indent="0" algn="ctr" defTabSz="457200" rtl="0" eaLnBrk="1" fontAlgn="base" hangingPunct="1">
              <a:spcBef>
                <a:spcPct val="20000"/>
              </a:spcBef>
              <a:spcAft>
                <a:spcPct val="0"/>
              </a:spcAft>
              <a:buFont typeface="Arial" charset="0"/>
              <a:buNone/>
              <a:defRPr sz="1600" kern="1200">
                <a:solidFill>
                  <a:schemeClr val="tx1">
                    <a:tint val="75000"/>
                  </a:schemeClr>
                </a:solidFill>
                <a:latin typeface="+mn-lt"/>
                <a:ea typeface="MS PGothic" panose="020B0600070205080204" pitchFamily="34" charset="-128"/>
                <a:cs typeface="MS PGothic" charset="0"/>
              </a:defRPr>
            </a:lvl4pPr>
            <a:lvl5pPr marL="1828800" indent="0" algn="ctr" defTabSz="457200" rtl="0" eaLnBrk="1" fontAlgn="base" hangingPunct="1">
              <a:spcBef>
                <a:spcPct val="20000"/>
              </a:spcBef>
              <a:spcAft>
                <a:spcPct val="0"/>
              </a:spcAft>
              <a:buFont typeface="Arial" charset="0"/>
              <a:buNone/>
              <a:defRPr sz="1600" kern="1200">
                <a:solidFill>
                  <a:schemeClr val="tx1">
                    <a:tint val="75000"/>
                  </a:schemeClr>
                </a:solidFill>
                <a:latin typeface="+mn-lt"/>
                <a:ea typeface="MS PGothic" panose="020B0600070205080204" pitchFamily="34" charset="-128"/>
                <a:cs typeface="MS PGothic"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p>
        </p:txBody>
      </p:sp>
      <p:sp>
        <p:nvSpPr>
          <p:cNvPr id="5" name="TextBox 4"/>
          <p:cNvSpPr txBox="1"/>
          <p:nvPr/>
        </p:nvSpPr>
        <p:spPr>
          <a:xfrm>
            <a:off x="1583668" y="4049777"/>
            <a:ext cx="5976664" cy="1323439"/>
          </a:xfrm>
          <a:prstGeom prst="rect">
            <a:avLst/>
          </a:prstGeom>
          <a:noFill/>
        </p:spPr>
        <p:txBody>
          <a:bodyPr wrap="square" rtlCol="0">
            <a:spAutoFit/>
          </a:bodyPr>
          <a:lstStyle/>
          <a:p>
            <a:pPr algn="ctr"/>
            <a:r>
              <a:rPr lang="en-US" sz="4000" b="1" dirty="0">
                <a:solidFill>
                  <a:schemeClr val="bg1"/>
                </a:solidFill>
                <a:latin typeface="Rockwell"/>
                <a:cs typeface="Rockwell"/>
              </a:rPr>
              <a:t>2</a:t>
            </a:r>
            <a:r>
              <a:rPr lang="en-US" sz="4000" b="1" dirty="0" smtClean="0">
                <a:solidFill>
                  <a:schemeClr val="bg1"/>
                </a:solidFill>
                <a:latin typeface="Rockwell"/>
                <a:cs typeface="Rockwell"/>
              </a:rPr>
              <a:t>. Eliciting Evidence of Student Learning</a:t>
            </a:r>
            <a:endParaRPr lang="en-US" sz="4000" b="1" dirty="0">
              <a:solidFill>
                <a:schemeClr val="bg1"/>
              </a:solidFill>
              <a:latin typeface="Rockwell"/>
              <a:cs typeface="Rockwell"/>
            </a:endParaRP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2390813254"/>
              </p:ext>
            </p:extLst>
          </p:nvPr>
        </p:nvGraphicFramePr>
        <p:xfrm>
          <a:off x="971600" y="548680"/>
          <a:ext cx="7272808" cy="2991416"/>
        </p:xfrm>
        <a:graphic>
          <a:graphicData uri="http://schemas.openxmlformats.org/drawingml/2006/table">
            <a:tbl>
              <a:tblPr firstRow="1" firstCol="1" bandRow="1">
                <a:tableStyleId>{85BE263C-DBD7-4A20-BB59-AAB30ACAA65A}</a:tableStyleId>
              </a:tblPr>
              <a:tblGrid>
                <a:gridCol w="893151"/>
                <a:gridCol w="1677410"/>
                <a:gridCol w="2212457"/>
                <a:gridCol w="2489790"/>
              </a:tblGrid>
              <a:tr h="615152">
                <a:tc>
                  <a:txBody>
                    <a:bodyPr/>
                    <a:lstStyle/>
                    <a:p>
                      <a:pPr algn="ctr"/>
                      <a:endParaRPr lang="en-US" sz="1600" b="0" dirty="0">
                        <a:latin typeface="Arial"/>
                        <a:cs typeface="Arial"/>
                      </a:endParaRPr>
                    </a:p>
                  </a:txBody>
                  <a:tcPr anchor="ctr">
                    <a:lnL w="381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400" b="0" dirty="0" smtClean="0">
                          <a:latin typeface="Arial"/>
                          <a:cs typeface="Arial"/>
                        </a:rPr>
                        <a:t>Where the learner is going</a:t>
                      </a:r>
                      <a:endParaRPr lang="en-US" sz="1400" b="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c>
                  <a:txBody>
                    <a:bodyPr/>
                    <a:lstStyle/>
                    <a:p>
                      <a:pPr algn="ctr"/>
                      <a:r>
                        <a:rPr lang="en-US" sz="1400" b="0" dirty="0" smtClean="0">
                          <a:latin typeface="Arial"/>
                          <a:cs typeface="Arial"/>
                        </a:rPr>
                        <a:t>Where the </a:t>
                      </a:r>
                    </a:p>
                    <a:p>
                      <a:pPr algn="ctr"/>
                      <a:r>
                        <a:rPr lang="en-US" sz="1400" b="0" dirty="0" smtClean="0">
                          <a:latin typeface="Arial"/>
                          <a:cs typeface="Arial"/>
                        </a:rPr>
                        <a:t>learner is now</a:t>
                      </a:r>
                      <a:endParaRPr lang="en-US" sz="1400" b="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c>
                  <a:txBody>
                    <a:bodyPr/>
                    <a:lstStyle/>
                    <a:p>
                      <a:pPr algn="ctr"/>
                      <a:r>
                        <a:rPr lang="en-US" sz="1400" b="0" dirty="0" smtClean="0">
                          <a:latin typeface="Arial"/>
                          <a:cs typeface="Arial"/>
                        </a:rPr>
                        <a:t>How to </a:t>
                      </a:r>
                      <a:br>
                        <a:rPr lang="en-US" sz="1400" b="0" dirty="0" smtClean="0">
                          <a:latin typeface="Arial"/>
                          <a:cs typeface="Arial"/>
                        </a:rPr>
                      </a:br>
                      <a:r>
                        <a:rPr lang="en-US" sz="1400" b="0" dirty="0" smtClean="0">
                          <a:latin typeface="Arial"/>
                          <a:cs typeface="Arial"/>
                        </a:rPr>
                        <a:t>get there</a:t>
                      </a:r>
                      <a:endParaRPr lang="en-US" sz="1400" b="0" dirty="0">
                        <a:latin typeface="Arial"/>
                        <a:cs typeface="Arial"/>
                      </a:endParaRPr>
                    </a:p>
                  </a:txBody>
                  <a:tcPr anchor="ctr">
                    <a:lnL w="127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r>
              <a:tr h="936104">
                <a:tc>
                  <a:txBody>
                    <a:bodyPr/>
                    <a:lstStyle/>
                    <a:p>
                      <a:pPr algn="ctr"/>
                      <a:r>
                        <a:rPr lang="en-US" sz="1400" b="0" dirty="0" smtClean="0">
                          <a:latin typeface="Arial"/>
                          <a:cs typeface="Arial"/>
                        </a:rPr>
                        <a:t>Teacher</a:t>
                      </a:r>
                      <a:endParaRPr lang="en-US" sz="1400" b="0" dirty="0">
                        <a:latin typeface="Arial"/>
                        <a:cs typeface="Arial"/>
                      </a:endParaRPr>
                    </a:p>
                  </a:txBody>
                  <a:tcPr anchor="ctr">
                    <a:lnL w="381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rowSpan="3">
                  <a:txBody>
                    <a:bodyPr/>
                    <a:lstStyle/>
                    <a:p>
                      <a:pPr algn="ctr"/>
                      <a:r>
                        <a:rPr lang="en-US" sz="1600" b="1" dirty="0" smtClean="0">
                          <a:latin typeface="Arial"/>
                          <a:cs typeface="Arial"/>
                        </a:rPr>
                        <a:t>1. Clarifying,</a:t>
                      </a:r>
                      <a:r>
                        <a:rPr lang="en-US" sz="1600" b="1" baseline="0" dirty="0" smtClean="0">
                          <a:latin typeface="Arial"/>
                          <a:cs typeface="Arial"/>
                        </a:rPr>
                        <a:t> understanding, and sharing </a:t>
                      </a:r>
                      <a:r>
                        <a:rPr lang="en-US" sz="1600" b="1" dirty="0" smtClean="0">
                          <a:latin typeface="Arial"/>
                          <a:cs typeface="Arial"/>
                        </a:rPr>
                        <a:t>learning intentions</a:t>
                      </a:r>
                      <a:endParaRPr lang="en-US" sz="1600"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bg2">
                        <a:lumMod val="90000"/>
                      </a:schemeClr>
                    </a:solidFill>
                  </a:tcPr>
                </a:tc>
                <a:tc>
                  <a:txBody>
                    <a:bodyPr/>
                    <a:lstStyle/>
                    <a:p>
                      <a:pPr algn="ctr"/>
                      <a:r>
                        <a:rPr lang="en-US" sz="1600" b="1" dirty="0" smtClean="0">
                          <a:latin typeface="Arial"/>
                          <a:cs typeface="Arial"/>
                        </a:rPr>
                        <a:t>2. Eliciting evidence of student learning</a:t>
                      </a:r>
                      <a:endParaRPr lang="en-US" sz="1600"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50000"/>
                      </a:schemeClr>
                    </a:solidFill>
                  </a:tcPr>
                </a:tc>
                <a:tc>
                  <a:txBody>
                    <a:bodyPr/>
                    <a:lstStyle/>
                    <a:p>
                      <a:pPr algn="ctr"/>
                      <a:r>
                        <a:rPr lang="en-US" sz="1600" b="1" dirty="0" smtClean="0">
                          <a:latin typeface="Arial"/>
                          <a:cs typeface="Arial"/>
                        </a:rPr>
                        <a:t>3. Providing feedback that moves learners forward</a:t>
                      </a:r>
                      <a:endParaRPr lang="en-US" sz="1600" b="1" dirty="0">
                        <a:latin typeface="Arial"/>
                        <a:cs typeface="Arial"/>
                      </a:endParaRPr>
                    </a:p>
                  </a:txBody>
                  <a:tcPr anchor="ctr">
                    <a:lnL w="127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90000"/>
                      </a:schemeClr>
                    </a:solidFill>
                  </a:tcPr>
                </a:tc>
              </a:tr>
              <a:tr h="792088">
                <a:tc>
                  <a:txBody>
                    <a:bodyPr/>
                    <a:lstStyle/>
                    <a:p>
                      <a:pPr algn="ctr"/>
                      <a:r>
                        <a:rPr lang="en-US" sz="1400" b="0" dirty="0" smtClean="0">
                          <a:latin typeface="Arial"/>
                          <a:cs typeface="Arial"/>
                        </a:rPr>
                        <a:t>Peer</a:t>
                      </a:r>
                      <a:endParaRPr lang="en-US" sz="1400" b="0" dirty="0">
                        <a:latin typeface="Arial"/>
                        <a:cs typeface="Arial"/>
                      </a:endParaRPr>
                    </a:p>
                  </a:txBody>
                  <a:tcPr anchor="ctr">
                    <a:lnL w="381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vMerge="1">
                  <a:txBody>
                    <a:bodyPr/>
                    <a:lstStyle/>
                    <a:p>
                      <a:endParaRPr lang="en-US"/>
                    </a:p>
                  </a:txBody>
                  <a:tcPr/>
                </a:tc>
                <a:tc gridSpan="2">
                  <a:txBody>
                    <a:bodyPr/>
                    <a:lstStyle/>
                    <a:p>
                      <a:pPr algn="ctr"/>
                      <a:r>
                        <a:rPr lang="en-US" sz="1600" b="1" dirty="0" smtClean="0">
                          <a:latin typeface="Arial"/>
                          <a:cs typeface="Arial"/>
                        </a:rPr>
                        <a:t>4. Activating</a:t>
                      </a:r>
                      <a:r>
                        <a:rPr lang="en-US" sz="1600" b="1" baseline="0" dirty="0" smtClean="0">
                          <a:latin typeface="Arial"/>
                          <a:cs typeface="Arial"/>
                        </a:rPr>
                        <a:t> students as learning resources for one another</a:t>
                      </a:r>
                      <a:endParaRPr lang="en-US" sz="1600" b="1" dirty="0">
                        <a:latin typeface="Arial"/>
                        <a:cs typeface="Arial"/>
                      </a:endParaRPr>
                    </a:p>
                  </a:txBody>
                  <a:tcPr anchor="ctr">
                    <a:lnL w="127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90000"/>
                      </a:schemeClr>
                    </a:solidFill>
                  </a:tcPr>
                </a:tc>
                <a:tc hMerge="1">
                  <a:txBody>
                    <a:bodyPr/>
                    <a:lstStyle/>
                    <a:p>
                      <a:endParaRPr lang="en-US"/>
                    </a:p>
                  </a:txBody>
                  <a:tcPr/>
                </a:tc>
              </a:tr>
              <a:tr h="648072">
                <a:tc>
                  <a:txBody>
                    <a:bodyPr/>
                    <a:lstStyle/>
                    <a:p>
                      <a:pPr algn="ctr"/>
                      <a:r>
                        <a:rPr lang="en-US" sz="1400" b="0" dirty="0" smtClean="0">
                          <a:latin typeface="Arial"/>
                          <a:cs typeface="Arial"/>
                        </a:rPr>
                        <a:t>Learner</a:t>
                      </a:r>
                      <a:endParaRPr lang="en-US" sz="1400" b="0" dirty="0">
                        <a:latin typeface="Arial"/>
                        <a:cs typeface="Arial"/>
                      </a:endParaRPr>
                    </a:p>
                  </a:txBody>
                  <a:tcPr anchor="ctr">
                    <a:lnL w="381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tx2"/>
                    </a:solidFill>
                  </a:tcPr>
                </a:tc>
                <a:tc vMerge="1">
                  <a:txBody>
                    <a:bodyPr/>
                    <a:lstStyle/>
                    <a:p>
                      <a:endParaRPr lang="en-US"/>
                    </a:p>
                  </a:txBody>
                  <a:tcPr/>
                </a:tc>
                <a:tc gridSpan="2">
                  <a:txBody>
                    <a:bodyPr/>
                    <a:lstStyle/>
                    <a:p>
                      <a:pPr algn="ctr"/>
                      <a:r>
                        <a:rPr lang="en-US" sz="1600" b="1" dirty="0" smtClean="0">
                          <a:latin typeface="Arial"/>
                          <a:cs typeface="Arial"/>
                        </a:rPr>
                        <a:t>5. Activating students as owners</a:t>
                      </a:r>
                      <a:r>
                        <a:rPr lang="en-US" sz="1600" b="1" baseline="0" dirty="0" smtClean="0">
                          <a:latin typeface="Arial"/>
                          <a:cs typeface="Arial"/>
                        </a:rPr>
                        <a:t> of their own learning</a:t>
                      </a:r>
                      <a:endParaRPr lang="en-US" sz="1600" b="1" dirty="0">
                        <a:latin typeface="Arial"/>
                        <a:cs typeface="Arial"/>
                      </a:endParaRPr>
                    </a:p>
                  </a:txBody>
                  <a:tcPr anchor="ctr">
                    <a:lnL w="127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bg2">
                        <a:lumMod val="90000"/>
                      </a:schemeClr>
                    </a:solidFill>
                  </a:tcPr>
                </a:tc>
                <a:tc hMerge="1">
                  <a:txBody>
                    <a:bodyPr/>
                    <a:lstStyle/>
                    <a:p>
                      <a:endParaRPr lang="en-US"/>
                    </a:p>
                  </a:txBody>
                  <a:tcPr/>
                </a:tc>
              </a:tr>
            </a:tbl>
          </a:graphicData>
        </a:graphic>
      </p:graphicFrame>
    </p:spTree>
    <p:extLst>
      <p:ext uri="{BB962C8B-B14F-4D97-AF65-F5344CB8AC3E}">
        <p14:creationId xmlns:p14="http://schemas.microsoft.com/office/powerpoint/2010/main" val="398539114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Shape 343"/>
          <p:cNvSpPr>
            <a:spLocks noGrp="1"/>
          </p:cNvSpPr>
          <p:nvPr>
            <p:ph idx="1"/>
          </p:nvPr>
        </p:nvSpPr>
        <p:spPr>
          <a:xfrm>
            <a:off x="467544" y="1129671"/>
            <a:ext cx="8229600" cy="4963625"/>
          </a:xfrm>
          <a:prstGeom prst="rect">
            <a:avLst/>
          </a:prstGeom>
        </p:spPr>
        <p:txBody>
          <a:bodyPr/>
          <a:lstStyle/>
          <a:p>
            <a:pPr marL="40640" lvl="0" indent="0">
              <a:lnSpc>
                <a:spcPct val="90000"/>
              </a:lnSpc>
              <a:buClr>
                <a:srgbClr val="550F55"/>
              </a:buClr>
              <a:buSzPct val="100000"/>
              <a:buNone/>
              <a:defRPr sz="1800" b="0">
                <a:solidFill>
                  <a:srgbClr val="000000"/>
                </a:solidFill>
                <a:uFillTx/>
              </a:defRPr>
            </a:pPr>
            <a:r>
              <a:rPr lang="en-US" sz="2000" b="1" dirty="0" smtClean="0">
                <a:solidFill>
                  <a:srgbClr val="000000"/>
                </a:solidFill>
                <a:uFill>
                  <a:solidFill>
                    <a:srgbClr val="123462"/>
                  </a:solidFill>
                </a:uFill>
              </a:rPr>
              <a:t>Before the lesson</a:t>
            </a:r>
          </a:p>
          <a:p>
            <a:pPr marL="383540" lvl="0">
              <a:lnSpc>
                <a:spcPct val="90000"/>
              </a:lnSpc>
              <a:buClr>
                <a:srgbClr val="550F55"/>
              </a:buClr>
              <a:buSzPct val="100000"/>
              <a:defRPr sz="1800" b="0">
                <a:solidFill>
                  <a:srgbClr val="000000"/>
                </a:solidFill>
                <a:uFillTx/>
              </a:defRPr>
            </a:pPr>
            <a:r>
              <a:rPr lang="en-US" sz="2000" b="1" dirty="0" smtClean="0">
                <a:solidFill>
                  <a:srgbClr val="800000"/>
                </a:solidFill>
                <a:uFill>
                  <a:solidFill>
                    <a:srgbClr val="123462"/>
                  </a:solidFill>
                </a:uFill>
              </a:rPr>
              <a:t>Individual task</a:t>
            </a:r>
            <a:endParaRPr lang="en-US" sz="2000" b="1" dirty="0">
              <a:solidFill>
                <a:srgbClr val="800000"/>
              </a:solidFill>
              <a:uFill>
                <a:solidFill>
                  <a:srgbClr val="123462"/>
                </a:solidFill>
              </a:uFill>
            </a:endParaRPr>
          </a:p>
          <a:p>
            <a:pPr marL="497840" lvl="1" indent="0">
              <a:lnSpc>
                <a:spcPct val="90000"/>
              </a:lnSpc>
              <a:buClr>
                <a:srgbClr val="000000"/>
              </a:buClr>
              <a:buNone/>
              <a:defRPr sz="1800">
                <a:uFillTx/>
              </a:defRPr>
            </a:pPr>
            <a:r>
              <a:rPr sz="2000" dirty="0" smtClean="0">
                <a:uFill>
                  <a:solidFill/>
                </a:uFill>
              </a:rPr>
              <a:t>Students </a:t>
            </a:r>
            <a:r>
              <a:rPr lang="en-GB" sz="2000" dirty="0" smtClean="0">
                <a:uFill>
                  <a:solidFill/>
                </a:uFill>
              </a:rPr>
              <a:t>work unaided on an assessment task</a:t>
            </a:r>
          </a:p>
          <a:p>
            <a:pPr marL="497840" lvl="1" indent="0">
              <a:lnSpc>
                <a:spcPct val="90000"/>
              </a:lnSpc>
              <a:buClr>
                <a:srgbClr val="000000"/>
              </a:buClr>
              <a:buNone/>
              <a:defRPr sz="1800">
                <a:uFillTx/>
              </a:defRPr>
            </a:pPr>
            <a:r>
              <a:rPr sz="2000" dirty="0" smtClean="0">
                <a:uFill>
                  <a:solidFill/>
                </a:uFill>
              </a:rPr>
              <a:t>Teacher </a:t>
            </a:r>
            <a:r>
              <a:rPr lang="en-GB" sz="2000" dirty="0" smtClean="0">
                <a:uFill>
                  <a:solidFill/>
                </a:uFill>
              </a:rPr>
              <a:t>reviews</a:t>
            </a:r>
            <a:r>
              <a:rPr sz="2000" dirty="0" smtClean="0">
                <a:uFill>
                  <a:solidFill/>
                </a:uFill>
              </a:rPr>
              <a:t> </a:t>
            </a:r>
            <a:r>
              <a:rPr sz="2000" dirty="0">
                <a:uFill>
                  <a:solidFill/>
                </a:uFill>
              </a:rPr>
              <a:t>work and prepares qualitative </a:t>
            </a:r>
            <a:r>
              <a:rPr sz="2000" dirty="0" smtClean="0">
                <a:uFill>
                  <a:solidFill/>
                </a:uFill>
              </a:rPr>
              <a:t>feedback</a:t>
            </a:r>
            <a:endParaRPr sz="2000" dirty="0">
              <a:uFill>
                <a:solidFill/>
              </a:uFill>
            </a:endParaRPr>
          </a:p>
          <a:p>
            <a:pPr marL="40640" lvl="0" indent="0">
              <a:lnSpc>
                <a:spcPct val="90000"/>
              </a:lnSpc>
              <a:buClr>
                <a:srgbClr val="550F55"/>
              </a:buClr>
              <a:buSzPct val="100000"/>
              <a:buNone/>
              <a:defRPr sz="1800" b="0">
                <a:solidFill>
                  <a:srgbClr val="000000"/>
                </a:solidFill>
                <a:uFillTx/>
              </a:defRPr>
            </a:pPr>
            <a:r>
              <a:rPr lang="en-GB" sz="2000" b="1" dirty="0" smtClean="0">
                <a:solidFill>
                  <a:schemeClr val="tx1"/>
                </a:solidFill>
                <a:uFill>
                  <a:solidFill>
                    <a:srgbClr val="123462"/>
                  </a:solidFill>
                </a:uFill>
              </a:rPr>
              <a:t>The lesson</a:t>
            </a:r>
            <a:endParaRPr sz="2000" b="1" dirty="0">
              <a:solidFill>
                <a:schemeClr val="tx1"/>
              </a:solidFill>
              <a:uFill>
                <a:solidFill>
                  <a:srgbClr val="123462"/>
                </a:solidFill>
              </a:uFill>
            </a:endParaRPr>
          </a:p>
          <a:p>
            <a:pPr marL="383540" lvl="0" indent="-342900">
              <a:lnSpc>
                <a:spcPct val="90000"/>
              </a:lnSpc>
              <a:buClr>
                <a:srgbClr val="550F55"/>
              </a:buClr>
              <a:buSzPct val="100000"/>
              <a:buChar char="•"/>
              <a:defRPr sz="1800" b="0">
                <a:solidFill>
                  <a:srgbClr val="000000"/>
                </a:solidFill>
                <a:uFillTx/>
              </a:defRPr>
            </a:pPr>
            <a:r>
              <a:rPr sz="2000" b="1" dirty="0" smtClean="0">
                <a:solidFill>
                  <a:srgbClr val="800000"/>
                </a:solidFill>
                <a:uFill>
                  <a:solidFill>
                    <a:srgbClr val="123462"/>
                  </a:solidFill>
                </a:uFill>
              </a:rPr>
              <a:t>Collaborative </a:t>
            </a:r>
            <a:r>
              <a:rPr lang="en-GB" sz="2000" b="1" dirty="0" smtClean="0">
                <a:solidFill>
                  <a:srgbClr val="800000"/>
                </a:solidFill>
                <a:uFill>
                  <a:solidFill>
                    <a:srgbClr val="123462"/>
                  </a:solidFill>
                </a:uFill>
              </a:rPr>
              <a:t>activity</a:t>
            </a:r>
            <a:endParaRPr sz="2000" b="1" dirty="0">
              <a:solidFill>
                <a:srgbClr val="800000"/>
              </a:solidFill>
              <a:uFill>
                <a:solidFill>
                  <a:srgbClr val="123462"/>
                </a:solidFill>
              </a:uFill>
            </a:endParaRPr>
          </a:p>
          <a:p>
            <a:pPr marL="497840" lvl="1" indent="0">
              <a:lnSpc>
                <a:spcPct val="90000"/>
              </a:lnSpc>
              <a:buClr>
                <a:srgbClr val="000000"/>
              </a:buClr>
              <a:buNone/>
              <a:defRPr sz="1800">
                <a:uFillTx/>
              </a:defRPr>
            </a:pPr>
            <a:r>
              <a:rPr lang="en-GB" sz="2000" dirty="0" smtClean="0">
                <a:solidFill>
                  <a:srgbClr val="000000"/>
                </a:solidFill>
                <a:uFill>
                  <a:solidFill/>
                </a:uFill>
              </a:rPr>
              <a:t>After a whole class introduction, students work in small groups on a collaborative task</a:t>
            </a:r>
            <a:endParaRPr sz="2000" dirty="0">
              <a:solidFill>
                <a:srgbClr val="000000"/>
              </a:solidFill>
              <a:uFill>
                <a:solidFill/>
              </a:uFill>
            </a:endParaRPr>
          </a:p>
          <a:p>
            <a:pPr marL="383540" lvl="0">
              <a:lnSpc>
                <a:spcPct val="90000"/>
              </a:lnSpc>
              <a:buClr>
                <a:srgbClr val="550F55"/>
              </a:buClr>
              <a:buSzPct val="100000"/>
              <a:defRPr sz="1800" b="0">
                <a:solidFill>
                  <a:srgbClr val="000000"/>
                </a:solidFill>
                <a:uFillTx/>
              </a:defRPr>
            </a:pPr>
            <a:r>
              <a:rPr lang="en-US" sz="2000" b="1" dirty="0" smtClean="0">
                <a:solidFill>
                  <a:srgbClr val="800000"/>
                </a:solidFill>
                <a:uFill>
                  <a:solidFill>
                    <a:srgbClr val="123462"/>
                  </a:solidFill>
                </a:uFill>
              </a:rPr>
              <a:t>Small group discussion</a:t>
            </a:r>
            <a:endParaRPr lang="en-US" sz="2000" b="1" dirty="0">
              <a:solidFill>
                <a:srgbClr val="800000"/>
              </a:solidFill>
              <a:uFill>
                <a:solidFill>
                  <a:srgbClr val="123462"/>
                </a:solidFill>
              </a:uFill>
            </a:endParaRPr>
          </a:p>
          <a:p>
            <a:pPr marL="497840" lvl="1" indent="0">
              <a:lnSpc>
                <a:spcPct val="90000"/>
              </a:lnSpc>
              <a:buClr>
                <a:srgbClr val="000000"/>
              </a:buClr>
              <a:buNone/>
              <a:defRPr sz="1800">
                <a:uFillTx/>
              </a:defRPr>
            </a:pPr>
            <a:r>
              <a:rPr lang="en-GB" sz="2000" dirty="0" smtClean="0">
                <a:solidFill>
                  <a:srgbClr val="000000"/>
                </a:solidFill>
                <a:uFill>
                  <a:solidFill/>
                </a:uFill>
              </a:rPr>
              <a:t>Students compare their work with their peers</a:t>
            </a:r>
            <a:endParaRPr sz="2000" dirty="0" smtClean="0">
              <a:solidFill>
                <a:srgbClr val="000000"/>
              </a:solidFill>
              <a:uFill>
                <a:solidFill/>
              </a:uFill>
            </a:endParaRPr>
          </a:p>
          <a:p>
            <a:pPr marL="383540" lvl="0" indent="-342900">
              <a:lnSpc>
                <a:spcPct val="90000"/>
              </a:lnSpc>
              <a:buSzPct val="100000"/>
              <a:buChar char="•"/>
              <a:defRPr sz="1800" b="0">
                <a:solidFill>
                  <a:srgbClr val="000000"/>
                </a:solidFill>
                <a:uFillTx/>
              </a:defRPr>
            </a:pPr>
            <a:r>
              <a:rPr sz="2000" b="1" dirty="0" smtClean="0">
                <a:solidFill>
                  <a:srgbClr val="800000"/>
                </a:solidFill>
                <a:uFill>
                  <a:solidFill>
                    <a:srgbClr val="123462"/>
                  </a:solidFill>
                </a:uFill>
              </a:rPr>
              <a:t>Whole class discussion</a:t>
            </a:r>
          </a:p>
          <a:p>
            <a:pPr marL="523240" lvl="1" indent="0">
              <a:lnSpc>
                <a:spcPct val="90000"/>
              </a:lnSpc>
              <a:buNone/>
              <a:defRPr sz="1800">
                <a:uFillTx/>
              </a:defRPr>
            </a:pPr>
            <a:r>
              <a:rPr lang="en-GB" sz="2000" dirty="0" smtClean="0">
                <a:solidFill>
                  <a:srgbClr val="000000"/>
                </a:solidFill>
                <a:uFill>
                  <a:solidFill/>
                </a:uFill>
              </a:rPr>
              <a:t>Students share as a whole class what has been learned </a:t>
            </a:r>
          </a:p>
          <a:p>
            <a:pPr marL="40640" lvl="0" indent="0">
              <a:lnSpc>
                <a:spcPct val="90000"/>
              </a:lnSpc>
              <a:buClr>
                <a:srgbClr val="550F55"/>
              </a:buClr>
              <a:buSzPct val="100000"/>
              <a:buNone/>
              <a:defRPr sz="1800" b="0">
                <a:solidFill>
                  <a:srgbClr val="000000"/>
                </a:solidFill>
                <a:uFillTx/>
              </a:defRPr>
            </a:pPr>
            <a:r>
              <a:rPr lang="en-GB" sz="2000" b="1" dirty="0" smtClean="0">
                <a:solidFill>
                  <a:srgbClr val="000000"/>
                </a:solidFill>
                <a:uFill>
                  <a:solidFill>
                    <a:srgbClr val="123462"/>
                  </a:solidFill>
                </a:uFill>
              </a:rPr>
              <a:t>After the </a:t>
            </a:r>
            <a:r>
              <a:rPr lang="en-GB" sz="2000" b="1" dirty="0">
                <a:solidFill>
                  <a:srgbClr val="000000"/>
                </a:solidFill>
                <a:uFill>
                  <a:solidFill>
                    <a:srgbClr val="123462"/>
                  </a:solidFill>
                </a:uFill>
              </a:rPr>
              <a:t>lesson</a:t>
            </a:r>
          </a:p>
          <a:p>
            <a:pPr marL="383540" lvl="0">
              <a:lnSpc>
                <a:spcPct val="90000"/>
              </a:lnSpc>
              <a:buClr>
                <a:srgbClr val="550F55"/>
              </a:buClr>
              <a:buSzPct val="100000"/>
              <a:defRPr sz="1800" b="0">
                <a:solidFill>
                  <a:srgbClr val="000000"/>
                </a:solidFill>
                <a:uFillTx/>
              </a:defRPr>
            </a:pPr>
            <a:r>
              <a:rPr lang="en-GB" sz="2000" b="1" dirty="0" smtClean="0">
                <a:solidFill>
                  <a:srgbClr val="800000"/>
                </a:solidFill>
                <a:uFill>
                  <a:solidFill>
                    <a:srgbClr val="123462"/>
                  </a:solidFill>
                </a:uFill>
              </a:rPr>
              <a:t>Individual reflection</a:t>
            </a:r>
            <a:endParaRPr lang="en-GB" sz="2000" b="1" dirty="0">
              <a:solidFill>
                <a:srgbClr val="800000"/>
              </a:solidFill>
              <a:uFill>
                <a:solidFill>
                  <a:srgbClr val="123462"/>
                </a:solidFill>
              </a:uFill>
            </a:endParaRPr>
          </a:p>
          <a:p>
            <a:pPr marL="523240" lvl="1" indent="0">
              <a:lnSpc>
                <a:spcPct val="90000"/>
              </a:lnSpc>
              <a:buNone/>
              <a:defRPr sz="1800">
                <a:uFillTx/>
              </a:defRPr>
            </a:pPr>
            <a:r>
              <a:rPr lang="en-GB" sz="2000" dirty="0">
                <a:solidFill>
                  <a:srgbClr val="000000"/>
                </a:solidFill>
                <a:uFill>
                  <a:solidFill/>
                </a:uFill>
              </a:rPr>
              <a:t>Students reflect on </a:t>
            </a:r>
            <a:r>
              <a:rPr lang="en-GB" sz="2000" dirty="0" smtClean="0">
                <a:solidFill>
                  <a:srgbClr val="000000"/>
                </a:solidFill>
                <a:uFill>
                  <a:solidFill/>
                </a:uFill>
              </a:rPr>
              <a:t>their pre-assessment and use what they have learned to complete a post-assessment task</a:t>
            </a:r>
          </a:p>
        </p:txBody>
      </p:sp>
      <p:sp>
        <p:nvSpPr>
          <p:cNvPr id="2" name="Title 1"/>
          <p:cNvSpPr>
            <a:spLocks noGrp="1"/>
          </p:cNvSpPr>
          <p:nvPr>
            <p:ph type="title"/>
          </p:nvPr>
        </p:nvSpPr>
        <p:spPr/>
        <p:txBody>
          <a:bodyPr/>
          <a:lstStyle/>
          <a:p>
            <a:r>
              <a:rPr lang="en-US" dirty="0" smtClean="0"/>
              <a:t>Classroom Challenge Structure</a:t>
            </a:r>
            <a:endParaRPr lang="en-US" dirty="0"/>
          </a:p>
        </p:txBody>
      </p:sp>
    </p:spTree>
    <p:extLst>
      <p:ext uri="{BB962C8B-B14F-4D97-AF65-F5344CB8AC3E}">
        <p14:creationId xmlns:p14="http://schemas.microsoft.com/office/powerpoint/2010/main" val="3546776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4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4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43">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4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71600" y="1844824"/>
            <a:ext cx="5472608" cy="288032"/>
          </a:xfrm>
          <a:prstGeom prst="rect">
            <a:avLst/>
          </a:prstGeom>
          <a:solidFill>
            <a:schemeClr val="accent2">
              <a:lumMod val="40000"/>
              <a:lumOff val="60000"/>
            </a:schemeClr>
          </a:solidFill>
          <a:ln w="28575" cmpd="sng">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3" name="Shape 343"/>
          <p:cNvSpPr>
            <a:spLocks noGrp="1"/>
          </p:cNvSpPr>
          <p:nvPr>
            <p:ph idx="1"/>
          </p:nvPr>
        </p:nvSpPr>
        <p:spPr>
          <a:xfrm>
            <a:off x="467544" y="1129671"/>
            <a:ext cx="8229600" cy="4963625"/>
          </a:xfrm>
          <a:prstGeom prst="rect">
            <a:avLst/>
          </a:prstGeom>
        </p:spPr>
        <p:txBody>
          <a:bodyPr/>
          <a:lstStyle/>
          <a:p>
            <a:pPr marL="40640" lvl="0" indent="0">
              <a:lnSpc>
                <a:spcPct val="90000"/>
              </a:lnSpc>
              <a:buClr>
                <a:srgbClr val="550F55"/>
              </a:buClr>
              <a:buSzPct val="100000"/>
              <a:buNone/>
              <a:defRPr sz="1800" b="0">
                <a:solidFill>
                  <a:srgbClr val="000000"/>
                </a:solidFill>
                <a:uFillTx/>
              </a:defRPr>
            </a:pPr>
            <a:r>
              <a:rPr lang="en-US" sz="2000" b="1" dirty="0" smtClean="0">
                <a:solidFill>
                  <a:srgbClr val="000000"/>
                </a:solidFill>
                <a:uFill>
                  <a:solidFill>
                    <a:srgbClr val="123462"/>
                  </a:solidFill>
                </a:uFill>
              </a:rPr>
              <a:t>Before the lesson</a:t>
            </a:r>
          </a:p>
          <a:p>
            <a:pPr marL="383540" lvl="0">
              <a:lnSpc>
                <a:spcPct val="90000"/>
              </a:lnSpc>
              <a:buClr>
                <a:srgbClr val="550F55"/>
              </a:buClr>
              <a:buSzPct val="100000"/>
              <a:defRPr sz="1800" b="0">
                <a:solidFill>
                  <a:srgbClr val="000000"/>
                </a:solidFill>
                <a:uFillTx/>
              </a:defRPr>
            </a:pPr>
            <a:r>
              <a:rPr lang="en-US" sz="2000" b="1" dirty="0" smtClean="0">
                <a:solidFill>
                  <a:srgbClr val="800000"/>
                </a:solidFill>
                <a:uFill>
                  <a:solidFill>
                    <a:srgbClr val="123462"/>
                  </a:solidFill>
                </a:uFill>
              </a:rPr>
              <a:t>Individual task</a:t>
            </a:r>
            <a:endParaRPr lang="en-US" sz="2000" b="1" dirty="0">
              <a:solidFill>
                <a:srgbClr val="800000"/>
              </a:solidFill>
              <a:uFill>
                <a:solidFill>
                  <a:srgbClr val="123462"/>
                </a:solidFill>
              </a:uFill>
            </a:endParaRPr>
          </a:p>
          <a:p>
            <a:pPr marL="497840" lvl="1" indent="0">
              <a:lnSpc>
                <a:spcPct val="90000"/>
              </a:lnSpc>
              <a:buClr>
                <a:srgbClr val="000000"/>
              </a:buClr>
              <a:buNone/>
              <a:defRPr sz="1800">
                <a:uFillTx/>
              </a:defRPr>
            </a:pPr>
            <a:r>
              <a:rPr sz="2000" dirty="0" smtClean="0">
                <a:uFill>
                  <a:solidFill/>
                </a:uFill>
              </a:rPr>
              <a:t>Students </a:t>
            </a:r>
            <a:r>
              <a:rPr lang="en-GB" sz="2000" dirty="0" smtClean="0">
                <a:uFill>
                  <a:solidFill/>
                </a:uFill>
              </a:rPr>
              <a:t>work unaided on an assessment task</a:t>
            </a:r>
          </a:p>
          <a:p>
            <a:pPr marL="497840" lvl="1" indent="0">
              <a:lnSpc>
                <a:spcPct val="90000"/>
              </a:lnSpc>
              <a:buClr>
                <a:srgbClr val="000000"/>
              </a:buClr>
              <a:buNone/>
              <a:defRPr sz="1800">
                <a:uFillTx/>
              </a:defRPr>
            </a:pPr>
            <a:r>
              <a:rPr sz="2000" dirty="0" smtClean="0">
                <a:uFill>
                  <a:solidFill/>
                </a:uFill>
              </a:rPr>
              <a:t>Teacher </a:t>
            </a:r>
            <a:r>
              <a:rPr lang="en-GB" sz="2000" dirty="0" smtClean="0">
                <a:uFill>
                  <a:solidFill/>
                </a:uFill>
              </a:rPr>
              <a:t>reviews</a:t>
            </a:r>
            <a:r>
              <a:rPr sz="2000" dirty="0" smtClean="0">
                <a:uFill>
                  <a:solidFill/>
                </a:uFill>
              </a:rPr>
              <a:t> </a:t>
            </a:r>
            <a:r>
              <a:rPr sz="2000" dirty="0">
                <a:uFill>
                  <a:solidFill/>
                </a:uFill>
              </a:rPr>
              <a:t>work and prepares qualitative </a:t>
            </a:r>
            <a:r>
              <a:rPr sz="2000" dirty="0" smtClean="0">
                <a:uFill>
                  <a:solidFill/>
                </a:uFill>
              </a:rPr>
              <a:t>feedback</a:t>
            </a:r>
            <a:endParaRPr sz="2000" dirty="0">
              <a:uFill>
                <a:solidFill/>
              </a:uFill>
            </a:endParaRPr>
          </a:p>
          <a:p>
            <a:pPr marL="40640" lvl="0" indent="0">
              <a:lnSpc>
                <a:spcPct val="90000"/>
              </a:lnSpc>
              <a:buClr>
                <a:srgbClr val="550F55"/>
              </a:buClr>
              <a:buSzPct val="100000"/>
              <a:buNone/>
              <a:defRPr sz="1800" b="0">
                <a:solidFill>
                  <a:srgbClr val="000000"/>
                </a:solidFill>
                <a:uFillTx/>
              </a:defRPr>
            </a:pPr>
            <a:r>
              <a:rPr lang="en-GB" sz="2000" b="1" dirty="0" smtClean="0">
                <a:solidFill>
                  <a:schemeClr val="tx1"/>
                </a:solidFill>
                <a:uFill>
                  <a:solidFill>
                    <a:srgbClr val="123462"/>
                  </a:solidFill>
                </a:uFill>
              </a:rPr>
              <a:t>The lesson</a:t>
            </a:r>
            <a:endParaRPr sz="2000" b="1" dirty="0">
              <a:solidFill>
                <a:schemeClr val="tx1"/>
              </a:solidFill>
              <a:uFill>
                <a:solidFill>
                  <a:srgbClr val="123462"/>
                </a:solidFill>
              </a:uFill>
            </a:endParaRPr>
          </a:p>
          <a:p>
            <a:pPr marL="383540" lvl="0" indent="-342900">
              <a:lnSpc>
                <a:spcPct val="90000"/>
              </a:lnSpc>
              <a:buClr>
                <a:srgbClr val="550F55"/>
              </a:buClr>
              <a:buSzPct val="100000"/>
              <a:buChar char="•"/>
              <a:defRPr sz="1800" b="0">
                <a:solidFill>
                  <a:srgbClr val="000000"/>
                </a:solidFill>
                <a:uFillTx/>
              </a:defRPr>
            </a:pPr>
            <a:r>
              <a:rPr sz="2000" b="1" dirty="0" smtClean="0">
                <a:solidFill>
                  <a:srgbClr val="800000"/>
                </a:solidFill>
                <a:uFill>
                  <a:solidFill>
                    <a:srgbClr val="123462"/>
                  </a:solidFill>
                </a:uFill>
              </a:rPr>
              <a:t>Collaborative </a:t>
            </a:r>
            <a:r>
              <a:rPr lang="en-GB" sz="2000" b="1" dirty="0" smtClean="0">
                <a:solidFill>
                  <a:srgbClr val="800000"/>
                </a:solidFill>
                <a:uFill>
                  <a:solidFill>
                    <a:srgbClr val="123462"/>
                  </a:solidFill>
                </a:uFill>
              </a:rPr>
              <a:t>activity</a:t>
            </a:r>
            <a:endParaRPr sz="2000" b="1" dirty="0">
              <a:solidFill>
                <a:srgbClr val="800000"/>
              </a:solidFill>
              <a:uFill>
                <a:solidFill>
                  <a:srgbClr val="123462"/>
                </a:solidFill>
              </a:uFill>
            </a:endParaRPr>
          </a:p>
          <a:p>
            <a:pPr marL="497840" lvl="1" indent="0">
              <a:lnSpc>
                <a:spcPct val="90000"/>
              </a:lnSpc>
              <a:buClr>
                <a:srgbClr val="000000"/>
              </a:buClr>
              <a:buNone/>
              <a:defRPr sz="1800">
                <a:uFillTx/>
              </a:defRPr>
            </a:pPr>
            <a:r>
              <a:rPr lang="en-GB" sz="2000" dirty="0" smtClean="0">
                <a:solidFill>
                  <a:srgbClr val="000000"/>
                </a:solidFill>
                <a:uFill>
                  <a:solidFill/>
                </a:uFill>
              </a:rPr>
              <a:t>After a whole class introduction, students work in small groups on a collaborative task</a:t>
            </a:r>
            <a:endParaRPr sz="2000" dirty="0">
              <a:solidFill>
                <a:srgbClr val="000000"/>
              </a:solidFill>
              <a:uFill>
                <a:solidFill/>
              </a:uFill>
            </a:endParaRPr>
          </a:p>
          <a:p>
            <a:pPr marL="383540" lvl="0">
              <a:lnSpc>
                <a:spcPct val="90000"/>
              </a:lnSpc>
              <a:buClr>
                <a:srgbClr val="550F55"/>
              </a:buClr>
              <a:buSzPct val="100000"/>
              <a:defRPr sz="1800" b="0">
                <a:solidFill>
                  <a:srgbClr val="000000"/>
                </a:solidFill>
                <a:uFillTx/>
              </a:defRPr>
            </a:pPr>
            <a:r>
              <a:rPr lang="en-US" sz="2000" b="1" dirty="0" smtClean="0">
                <a:solidFill>
                  <a:srgbClr val="800000"/>
                </a:solidFill>
                <a:uFill>
                  <a:solidFill>
                    <a:srgbClr val="123462"/>
                  </a:solidFill>
                </a:uFill>
              </a:rPr>
              <a:t>Small group discussion</a:t>
            </a:r>
            <a:endParaRPr lang="en-US" sz="2000" b="1" dirty="0">
              <a:solidFill>
                <a:srgbClr val="800000"/>
              </a:solidFill>
              <a:uFill>
                <a:solidFill>
                  <a:srgbClr val="123462"/>
                </a:solidFill>
              </a:uFill>
            </a:endParaRPr>
          </a:p>
          <a:p>
            <a:pPr marL="497840" lvl="1" indent="0">
              <a:lnSpc>
                <a:spcPct val="90000"/>
              </a:lnSpc>
              <a:buClr>
                <a:srgbClr val="000000"/>
              </a:buClr>
              <a:buNone/>
              <a:defRPr sz="1800">
                <a:uFillTx/>
              </a:defRPr>
            </a:pPr>
            <a:r>
              <a:rPr lang="en-GB" sz="2000" dirty="0" smtClean="0">
                <a:solidFill>
                  <a:srgbClr val="000000"/>
                </a:solidFill>
                <a:uFill>
                  <a:solidFill/>
                </a:uFill>
              </a:rPr>
              <a:t>Students compare their work with their peers</a:t>
            </a:r>
            <a:endParaRPr sz="2000" dirty="0" smtClean="0">
              <a:solidFill>
                <a:srgbClr val="000000"/>
              </a:solidFill>
              <a:uFill>
                <a:solidFill/>
              </a:uFill>
            </a:endParaRPr>
          </a:p>
          <a:p>
            <a:pPr marL="383540" lvl="0" indent="-342900">
              <a:lnSpc>
                <a:spcPct val="90000"/>
              </a:lnSpc>
              <a:buSzPct val="100000"/>
              <a:buChar char="•"/>
              <a:defRPr sz="1800" b="0">
                <a:solidFill>
                  <a:srgbClr val="000000"/>
                </a:solidFill>
                <a:uFillTx/>
              </a:defRPr>
            </a:pPr>
            <a:r>
              <a:rPr sz="2000" b="1" dirty="0" smtClean="0">
                <a:solidFill>
                  <a:srgbClr val="800000"/>
                </a:solidFill>
                <a:uFill>
                  <a:solidFill>
                    <a:srgbClr val="123462"/>
                  </a:solidFill>
                </a:uFill>
              </a:rPr>
              <a:t>Whole class discussion</a:t>
            </a:r>
          </a:p>
          <a:p>
            <a:pPr marL="523240" lvl="1" indent="0">
              <a:lnSpc>
                <a:spcPct val="90000"/>
              </a:lnSpc>
              <a:buNone/>
              <a:defRPr sz="1800">
                <a:uFillTx/>
              </a:defRPr>
            </a:pPr>
            <a:r>
              <a:rPr lang="en-GB" sz="2000" dirty="0" smtClean="0">
                <a:solidFill>
                  <a:srgbClr val="000000"/>
                </a:solidFill>
                <a:uFill>
                  <a:solidFill/>
                </a:uFill>
              </a:rPr>
              <a:t>Students share as a whole class what has been learned </a:t>
            </a:r>
          </a:p>
          <a:p>
            <a:pPr marL="40640" lvl="0" indent="0">
              <a:lnSpc>
                <a:spcPct val="90000"/>
              </a:lnSpc>
              <a:buClr>
                <a:srgbClr val="550F55"/>
              </a:buClr>
              <a:buSzPct val="100000"/>
              <a:buNone/>
              <a:defRPr sz="1800" b="0">
                <a:solidFill>
                  <a:srgbClr val="000000"/>
                </a:solidFill>
                <a:uFillTx/>
              </a:defRPr>
            </a:pPr>
            <a:r>
              <a:rPr lang="en-GB" sz="2000" b="1" dirty="0" smtClean="0">
                <a:solidFill>
                  <a:srgbClr val="000000"/>
                </a:solidFill>
                <a:uFill>
                  <a:solidFill>
                    <a:srgbClr val="123462"/>
                  </a:solidFill>
                </a:uFill>
              </a:rPr>
              <a:t>After the </a:t>
            </a:r>
            <a:r>
              <a:rPr lang="en-GB" sz="2000" b="1" dirty="0">
                <a:solidFill>
                  <a:srgbClr val="000000"/>
                </a:solidFill>
                <a:uFill>
                  <a:solidFill>
                    <a:srgbClr val="123462"/>
                  </a:solidFill>
                </a:uFill>
              </a:rPr>
              <a:t>lesson</a:t>
            </a:r>
          </a:p>
          <a:p>
            <a:pPr marL="383540" lvl="0">
              <a:lnSpc>
                <a:spcPct val="90000"/>
              </a:lnSpc>
              <a:buClr>
                <a:srgbClr val="550F55"/>
              </a:buClr>
              <a:buSzPct val="100000"/>
              <a:defRPr sz="1800" b="0">
                <a:solidFill>
                  <a:srgbClr val="000000"/>
                </a:solidFill>
                <a:uFillTx/>
              </a:defRPr>
            </a:pPr>
            <a:r>
              <a:rPr lang="en-GB" sz="2000" b="1" dirty="0" smtClean="0">
                <a:solidFill>
                  <a:srgbClr val="800000"/>
                </a:solidFill>
                <a:uFill>
                  <a:solidFill>
                    <a:srgbClr val="123462"/>
                  </a:solidFill>
                </a:uFill>
              </a:rPr>
              <a:t>Individual reflection</a:t>
            </a:r>
            <a:endParaRPr lang="en-GB" sz="2000" b="1" dirty="0">
              <a:solidFill>
                <a:srgbClr val="800000"/>
              </a:solidFill>
              <a:uFill>
                <a:solidFill>
                  <a:srgbClr val="123462"/>
                </a:solidFill>
              </a:uFill>
            </a:endParaRPr>
          </a:p>
          <a:p>
            <a:pPr marL="523240" lvl="1" indent="0">
              <a:lnSpc>
                <a:spcPct val="90000"/>
              </a:lnSpc>
              <a:buNone/>
              <a:defRPr sz="1800">
                <a:uFillTx/>
              </a:defRPr>
            </a:pPr>
            <a:r>
              <a:rPr lang="en-GB" sz="2000" dirty="0">
                <a:solidFill>
                  <a:srgbClr val="000000"/>
                </a:solidFill>
                <a:uFill>
                  <a:solidFill/>
                </a:uFill>
              </a:rPr>
              <a:t>Students reflect on </a:t>
            </a:r>
            <a:r>
              <a:rPr lang="en-GB" sz="2000" dirty="0" smtClean="0">
                <a:solidFill>
                  <a:srgbClr val="000000"/>
                </a:solidFill>
                <a:uFill>
                  <a:solidFill/>
                </a:uFill>
              </a:rPr>
              <a:t>their pre-assessment and use what they have learned to complete a post-assessment task</a:t>
            </a:r>
          </a:p>
        </p:txBody>
      </p:sp>
      <p:sp>
        <p:nvSpPr>
          <p:cNvPr id="2" name="Title 1"/>
          <p:cNvSpPr>
            <a:spLocks noGrp="1"/>
          </p:cNvSpPr>
          <p:nvPr>
            <p:ph type="title"/>
          </p:nvPr>
        </p:nvSpPr>
        <p:spPr/>
        <p:txBody>
          <a:bodyPr/>
          <a:lstStyle/>
          <a:p>
            <a:r>
              <a:rPr lang="en-US" dirty="0" smtClean="0"/>
              <a:t>Classroom Challenge Structure</a:t>
            </a:r>
            <a:endParaRPr lang="en-US" dirty="0"/>
          </a:p>
        </p:txBody>
      </p:sp>
    </p:spTree>
    <p:extLst>
      <p:ext uri="{BB962C8B-B14F-4D97-AF65-F5344CB8AC3E}">
        <p14:creationId xmlns:p14="http://schemas.microsoft.com/office/powerpoint/2010/main" val="1962601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Initial Individual </a:t>
            </a:r>
            <a:r>
              <a:rPr lang="en-US" dirty="0"/>
              <a:t>T</a:t>
            </a:r>
            <a:r>
              <a:rPr lang="en-US" dirty="0" smtClean="0"/>
              <a:t>ask</a:t>
            </a:r>
            <a:endParaRPr lang="en-US" dirty="0"/>
          </a:p>
        </p:txBody>
      </p:sp>
      <p:sp>
        <p:nvSpPr>
          <p:cNvPr id="7" name="Rectangle 6"/>
          <p:cNvSpPr/>
          <p:nvPr/>
        </p:nvSpPr>
        <p:spPr>
          <a:xfrm>
            <a:off x="539552" y="2263512"/>
            <a:ext cx="3672408" cy="2677656"/>
          </a:xfrm>
          <a:prstGeom prst="rect">
            <a:avLst/>
          </a:prstGeom>
        </p:spPr>
        <p:txBody>
          <a:bodyPr wrap="square">
            <a:spAutoFit/>
          </a:bodyPr>
          <a:lstStyle/>
          <a:p>
            <a:r>
              <a:rPr lang="en-GB" sz="2800" dirty="0">
                <a:latin typeface="+mj-lt"/>
              </a:rPr>
              <a:t>Before the lesson, students work on a task designed to reveal their current understandings and</a:t>
            </a:r>
            <a:r>
              <a:rPr lang="en-GB" sz="2800" i="1" dirty="0">
                <a:latin typeface="+mj-lt"/>
              </a:rPr>
              <a:t> </a:t>
            </a:r>
            <a:r>
              <a:rPr lang="en-GB" sz="2800" dirty="0" smtClean="0">
                <a:latin typeface="+mj-lt"/>
              </a:rPr>
              <a:t>difficulties</a:t>
            </a:r>
            <a:endParaRPr lang="en-US" sz="2800" dirty="0">
              <a:latin typeface="+mj-lt"/>
            </a:endParaRPr>
          </a:p>
        </p:txBody>
      </p:sp>
      <p:pic>
        <p:nvPicPr>
          <p:cNvPr id="3" name="Picture 2" descr="distance_time graphs r1a.pdf"/>
          <p:cNvPicPr>
            <a:picLocks noChangeAspect="1"/>
          </p:cNvPicPr>
          <p:nvPr/>
        </p:nvPicPr>
        <p:blipFill rotWithShape="1">
          <a:blip r:embed="rId3">
            <a:extLst>
              <a:ext uri="{28A0092B-C50C-407E-A947-70E740481C1C}">
                <a14:useLocalDpi xmlns:a14="http://schemas.microsoft.com/office/drawing/2010/main" val="0"/>
              </a:ext>
            </a:extLst>
          </a:blip>
          <a:srcRect l="6711" t="5555" r="7015" b="10742"/>
          <a:stretch/>
        </p:blipFill>
        <p:spPr>
          <a:xfrm>
            <a:off x="4032448" y="1000968"/>
            <a:ext cx="4572000" cy="5740400"/>
          </a:xfrm>
          <a:prstGeom prst="rect">
            <a:avLst/>
          </a:prstGeom>
          <a:ln w="9525" cmpd="sng">
            <a:solidFill>
              <a:schemeClr val="tx1"/>
            </a:solidFill>
          </a:ln>
        </p:spPr>
      </p:pic>
    </p:spTree>
    <p:extLst>
      <p:ext uri="{BB962C8B-B14F-4D97-AF65-F5344CB8AC3E}">
        <p14:creationId xmlns:p14="http://schemas.microsoft.com/office/powerpoint/2010/main" val="288721883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Journey to the Bus Stop</a:t>
            </a:r>
            <a:endParaRPr lang="en-US" dirty="0"/>
          </a:p>
        </p:txBody>
      </p:sp>
      <p:sp>
        <p:nvSpPr>
          <p:cNvPr id="3" name="Shape 769"/>
          <p:cNvSpPr txBox="1">
            <a:spLocks/>
          </p:cNvSpPr>
          <p:nvPr/>
        </p:nvSpPr>
        <p:spPr>
          <a:xfrm>
            <a:off x="467544" y="1052736"/>
            <a:ext cx="8208912" cy="1512168"/>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2800" b="1" kern="1200">
                <a:solidFill>
                  <a:srgbClr val="6C0000"/>
                </a:solidFill>
                <a:latin typeface="+mj-lt"/>
                <a:ea typeface="MS PGothic" panose="020B0600070205080204" pitchFamily="34" charset="-128"/>
                <a:cs typeface="MS PGothic" charset="0"/>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mj-lt"/>
                <a:ea typeface="MS PGothic" panose="020B0600070205080204"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kern="1200">
                <a:solidFill>
                  <a:schemeClr val="tx1"/>
                </a:solidFill>
                <a:latin typeface="+mj-lt"/>
                <a:ea typeface="MS PGothic" panose="020B0600070205080204" pitchFamily="34" charset="-128"/>
                <a:cs typeface="MS PGothic" charset="0"/>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MS PGothic" panose="020B0600070205080204" pitchFamily="34" charset="-128"/>
                <a:cs typeface="MS PGothic" charset="0"/>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0640" indent="0">
              <a:lnSpc>
                <a:spcPct val="90000"/>
              </a:lnSpc>
              <a:buClr>
                <a:srgbClr val="550F55"/>
              </a:buClr>
              <a:buNone/>
              <a:defRPr sz="1800" b="0">
                <a:solidFill>
                  <a:srgbClr val="000000"/>
                </a:solidFill>
                <a:uFillTx/>
              </a:defRPr>
            </a:pPr>
            <a:r>
              <a:rPr lang="en-US" sz="1800" dirty="0" smtClean="0">
                <a:solidFill>
                  <a:srgbClr val="710E0E"/>
                </a:solidFill>
                <a:uFill>
                  <a:solidFill>
                    <a:srgbClr val="123462"/>
                  </a:solidFill>
                </a:uFill>
              </a:rPr>
              <a:t>Every morning Tom walks along a straight road from his home to a bus stop, a distance of 160 yards.</a:t>
            </a:r>
            <a:br>
              <a:rPr lang="en-US" sz="1800" dirty="0" smtClean="0">
                <a:solidFill>
                  <a:srgbClr val="710E0E"/>
                </a:solidFill>
                <a:uFill>
                  <a:solidFill>
                    <a:srgbClr val="123462"/>
                  </a:solidFill>
                </a:uFill>
              </a:rPr>
            </a:br>
            <a:r>
              <a:rPr lang="en-US" sz="1800" dirty="0" smtClean="0">
                <a:solidFill>
                  <a:srgbClr val="710E0E"/>
                </a:solidFill>
                <a:uFill>
                  <a:solidFill>
                    <a:srgbClr val="123462"/>
                  </a:solidFill>
                </a:uFill>
              </a:rPr>
              <a:t>The graph shows his journey on one particular day. </a:t>
            </a:r>
          </a:p>
          <a:p>
            <a:pPr marL="40640" indent="0">
              <a:lnSpc>
                <a:spcPct val="90000"/>
              </a:lnSpc>
              <a:buClr>
                <a:srgbClr val="550F55"/>
              </a:buClr>
              <a:buNone/>
              <a:defRPr sz="1800" b="0">
                <a:solidFill>
                  <a:srgbClr val="000000"/>
                </a:solidFill>
                <a:uFillTx/>
              </a:defRPr>
            </a:pPr>
            <a:r>
              <a:rPr lang="en-US" sz="1800" dirty="0" smtClean="0">
                <a:solidFill>
                  <a:srgbClr val="FF0000"/>
                </a:solidFill>
                <a:uFill>
                  <a:solidFill>
                    <a:srgbClr val="123462"/>
                  </a:solidFill>
                </a:uFill>
              </a:rPr>
              <a:t>1. Describe what may have happened. </a:t>
            </a:r>
          </a:p>
          <a:p>
            <a:pPr marL="40640" indent="0">
              <a:lnSpc>
                <a:spcPct val="90000"/>
              </a:lnSpc>
              <a:buClr>
                <a:srgbClr val="550F55"/>
              </a:buClr>
              <a:buNone/>
              <a:defRPr sz="1800" b="0">
                <a:solidFill>
                  <a:srgbClr val="000000"/>
                </a:solidFill>
                <a:uFillTx/>
              </a:defRPr>
            </a:pPr>
            <a:r>
              <a:rPr lang="en-US" sz="1800" dirty="0" smtClean="0">
                <a:solidFill>
                  <a:srgbClr val="FF0000"/>
                </a:solidFill>
                <a:uFill>
                  <a:solidFill>
                    <a:srgbClr val="123462"/>
                  </a:solidFill>
                </a:uFill>
              </a:rPr>
              <a:t>2. Is the graph realistic? Why?</a:t>
            </a:r>
            <a:endParaRPr lang="en-US" sz="1800" dirty="0">
              <a:solidFill>
                <a:srgbClr val="FF0000"/>
              </a:solidFill>
              <a:uFill>
                <a:solidFill>
                  <a:srgbClr val="123462"/>
                </a:solidFill>
              </a:uFill>
            </a:endParaRPr>
          </a:p>
        </p:txBody>
      </p:sp>
      <p:grpSp>
        <p:nvGrpSpPr>
          <p:cNvPr id="7" name="Group 6"/>
          <p:cNvGrpSpPr/>
          <p:nvPr/>
        </p:nvGrpSpPr>
        <p:grpSpPr>
          <a:xfrm>
            <a:off x="1115616" y="2636912"/>
            <a:ext cx="5576326" cy="3856494"/>
            <a:chOff x="755576" y="2636912"/>
            <a:chExt cx="5576326" cy="3856494"/>
          </a:xfrm>
        </p:grpSpPr>
        <p:pic>
          <p:nvPicPr>
            <p:cNvPr id="5" name="Picture 4"/>
            <p:cNvPicPr>
              <a:picLocks noChangeAspect="1"/>
            </p:cNvPicPr>
            <p:nvPr/>
          </p:nvPicPr>
          <p:blipFill>
            <a:blip r:embed="rId3"/>
            <a:stretch>
              <a:fillRect/>
            </a:stretch>
          </p:blipFill>
          <p:spPr>
            <a:xfrm>
              <a:off x="1547664" y="2636912"/>
              <a:ext cx="4784238" cy="3672408"/>
            </a:xfrm>
            <a:prstGeom prst="rect">
              <a:avLst/>
            </a:prstGeom>
          </p:spPr>
        </p:pic>
        <p:sp>
          <p:nvSpPr>
            <p:cNvPr id="4" name="TextBox 3"/>
            <p:cNvSpPr txBox="1"/>
            <p:nvPr/>
          </p:nvSpPr>
          <p:spPr>
            <a:xfrm>
              <a:off x="755576" y="3068960"/>
              <a:ext cx="1584176" cy="1015663"/>
            </a:xfrm>
            <a:prstGeom prst="rect">
              <a:avLst/>
            </a:prstGeom>
            <a:solidFill>
              <a:schemeClr val="bg1"/>
            </a:solidFill>
          </p:spPr>
          <p:txBody>
            <a:bodyPr wrap="square" rtlCol="0">
              <a:spAutoFit/>
            </a:bodyPr>
            <a:lstStyle/>
            <a:p>
              <a:r>
                <a:rPr lang="en-US" sz="2000" dirty="0" smtClean="0"/>
                <a:t>Distance from home in yards</a:t>
              </a:r>
              <a:endParaRPr lang="en-US" sz="2000" dirty="0"/>
            </a:p>
          </p:txBody>
        </p:sp>
        <p:sp>
          <p:nvSpPr>
            <p:cNvPr id="6" name="TextBox 5"/>
            <p:cNvSpPr txBox="1"/>
            <p:nvPr/>
          </p:nvSpPr>
          <p:spPr>
            <a:xfrm>
              <a:off x="3491880" y="6093296"/>
              <a:ext cx="2160240" cy="400110"/>
            </a:xfrm>
            <a:prstGeom prst="rect">
              <a:avLst/>
            </a:prstGeom>
            <a:solidFill>
              <a:schemeClr val="bg1"/>
            </a:solidFill>
          </p:spPr>
          <p:txBody>
            <a:bodyPr wrap="square" rtlCol="0">
              <a:spAutoFit/>
            </a:bodyPr>
            <a:lstStyle/>
            <a:p>
              <a:r>
                <a:rPr lang="en-US" sz="2000" dirty="0" smtClean="0"/>
                <a:t>Time in seconds</a:t>
              </a:r>
              <a:endParaRPr lang="en-US" sz="2000" dirty="0"/>
            </a:p>
          </p:txBody>
        </p:sp>
      </p:grpSp>
    </p:spTree>
    <p:extLst>
      <p:ext uri="{BB962C8B-B14F-4D97-AF65-F5344CB8AC3E}">
        <p14:creationId xmlns:p14="http://schemas.microsoft.com/office/powerpoint/2010/main" val="168948608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5"/>
          <p:cNvSpPr>
            <a:spLocks noGrp="1"/>
          </p:cNvSpPr>
          <p:nvPr/>
        </p:nvSpPr>
        <p:spPr bwMode="auto">
          <a:xfrm>
            <a:off x="0" y="0"/>
            <a:ext cx="9144000" cy="688538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rmAutofit/>
          </a:bodyPr>
          <a:lstStyle>
            <a:lvl1pPr marL="0" indent="0" algn="ctr" defTabSz="457200" rtl="0" eaLnBrk="1" fontAlgn="base" hangingPunct="1">
              <a:spcBef>
                <a:spcPct val="20000"/>
              </a:spcBef>
              <a:spcAft>
                <a:spcPct val="0"/>
              </a:spcAft>
              <a:buFont typeface="Arial" charset="0"/>
              <a:buNone/>
              <a:defRPr sz="2800" b="1" kern="1200">
                <a:solidFill>
                  <a:schemeClr val="bg1"/>
                </a:solidFill>
                <a:latin typeface="Rockwell"/>
                <a:ea typeface="MS PGothic" panose="020B0600070205080204" pitchFamily="34" charset="-128"/>
                <a:cs typeface="Rockwell"/>
              </a:defRPr>
            </a:lvl1pPr>
            <a:lvl2pPr marL="4572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j-lt"/>
                <a:ea typeface="MS PGothic" panose="020B0600070205080204" pitchFamily="34" charset="-128"/>
                <a:cs typeface="MS PGothic" charset="0"/>
              </a:defRPr>
            </a:lvl2pPr>
            <a:lvl3pPr marL="914400" indent="0" algn="ctr" defTabSz="457200" rtl="0" eaLnBrk="1" fontAlgn="base" hangingPunct="1">
              <a:spcBef>
                <a:spcPct val="20000"/>
              </a:spcBef>
              <a:spcAft>
                <a:spcPct val="0"/>
              </a:spcAft>
              <a:buFont typeface="Arial" charset="0"/>
              <a:buNone/>
              <a:defRPr kern="1200">
                <a:solidFill>
                  <a:schemeClr val="tx1">
                    <a:tint val="75000"/>
                  </a:schemeClr>
                </a:solidFill>
                <a:latin typeface="+mj-lt"/>
                <a:ea typeface="MS PGothic" panose="020B0600070205080204" pitchFamily="34" charset="-128"/>
                <a:cs typeface="MS PGothic" charset="0"/>
              </a:defRPr>
            </a:lvl3pPr>
            <a:lvl4pPr marL="1371600" indent="0" algn="ctr" defTabSz="457200" rtl="0" eaLnBrk="1" fontAlgn="base" hangingPunct="1">
              <a:spcBef>
                <a:spcPct val="20000"/>
              </a:spcBef>
              <a:spcAft>
                <a:spcPct val="0"/>
              </a:spcAft>
              <a:buFont typeface="Arial" charset="0"/>
              <a:buNone/>
              <a:defRPr sz="1600" kern="1200">
                <a:solidFill>
                  <a:schemeClr val="tx1">
                    <a:tint val="75000"/>
                  </a:schemeClr>
                </a:solidFill>
                <a:latin typeface="+mn-lt"/>
                <a:ea typeface="MS PGothic" panose="020B0600070205080204" pitchFamily="34" charset="-128"/>
                <a:cs typeface="MS PGothic" charset="0"/>
              </a:defRPr>
            </a:lvl4pPr>
            <a:lvl5pPr marL="1828800" indent="0" algn="ctr" defTabSz="457200" rtl="0" eaLnBrk="1" fontAlgn="base" hangingPunct="1">
              <a:spcBef>
                <a:spcPct val="20000"/>
              </a:spcBef>
              <a:spcAft>
                <a:spcPct val="0"/>
              </a:spcAft>
              <a:buFont typeface="Arial" charset="0"/>
              <a:buNone/>
              <a:defRPr sz="1600" kern="1200">
                <a:solidFill>
                  <a:schemeClr val="tx1">
                    <a:tint val="75000"/>
                  </a:schemeClr>
                </a:solidFill>
                <a:latin typeface="+mn-lt"/>
                <a:ea typeface="MS PGothic" panose="020B0600070205080204" pitchFamily="34" charset="-128"/>
                <a:cs typeface="MS PGothic"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p>
        </p:txBody>
      </p:sp>
      <p:sp>
        <p:nvSpPr>
          <p:cNvPr id="5" name="TextBox 4"/>
          <p:cNvSpPr txBox="1"/>
          <p:nvPr/>
        </p:nvSpPr>
        <p:spPr>
          <a:xfrm>
            <a:off x="1583668" y="4121785"/>
            <a:ext cx="5976664" cy="1323439"/>
          </a:xfrm>
          <a:prstGeom prst="rect">
            <a:avLst/>
          </a:prstGeom>
          <a:noFill/>
        </p:spPr>
        <p:txBody>
          <a:bodyPr wrap="square" rtlCol="0">
            <a:spAutoFit/>
          </a:bodyPr>
          <a:lstStyle/>
          <a:p>
            <a:pPr algn="ctr"/>
            <a:r>
              <a:rPr lang="en-US" sz="4000" b="1" dirty="0">
                <a:solidFill>
                  <a:schemeClr val="bg1"/>
                </a:solidFill>
                <a:latin typeface="Rockwell"/>
                <a:cs typeface="Rockwell"/>
              </a:rPr>
              <a:t>3</a:t>
            </a:r>
            <a:r>
              <a:rPr lang="en-US" sz="4000" b="1" dirty="0" smtClean="0">
                <a:solidFill>
                  <a:schemeClr val="bg1"/>
                </a:solidFill>
                <a:latin typeface="Rockwell"/>
                <a:cs typeface="Rockwell"/>
              </a:rPr>
              <a:t>. Giving Formative Feedback</a:t>
            </a:r>
            <a:endParaRPr lang="en-US" sz="4000" b="1" dirty="0">
              <a:solidFill>
                <a:schemeClr val="bg1"/>
              </a:solidFill>
              <a:latin typeface="Rockwell"/>
              <a:cs typeface="Rockwell"/>
            </a:endParaRP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1566160509"/>
              </p:ext>
            </p:extLst>
          </p:nvPr>
        </p:nvGraphicFramePr>
        <p:xfrm>
          <a:off x="971600" y="548680"/>
          <a:ext cx="7272808" cy="2991416"/>
        </p:xfrm>
        <a:graphic>
          <a:graphicData uri="http://schemas.openxmlformats.org/drawingml/2006/table">
            <a:tbl>
              <a:tblPr firstRow="1" firstCol="1" bandRow="1">
                <a:tableStyleId>{85BE263C-DBD7-4A20-BB59-AAB30ACAA65A}</a:tableStyleId>
              </a:tblPr>
              <a:tblGrid>
                <a:gridCol w="893151"/>
                <a:gridCol w="1677410"/>
                <a:gridCol w="2212457"/>
                <a:gridCol w="2489790"/>
              </a:tblGrid>
              <a:tr h="615152">
                <a:tc>
                  <a:txBody>
                    <a:bodyPr/>
                    <a:lstStyle/>
                    <a:p>
                      <a:pPr algn="ctr"/>
                      <a:endParaRPr lang="en-US" sz="1600" b="0" dirty="0">
                        <a:latin typeface="Arial"/>
                        <a:cs typeface="Arial"/>
                      </a:endParaRPr>
                    </a:p>
                  </a:txBody>
                  <a:tcPr anchor="ctr">
                    <a:lnL w="381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400" b="0" dirty="0" smtClean="0">
                          <a:latin typeface="Arial"/>
                          <a:cs typeface="Arial"/>
                        </a:rPr>
                        <a:t>Where the learner is going</a:t>
                      </a:r>
                      <a:endParaRPr lang="en-US" sz="1400" b="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c>
                  <a:txBody>
                    <a:bodyPr/>
                    <a:lstStyle/>
                    <a:p>
                      <a:pPr algn="ctr"/>
                      <a:r>
                        <a:rPr lang="en-US" sz="1400" b="0" dirty="0" smtClean="0">
                          <a:latin typeface="Arial"/>
                          <a:cs typeface="Arial"/>
                        </a:rPr>
                        <a:t>Where the </a:t>
                      </a:r>
                    </a:p>
                    <a:p>
                      <a:pPr algn="ctr"/>
                      <a:r>
                        <a:rPr lang="en-US" sz="1400" b="0" dirty="0" smtClean="0">
                          <a:latin typeface="Arial"/>
                          <a:cs typeface="Arial"/>
                        </a:rPr>
                        <a:t>learner is now</a:t>
                      </a:r>
                      <a:endParaRPr lang="en-US" sz="1400" b="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c>
                  <a:txBody>
                    <a:bodyPr/>
                    <a:lstStyle/>
                    <a:p>
                      <a:pPr algn="ctr"/>
                      <a:r>
                        <a:rPr lang="en-US" sz="1400" b="0" dirty="0" smtClean="0">
                          <a:latin typeface="Arial"/>
                          <a:cs typeface="Arial"/>
                        </a:rPr>
                        <a:t>How to </a:t>
                      </a:r>
                      <a:br>
                        <a:rPr lang="en-US" sz="1400" b="0" dirty="0" smtClean="0">
                          <a:latin typeface="Arial"/>
                          <a:cs typeface="Arial"/>
                        </a:rPr>
                      </a:br>
                      <a:r>
                        <a:rPr lang="en-US" sz="1400" b="0" dirty="0" smtClean="0">
                          <a:latin typeface="Arial"/>
                          <a:cs typeface="Arial"/>
                        </a:rPr>
                        <a:t>get there</a:t>
                      </a:r>
                      <a:endParaRPr lang="en-US" sz="1400" b="0" dirty="0">
                        <a:latin typeface="Arial"/>
                        <a:cs typeface="Arial"/>
                      </a:endParaRPr>
                    </a:p>
                  </a:txBody>
                  <a:tcPr anchor="ctr">
                    <a:lnL w="127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r>
              <a:tr h="936104">
                <a:tc>
                  <a:txBody>
                    <a:bodyPr/>
                    <a:lstStyle/>
                    <a:p>
                      <a:pPr algn="ctr"/>
                      <a:r>
                        <a:rPr lang="en-US" sz="1400" b="0" dirty="0" smtClean="0">
                          <a:latin typeface="Arial"/>
                          <a:cs typeface="Arial"/>
                        </a:rPr>
                        <a:t>Teacher</a:t>
                      </a:r>
                      <a:endParaRPr lang="en-US" sz="1400" b="0" dirty="0">
                        <a:latin typeface="Arial"/>
                        <a:cs typeface="Arial"/>
                      </a:endParaRPr>
                    </a:p>
                  </a:txBody>
                  <a:tcPr anchor="ctr">
                    <a:lnL w="381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rowSpan="3">
                  <a:txBody>
                    <a:bodyPr/>
                    <a:lstStyle/>
                    <a:p>
                      <a:pPr algn="ctr"/>
                      <a:r>
                        <a:rPr lang="en-US" sz="1600" b="1" dirty="0" smtClean="0">
                          <a:latin typeface="Arial"/>
                          <a:cs typeface="Arial"/>
                        </a:rPr>
                        <a:t>1. Clarifying,</a:t>
                      </a:r>
                      <a:r>
                        <a:rPr lang="en-US" sz="1600" b="1" baseline="0" dirty="0" smtClean="0">
                          <a:latin typeface="Arial"/>
                          <a:cs typeface="Arial"/>
                        </a:rPr>
                        <a:t> understanding, and sharing </a:t>
                      </a:r>
                      <a:r>
                        <a:rPr lang="en-US" sz="1600" b="1" dirty="0" smtClean="0">
                          <a:latin typeface="Arial"/>
                          <a:cs typeface="Arial"/>
                        </a:rPr>
                        <a:t>learning intentions</a:t>
                      </a:r>
                      <a:endParaRPr lang="en-US" sz="1600"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bg2">
                        <a:lumMod val="90000"/>
                      </a:schemeClr>
                    </a:solidFill>
                  </a:tcPr>
                </a:tc>
                <a:tc>
                  <a:txBody>
                    <a:bodyPr/>
                    <a:lstStyle/>
                    <a:p>
                      <a:pPr algn="ctr"/>
                      <a:r>
                        <a:rPr lang="en-US" sz="1600" b="1" dirty="0" smtClean="0">
                          <a:latin typeface="Arial"/>
                          <a:cs typeface="Arial"/>
                        </a:rPr>
                        <a:t>2. Eliciting evidence of student learning</a:t>
                      </a:r>
                      <a:endParaRPr lang="en-US" sz="1600"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90000"/>
                      </a:schemeClr>
                    </a:solidFill>
                  </a:tcPr>
                </a:tc>
                <a:tc>
                  <a:txBody>
                    <a:bodyPr/>
                    <a:lstStyle/>
                    <a:p>
                      <a:pPr algn="ctr"/>
                      <a:r>
                        <a:rPr lang="en-US" sz="1600" b="1" dirty="0" smtClean="0">
                          <a:latin typeface="Arial"/>
                          <a:cs typeface="Arial"/>
                        </a:rPr>
                        <a:t>3. Providing feedback that moves learners forward</a:t>
                      </a:r>
                      <a:endParaRPr lang="en-US" sz="1600" b="1" dirty="0">
                        <a:latin typeface="Arial"/>
                        <a:cs typeface="Arial"/>
                      </a:endParaRPr>
                    </a:p>
                  </a:txBody>
                  <a:tcPr anchor="ctr">
                    <a:lnL w="127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50000"/>
                      </a:schemeClr>
                    </a:solidFill>
                  </a:tcPr>
                </a:tc>
              </a:tr>
              <a:tr h="792088">
                <a:tc>
                  <a:txBody>
                    <a:bodyPr/>
                    <a:lstStyle/>
                    <a:p>
                      <a:pPr algn="ctr"/>
                      <a:r>
                        <a:rPr lang="en-US" sz="1400" b="0" dirty="0" smtClean="0">
                          <a:latin typeface="Arial"/>
                          <a:cs typeface="Arial"/>
                        </a:rPr>
                        <a:t>Peer</a:t>
                      </a:r>
                      <a:endParaRPr lang="en-US" sz="1400" b="0" dirty="0">
                        <a:latin typeface="Arial"/>
                        <a:cs typeface="Arial"/>
                      </a:endParaRPr>
                    </a:p>
                  </a:txBody>
                  <a:tcPr anchor="ctr">
                    <a:lnL w="381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vMerge="1">
                  <a:txBody>
                    <a:bodyPr/>
                    <a:lstStyle/>
                    <a:p>
                      <a:endParaRPr lang="en-US"/>
                    </a:p>
                  </a:txBody>
                  <a:tcPr/>
                </a:tc>
                <a:tc gridSpan="2">
                  <a:txBody>
                    <a:bodyPr/>
                    <a:lstStyle/>
                    <a:p>
                      <a:pPr algn="ctr"/>
                      <a:r>
                        <a:rPr lang="en-US" sz="1600" b="1" dirty="0" smtClean="0">
                          <a:latin typeface="Arial"/>
                          <a:cs typeface="Arial"/>
                        </a:rPr>
                        <a:t>4. Activating</a:t>
                      </a:r>
                      <a:r>
                        <a:rPr lang="en-US" sz="1600" b="1" baseline="0" dirty="0" smtClean="0">
                          <a:latin typeface="Arial"/>
                          <a:cs typeface="Arial"/>
                        </a:rPr>
                        <a:t> students as learning resources for one another</a:t>
                      </a:r>
                      <a:endParaRPr lang="en-US" sz="1600" b="1" dirty="0">
                        <a:latin typeface="Arial"/>
                        <a:cs typeface="Arial"/>
                      </a:endParaRPr>
                    </a:p>
                  </a:txBody>
                  <a:tcPr anchor="ctr">
                    <a:lnL w="127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90000"/>
                      </a:schemeClr>
                    </a:solidFill>
                  </a:tcPr>
                </a:tc>
                <a:tc hMerge="1">
                  <a:txBody>
                    <a:bodyPr/>
                    <a:lstStyle/>
                    <a:p>
                      <a:endParaRPr lang="en-US"/>
                    </a:p>
                  </a:txBody>
                  <a:tcPr/>
                </a:tc>
              </a:tr>
              <a:tr h="648072">
                <a:tc>
                  <a:txBody>
                    <a:bodyPr/>
                    <a:lstStyle/>
                    <a:p>
                      <a:pPr algn="ctr"/>
                      <a:r>
                        <a:rPr lang="en-US" sz="1400" b="0" dirty="0" smtClean="0">
                          <a:latin typeface="Arial"/>
                          <a:cs typeface="Arial"/>
                        </a:rPr>
                        <a:t>Learner</a:t>
                      </a:r>
                      <a:endParaRPr lang="en-US" sz="1400" b="0" dirty="0">
                        <a:latin typeface="Arial"/>
                        <a:cs typeface="Arial"/>
                      </a:endParaRPr>
                    </a:p>
                  </a:txBody>
                  <a:tcPr anchor="ctr">
                    <a:lnL w="381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tx2"/>
                    </a:solidFill>
                  </a:tcPr>
                </a:tc>
                <a:tc vMerge="1">
                  <a:txBody>
                    <a:bodyPr/>
                    <a:lstStyle/>
                    <a:p>
                      <a:endParaRPr lang="en-US"/>
                    </a:p>
                  </a:txBody>
                  <a:tcPr/>
                </a:tc>
                <a:tc gridSpan="2">
                  <a:txBody>
                    <a:bodyPr/>
                    <a:lstStyle/>
                    <a:p>
                      <a:pPr algn="ctr"/>
                      <a:r>
                        <a:rPr lang="en-US" sz="1600" b="1" dirty="0" smtClean="0">
                          <a:latin typeface="Arial"/>
                          <a:cs typeface="Arial"/>
                        </a:rPr>
                        <a:t>5. Activating students as owners</a:t>
                      </a:r>
                      <a:r>
                        <a:rPr lang="en-US" sz="1600" b="1" baseline="0" dirty="0" smtClean="0">
                          <a:latin typeface="Arial"/>
                          <a:cs typeface="Arial"/>
                        </a:rPr>
                        <a:t> of their own learning</a:t>
                      </a:r>
                      <a:endParaRPr lang="en-US" sz="1600" b="1" dirty="0">
                        <a:latin typeface="Arial"/>
                        <a:cs typeface="Arial"/>
                      </a:endParaRPr>
                    </a:p>
                  </a:txBody>
                  <a:tcPr anchor="ctr">
                    <a:lnL w="127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bg2">
                        <a:lumMod val="90000"/>
                      </a:schemeClr>
                    </a:solidFill>
                  </a:tcPr>
                </a:tc>
                <a:tc hMerge="1">
                  <a:txBody>
                    <a:bodyPr/>
                    <a:lstStyle/>
                    <a:p>
                      <a:endParaRPr lang="en-US"/>
                    </a:p>
                  </a:txBody>
                  <a:tcPr/>
                </a:tc>
              </a:tr>
            </a:tbl>
          </a:graphicData>
        </a:graphic>
      </p:graphicFrame>
    </p:spTree>
    <p:extLst>
      <p:ext uri="{BB962C8B-B14F-4D97-AF65-F5344CB8AC3E}">
        <p14:creationId xmlns:p14="http://schemas.microsoft.com/office/powerpoint/2010/main" val="398539114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43608" y="2132856"/>
            <a:ext cx="6408712" cy="360040"/>
          </a:xfrm>
          <a:prstGeom prst="rect">
            <a:avLst/>
          </a:prstGeom>
          <a:solidFill>
            <a:srgbClr val="E6B9B8"/>
          </a:solidFill>
          <a:ln w="28575" cmpd="sng">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3" name="Shape 343"/>
          <p:cNvSpPr>
            <a:spLocks noGrp="1"/>
          </p:cNvSpPr>
          <p:nvPr>
            <p:ph idx="1"/>
          </p:nvPr>
        </p:nvSpPr>
        <p:spPr>
          <a:prstGeom prst="rect">
            <a:avLst/>
          </a:prstGeom>
        </p:spPr>
        <p:txBody>
          <a:bodyPr/>
          <a:lstStyle/>
          <a:p>
            <a:pPr marL="40640" lvl="0" indent="0">
              <a:lnSpc>
                <a:spcPct val="90000"/>
              </a:lnSpc>
              <a:buClr>
                <a:srgbClr val="550F55"/>
              </a:buClr>
              <a:buSzPct val="100000"/>
              <a:buNone/>
              <a:defRPr sz="1800" b="0">
                <a:solidFill>
                  <a:srgbClr val="000000"/>
                </a:solidFill>
                <a:uFillTx/>
              </a:defRPr>
            </a:pPr>
            <a:r>
              <a:rPr lang="en-US" sz="2000" b="1" dirty="0" smtClean="0">
                <a:solidFill>
                  <a:srgbClr val="000000"/>
                </a:solidFill>
                <a:uFill>
                  <a:solidFill>
                    <a:srgbClr val="123462"/>
                  </a:solidFill>
                </a:uFill>
              </a:rPr>
              <a:t>Before the lesson</a:t>
            </a:r>
          </a:p>
          <a:p>
            <a:pPr marL="383540" lvl="0">
              <a:lnSpc>
                <a:spcPct val="90000"/>
              </a:lnSpc>
              <a:buClr>
                <a:srgbClr val="550F55"/>
              </a:buClr>
              <a:buSzPct val="100000"/>
              <a:defRPr sz="1800" b="0">
                <a:solidFill>
                  <a:srgbClr val="000000"/>
                </a:solidFill>
                <a:uFillTx/>
              </a:defRPr>
            </a:pPr>
            <a:r>
              <a:rPr lang="en-US" sz="2000" b="1" dirty="0" smtClean="0">
                <a:solidFill>
                  <a:srgbClr val="800000"/>
                </a:solidFill>
                <a:uFill>
                  <a:solidFill>
                    <a:srgbClr val="123462"/>
                  </a:solidFill>
                </a:uFill>
              </a:rPr>
              <a:t>Individual task</a:t>
            </a:r>
            <a:endParaRPr lang="en-US" sz="2000" b="1" dirty="0">
              <a:solidFill>
                <a:srgbClr val="800000"/>
              </a:solidFill>
              <a:uFill>
                <a:solidFill>
                  <a:srgbClr val="123462"/>
                </a:solidFill>
              </a:uFill>
            </a:endParaRPr>
          </a:p>
          <a:p>
            <a:pPr marL="497840" lvl="1" indent="0">
              <a:lnSpc>
                <a:spcPct val="90000"/>
              </a:lnSpc>
              <a:buClr>
                <a:srgbClr val="000000"/>
              </a:buClr>
              <a:buNone/>
              <a:defRPr sz="1800">
                <a:uFillTx/>
              </a:defRPr>
            </a:pPr>
            <a:r>
              <a:rPr sz="2000" dirty="0" smtClean="0">
                <a:uFill>
                  <a:solidFill/>
                </a:uFill>
              </a:rPr>
              <a:t>Students </a:t>
            </a:r>
            <a:r>
              <a:rPr lang="en-GB" sz="2000" dirty="0" smtClean="0">
                <a:uFill>
                  <a:solidFill/>
                </a:uFill>
              </a:rPr>
              <a:t>work unaided on an assessment task</a:t>
            </a:r>
          </a:p>
          <a:p>
            <a:pPr marL="497840" lvl="1" indent="0">
              <a:lnSpc>
                <a:spcPct val="90000"/>
              </a:lnSpc>
              <a:buClr>
                <a:srgbClr val="000000"/>
              </a:buClr>
              <a:buNone/>
              <a:defRPr sz="1800">
                <a:uFillTx/>
              </a:defRPr>
            </a:pPr>
            <a:r>
              <a:rPr sz="2000" dirty="0" smtClean="0">
                <a:uFill>
                  <a:solidFill/>
                </a:uFill>
              </a:rPr>
              <a:t>Teacher </a:t>
            </a:r>
            <a:r>
              <a:rPr lang="en-GB" sz="2000" dirty="0" smtClean="0">
                <a:uFill>
                  <a:solidFill/>
                </a:uFill>
              </a:rPr>
              <a:t>reviews</a:t>
            </a:r>
            <a:r>
              <a:rPr sz="2000" dirty="0" smtClean="0">
                <a:uFill>
                  <a:solidFill/>
                </a:uFill>
              </a:rPr>
              <a:t> </a:t>
            </a:r>
            <a:r>
              <a:rPr sz="2000" dirty="0">
                <a:uFill>
                  <a:solidFill/>
                </a:uFill>
              </a:rPr>
              <a:t>work and prepares qualitative </a:t>
            </a:r>
            <a:r>
              <a:rPr sz="2000" dirty="0" smtClean="0">
                <a:uFill>
                  <a:solidFill/>
                </a:uFill>
              </a:rPr>
              <a:t>feedback</a:t>
            </a:r>
            <a:endParaRPr sz="2000" dirty="0">
              <a:uFill>
                <a:solidFill/>
              </a:uFill>
            </a:endParaRPr>
          </a:p>
          <a:p>
            <a:pPr marL="40640" lvl="0" indent="0">
              <a:lnSpc>
                <a:spcPct val="90000"/>
              </a:lnSpc>
              <a:buClr>
                <a:srgbClr val="550F55"/>
              </a:buClr>
              <a:buSzPct val="100000"/>
              <a:buNone/>
              <a:defRPr sz="1800" b="0">
                <a:solidFill>
                  <a:srgbClr val="000000"/>
                </a:solidFill>
                <a:uFillTx/>
              </a:defRPr>
            </a:pPr>
            <a:r>
              <a:rPr lang="en-GB" sz="2000" b="1" dirty="0" smtClean="0">
                <a:solidFill>
                  <a:srgbClr val="000000"/>
                </a:solidFill>
                <a:uFill>
                  <a:solidFill>
                    <a:srgbClr val="123462"/>
                  </a:solidFill>
                </a:uFill>
              </a:rPr>
              <a:t>The lesson</a:t>
            </a:r>
            <a:endParaRPr sz="2000" b="1" dirty="0">
              <a:solidFill>
                <a:srgbClr val="000000"/>
              </a:solidFill>
              <a:uFill>
                <a:solidFill>
                  <a:srgbClr val="123462"/>
                </a:solidFill>
              </a:uFill>
            </a:endParaRPr>
          </a:p>
          <a:p>
            <a:pPr marL="383540" lvl="0" indent="-342900">
              <a:lnSpc>
                <a:spcPct val="90000"/>
              </a:lnSpc>
              <a:buClr>
                <a:srgbClr val="550F55"/>
              </a:buClr>
              <a:buSzPct val="100000"/>
              <a:buChar char="•"/>
              <a:defRPr sz="1800" b="0">
                <a:solidFill>
                  <a:srgbClr val="000000"/>
                </a:solidFill>
                <a:uFillTx/>
              </a:defRPr>
            </a:pPr>
            <a:r>
              <a:rPr sz="2000" b="1" dirty="0" smtClean="0">
                <a:solidFill>
                  <a:srgbClr val="800000"/>
                </a:solidFill>
                <a:uFill>
                  <a:solidFill>
                    <a:srgbClr val="123462"/>
                  </a:solidFill>
                </a:uFill>
              </a:rPr>
              <a:t>Collaborative </a:t>
            </a:r>
            <a:r>
              <a:rPr lang="en-GB" sz="2000" b="1" dirty="0" smtClean="0">
                <a:solidFill>
                  <a:srgbClr val="800000"/>
                </a:solidFill>
                <a:uFill>
                  <a:solidFill>
                    <a:srgbClr val="123462"/>
                  </a:solidFill>
                </a:uFill>
              </a:rPr>
              <a:t>activity</a:t>
            </a:r>
            <a:endParaRPr sz="2000" b="1" dirty="0">
              <a:solidFill>
                <a:srgbClr val="800000"/>
              </a:solidFill>
              <a:uFill>
                <a:solidFill>
                  <a:srgbClr val="123462"/>
                </a:solidFill>
              </a:uFill>
            </a:endParaRPr>
          </a:p>
          <a:p>
            <a:pPr marL="497840" lvl="1" indent="0">
              <a:lnSpc>
                <a:spcPct val="90000"/>
              </a:lnSpc>
              <a:buClr>
                <a:srgbClr val="000000"/>
              </a:buClr>
              <a:buNone/>
              <a:defRPr sz="1800">
                <a:uFillTx/>
              </a:defRPr>
            </a:pPr>
            <a:r>
              <a:rPr lang="en-GB" sz="2000" dirty="0" smtClean="0">
                <a:uFill>
                  <a:solidFill/>
                </a:uFill>
              </a:rPr>
              <a:t>After a whole class introduction, students work in small groups on a collaborative task</a:t>
            </a:r>
            <a:endParaRPr sz="2000" dirty="0">
              <a:uFill>
                <a:solidFill/>
              </a:uFill>
            </a:endParaRPr>
          </a:p>
          <a:p>
            <a:pPr marL="383540" lvl="0">
              <a:lnSpc>
                <a:spcPct val="90000"/>
              </a:lnSpc>
              <a:buClr>
                <a:srgbClr val="550F55"/>
              </a:buClr>
              <a:buSzPct val="100000"/>
              <a:defRPr sz="1800" b="0">
                <a:solidFill>
                  <a:srgbClr val="000000"/>
                </a:solidFill>
                <a:uFillTx/>
              </a:defRPr>
            </a:pPr>
            <a:r>
              <a:rPr lang="en-US" sz="2000" b="1" dirty="0" smtClean="0">
                <a:solidFill>
                  <a:srgbClr val="800000"/>
                </a:solidFill>
                <a:uFill>
                  <a:solidFill>
                    <a:srgbClr val="123462"/>
                  </a:solidFill>
                </a:uFill>
              </a:rPr>
              <a:t>Small group discussion</a:t>
            </a:r>
            <a:endParaRPr lang="en-US" sz="2000" b="1" dirty="0">
              <a:solidFill>
                <a:srgbClr val="800000"/>
              </a:solidFill>
              <a:uFill>
                <a:solidFill>
                  <a:srgbClr val="123462"/>
                </a:solidFill>
              </a:uFill>
            </a:endParaRPr>
          </a:p>
          <a:p>
            <a:pPr marL="497840" lvl="1" indent="0">
              <a:lnSpc>
                <a:spcPct val="90000"/>
              </a:lnSpc>
              <a:buClr>
                <a:srgbClr val="000000"/>
              </a:buClr>
              <a:buNone/>
              <a:defRPr sz="1800">
                <a:uFillTx/>
              </a:defRPr>
            </a:pPr>
            <a:r>
              <a:rPr lang="en-GB" sz="2000" dirty="0" smtClean="0">
                <a:uFill>
                  <a:solidFill/>
                </a:uFill>
              </a:rPr>
              <a:t>Students compare their work with their peers</a:t>
            </a:r>
            <a:endParaRPr sz="2000" dirty="0" smtClean="0">
              <a:uFill>
                <a:solidFill/>
              </a:uFill>
            </a:endParaRPr>
          </a:p>
          <a:p>
            <a:pPr marL="383540" lvl="0" indent="-342900">
              <a:lnSpc>
                <a:spcPct val="90000"/>
              </a:lnSpc>
              <a:buSzPct val="100000"/>
              <a:buChar char="•"/>
              <a:defRPr sz="1800" b="0">
                <a:solidFill>
                  <a:srgbClr val="000000"/>
                </a:solidFill>
                <a:uFillTx/>
              </a:defRPr>
            </a:pPr>
            <a:r>
              <a:rPr sz="2000" b="1" dirty="0" smtClean="0">
                <a:solidFill>
                  <a:srgbClr val="800000"/>
                </a:solidFill>
                <a:uFill>
                  <a:solidFill>
                    <a:srgbClr val="123462"/>
                  </a:solidFill>
                </a:uFill>
              </a:rPr>
              <a:t>Whole class discussion</a:t>
            </a:r>
          </a:p>
          <a:p>
            <a:pPr marL="523240" lvl="1" indent="0">
              <a:lnSpc>
                <a:spcPct val="90000"/>
              </a:lnSpc>
              <a:buNone/>
              <a:defRPr sz="1800">
                <a:uFillTx/>
              </a:defRPr>
            </a:pPr>
            <a:r>
              <a:rPr lang="en-GB" sz="2000" dirty="0" smtClean="0">
                <a:uFill>
                  <a:solidFill/>
                </a:uFill>
              </a:rPr>
              <a:t>Students share as a whole class what has been learned </a:t>
            </a:r>
          </a:p>
          <a:p>
            <a:pPr marL="40640" lvl="0" indent="0">
              <a:lnSpc>
                <a:spcPct val="90000"/>
              </a:lnSpc>
              <a:buClr>
                <a:srgbClr val="550F55"/>
              </a:buClr>
              <a:buSzPct val="100000"/>
              <a:buNone/>
              <a:defRPr sz="1800" b="0">
                <a:solidFill>
                  <a:srgbClr val="000000"/>
                </a:solidFill>
                <a:uFillTx/>
              </a:defRPr>
            </a:pPr>
            <a:r>
              <a:rPr lang="en-GB" sz="2000" b="1" dirty="0" smtClean="0">
                <a:solidFill>
                  <a:srgbClr val="000000"/>
                </a:solidFill>
                <a:uFill>
                  <a:solidFill>
                    <a:srgbClr val="123462"/>
                  </a:solidFill>
                </a:uFill>
              </a:rPr>
              <a:t>After the </a:t>
            </a:r>
            <a:r>
              <a:rPr lang="en-GB" sz="2000" b="1" dirty="0">
                <a:solidFill>
                  <a:srgbClr val="000000"/>
                </a:solidFill>
                <a:uFill>
                  <a:solidFill>
                    <a:srgbClr val="123462"/>
                  </a:solidFill>
                </a:uFill>
              </a:rPr>
              <a:t>lesson</a:t>
            </a:r>
          </a:p>
          <a:p>
            <a:pPr marL="383540" lvl="0">
              <a:lnSpc>
                <a:spcPct val="90000"/>
              </a:lnSpc>
              <a:buClr>
                <a:srgbClr val="550F55"/>
              </a:buClr>
              <a:buSzPct val="100000"/>
              <a:defRPr sz="1800" b="0">
                <a:solidFill>
                  <a:srgbClr val="000000"/>
                </a:solidFill>
                <a:uFillTx/>
              </a:defRPr>
            </a:pPr>
            <a:r>
              <a:rPr lang="en-GB" sz="2000" b="1" dirty="0" smtClean="0">
                <a:solidFill>
                  <a:srgbClr val="800000"/>
                </a:solidFill>
                <a:uFill>
                  <a:solidFill>
                    <a:srgbClr val="123462"/>
                  </a:solidFill>
                </a:uFill>
              </a:rPr>
              <a:t>Individual reflection</a:t>
            </a:r>
            <a:endParaRPr lang="en-GB" sz="2000" b="1" dirty="0">
              <a:solidFill>
                <a:srgbClr val="800000"/>
              </a:solidFill>
              <a:uFill>
                <a:solidFill>
                  <a:srgbClr val="123462"/>
                </a:solidFill>
              </a:uFill>
            </a:endParaRPr>
          </a:p>
          <a:p>
            <a:pPr marL="523240" lvl="1" indent="0">
              <a:lnSpc>
                <a:spcPct val="90000"/>
              </a:lnSpc>
              <a:buNone/>
              <a:defRPr sz="1800">
                <a:uFillTx/>
              </a:defRPr>
            </a:pPr>
            <a:r>
              <a:rPr lang="en-GB" sz="2000" dirty="0">
                <a:uFill>
                  <a:solidFill/>
                </a:uFill>
              </a:rPr>
              <a:t>Students reflect on </a:t>
            </a:r>
            <a:r>
              <a:rPr lang="en-GB" sz="2000" dirty="0" smtClean="0">
                <a:uFill>
                  <a:solidFill/>
                </a:uFill>
              </a:rPr>
              <a:t>their pre-assessment and use what they have learned to complete a post-assessment task</a:t>
            </a:r>
          </a:p>
        </p:txBody>
      </p:sp>
      <p:sp>
        <p:nvSpPr>
          <p:cNvPr id="2" name="Title 1"/>
          <p:cNvSpPr>
            <a:spLocks noGrp="1"/>
          </p:cNvSpPr>
          <p:nvPr>
            <p:ph type="title"/>
          </p:nvPr>
        </p:nvSpPr>
        <p:spPr/>
        <p:txBody>
          <a:bodyPr/>
          <a:lstStyle/>
          <a:p>
            <a:r>
              <a:rPr lang="en-US" dirty="0"/>
              <a:t>Classroom </a:t>
            </a:r>
            <a:r>
              <a:rPr lang="en-US" dirty="0" smtClean="0"/>
              <a:t>Challenge </a:t>
            </a:r>
            <a:r>
              <a:rPr lang="en-US" dirty="0"/>
              <a:t>Structure</a:t>
            </a:r>
          </a:p>
        </p:txBody>
      </p:sp>
    </p:spTree>
    <p:extLst>
      <p:ext uri="{BB962C8B-B14F-4D97-AF65-F5344CB8AC3E}">
        <p14:creationId xmlns:p14="http://schemas.microsoft.com/office/powerpoint/2010/main" val="3610363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Giving Formative </a:t>
            </a:r>
            <a:r>
              <a:rPr lang="en-US" dirty="0"/>
              <a:t>F</a:t>
            </a:r>
            <a:r>
              <a:rPr lang="en-US" dirty="0" smtClean="0"/>
              <a:t>eedback</a:t>
            </a:r>
            <a:endParaRPr lang="en-US" dirty="0"/>
          </a:p>
        </p:txBody>
      </p:sp>
      <p:sp>
        <p:nvSpPr>
          <p:cNvPr id="4" name="Content Placeholder 2"/>
          <p:cNvSpPr>
            <a:spLocks noGrp="1"/>
          </p:cNvSpPr>
          <p:nvPr>
            <p:ph idx="1"/>
          </p:nvPr>
        </p:nvSpPr>
        <p:spPr/>
        <p:txBody>
          <a:bodyPr/>
          <a:lstStyle/>
          <a:p>
            <a:pPr marL="0" indent="0">
              <a:buNone/>
            </a:pPr>
            <a:r>
              <a:rPr lang="en-US" sz="2400" b="1" dirty="0" smtClean="0"/>
              <a:t>Handout 2 </a:t>
            </a:r>
            <a:r>
              <a:rPr lang="en-US" sz="2400" dirty="0" smtClean="0"/>
              <a:t>contains some examples of student work for the Journey to the Bus Stop task.</a:t>
            </a:r>
            <a:br>
              <a:rPr lang="en-US" sz="2400" dirty="0" smtClean="0"/>
            </a:br>
            <a:endParaRPr lang="en-US" sz="2400" dirty="0" smtClean="0"/>
          </a:p>
          <a:p>
            <a:pPr marL="457200" indent="-457200">
              <a:buFont typeface="+mj-lt"/>
              <a:buAutoNum type="arabicPeriod"/>
            </a:pPr>
            <a:r>
              <a:rPr lang="en-US" sz="2400" dirty="0" smtClean="0"/>
              <a:t>What </a:t>
            </a:r>
            <a:r>
              <a:rPr lang="en-US" sz="2400" dirty="0"/>
              <a:t>does each student’s response tell you about his or her capacity to </a:t>
            </a:r>
            <a:r>
              <a:rPr lang="en-US" sz="2400" dirty="0" smtClean="0"/>
              <a:t>tackle the task?</a:t>
            </a:r>
            <a:br>
              <a:rPr lang="en-US" sz="2400" dirty="0" smtClean="0"/>
            </a:br>
            <a:endParaRPr lang="en-US" sz="2400" dirty="0"/>
          </a:p>
          <a:p>
            <a:pPr marL="457200" indent="-457200">
              <a:buFont typeface="+mj-lt"/>
              <a:buAutoNum type="arabicPeriod"/>
            </a:pPr>
            <a:r>
              <a:rPr lang="en-US" sz="2400" dirty="0"/>
              <a:t>If you were the teacher of these students, what </a:t>
            </a:r>
            <a:r>
              <a:rPr lang="en-US" sz="2400" dirty="0" smtClean="0"/>
              <a:t>formative feedback </a:t>
            </a:r>
            <a:r>
              <a:rPr lang="en-US" sz="2400" dirty="0"/>
              <a:t>would you give them, to help them improve their </a:t>
            </a:r>
            <a:r>
              <a:rPr lang="en-US" sz="2400" dirty="0" smtClean="0"/>
              <a:t>understanding or methods?</a:t>
            </a:r>
            <a:br>
              <a:rPr lang="en-US" sz="2400" dirty="0" smtClean="0"/>
            </a:br>
            <a:r>
              <a:rPr lang="en-US" sz="2400" dirty="0" smtClean="0"/>
              <a:t> </a:t>
            </a:r>
            <a:br>
              <a:rPr lang="en-US" sz="2400" dirty="0" smtClean="0"/>
            </a:br>
            <a:r>
              <a:rPr lang="en-US" sz="2400" dirty="0" smtClean="0"/>
              <a:t>Try </a:t>
            </a:r>
            <a:r>
              <a:rPr lang="en-US" sz="2400" dirty="0"/>
              <a:t>to frame this </a:t>
            </a:r>
            <a:r>
              <a:rPr lang="en-US" sz="2400" dirty="0" smtClean="0"/>
              <a:t>feedback in </a:t>
            </a:r>
            <a:r>
              <a:rPr lang="en-US" sz="2400" dirty="0"/>
              <a:t>the form of oral questions you could ask in the classroom. </a:t>
            </a:r>
          </a:p>
        </p:txBody>
      </p:sp>
    </p:spTree>
    <p:extLst>
      <p:ext uri="{BB962C8B-B14F-4D97-AF65-F5344CB8AC3E}">
        <p14:creationId xmlns:p14="http://schemas.microsoft.com/office/powerpoint/2010/main" val="167091144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7504" y="1268760"/>
            <a:ext cx="4104456" cy="3024336"/>
            <a:chOff x="107504" y="1268760"/>
            <a:chExt cx="4104456" cy="3024336"/>
          </a:xfrm>
        </p:grpSpPr>
        <p:pic>
          <p:nvPicPr>
            <p:cNvPr id="5" name="Picture 4"/>
            <p:cNvPicPr>
              <a:picLocks noChangeAspect="1"/>
            </p:cNvPicPr>
            <p:nvPr/>
          </p:nvPicPr>
          <p:blipFill>
            <a:blip r:embed="rId3"/>
            <a:stretch>
              <a:fillRect/>
            </a:stretch>
          </p:blipFill>
          <p:spPr>
            <a:xfrm>
              <a:off x="467544" y="1268760"/>
              <a:ext cx="3744416" cy="2874235"/>
            </a:xfrm>
            <a:prstGeom prst="rect">
              <a:avLst/>
            </a:prstGeom>
          </p:spPr>
        </p:pic>
        <p:sp>
          <p:nvSpPr>
            <p:cNvPr id="6" name="TextBox 5"/>
            <p:cNvSpPr txBox="1"/>
            <p:nvPr/>
          </p:nvSpPr>
          <p:spPr>
            <a:xfrm>
              <a:off x="107504" y="1772816"/>
              <a:ext cx="936104" cy="646331"/>
            </a:xfrm>
            <a:prstGeom prst="rect">
              <a:avLst/>
            </a:prstGeom>
            <a:solidFill>
              <a:schemeClr val="bg1"/>
            </a:solidFill>
          </p:spPr>
          <p:txBody>
            <a:bodyPr wrap="square" rtlCol="0">
              <a:spAutoFit/>
            </a:bodyPr>
            <a:lstStyle/>
            <a:p>
              <a:r>
                <a:rPr lang="en-US" sz="1200" dirty="0" smtClean="0"/>
                <a:t>Distance from home in yards</a:t>
              </a:r>
              <a:endParaRPr lang="en-US" sz="1200" dirty="0"/>
            </a:p>
          </p:txBody>
        </p:sp>
        <p:sp>
          <p:nvSpPr>
            <p:cNvPr id="7" name="TextBox 6"/>
            <p:cNvSpPr txBox="1"/>
            <p:nvPr/>
          </p:nvSpPr>
          <p:spPr>
            <a:xfrm>
              <a:off x="1979712" y="4016097"/>
              <a:ext cx="1296144" cy="276999"/>
            </a:xfrm>
            <a:prstGeom prst="rect">
              <a:avLst/>
            </a:prstGeom>
            <a:solidFill>
              <a:schemeClr val="bg1"/>
            </a:solidFill>
          </p:spPr>
          <p:txBody>
            <a:bodyPr wrap="square" rtlCol="0">
              <a:spAutoFit/>
            </a:bodyPr>
            <a:lstStyle/>
            <a:p>
              <a:r>
                <a:rPr lang="en-US" sz="1200" dirty="0" smtClean="0"/>
                <a:t>Time in seconds</a:t>
              </a:r>
              <a:endParaRPr lang="en-US" sz="1200" dirty="0"/>
            </a:p>
          </p:txBody>
        </p:sp>
      </p:grpSp>
      <p:sp>
        <p:nvSpPr>
          <p:cNvPr id="11" name="Title 1"/>
          <p:cNvSpPr>
            <a:spLocks noGrp="1"/>
          </p:cNvSpPr>
          <p:nvPr>
            <p:ph type="title"/>
          </p:nvPr>
        </p:nvSpPr>
        <p:spPr>
          <a:xfrm>
            <a:off x="457200" y="274638"/>
            <a:ext cx="8229600" cy="673100"/>
          </a:xfrm>
        </p:spPr>
        <p:txBody>
          <a:bodyPr/>
          <a:lstStyle/>
          <a:p>
            <a:r>
              <a:rPr lang="en-US" sz="3100" dirty="0" smtClean="0"/>
              <a:t>Journey to the Bus Stop:  Alice’s </a:t>
            </a:r>
            <a:r>
              <a:rPr lang="en-US" sz="3100" dirty="0"/>
              <a:t>R</a:t>
            </a:r>
            <a:r>
              <a:rPr lang="en-US" sz="3100" dirty="0" smtClean="0"/>
              <a:t>esponse</a:t>
            </a:r>
            <a:endParaRPr lang="en-US" sz="3100" dirty="0"/>
          </a:p>
        </p:txBody>
      </p:sp>
      <p:sp>
        <p:nvSpPr>
          <p:cNvPr id="2" name="TextBox 1"/>
          <p:cNvSpPr txBox="1"/>
          <p:nvPr/>
        </p:nvSpPr>
        <p:spPr>
          <a:xfrm>
            <a:off x="899592" y="4581128"/>
            <a:ext cx="7560840" cy="1323439"/>
          </a:xfrm>
          <a:prstGeom prst="rect">
            <a:avLst/>
          </a:prstGeom>
          <a:noFill/>
        </p:spPr>
        <p:txBody>
          <a:bodyPr wrap="square" rtlCol="0">
            <a:spAutoFit/>
          </a:bodyPr>
          <a:lstStyle/>
          <a:p>
            <a:r>
              <a:rPr lang="en-US" sz="2000" dirty="0" smtClean="0"/>
              <a:t>‘Tom walked along a road for 100 yards. Instead of walking another 30 </a:t>
            </a:r>
            <a:r>
              <a:rPr lang="en-US" sz="2000" dirty="0"/>
              <a:t>yards </a:t>
            </a:r>
            <a:r>
              <a:rPr lang="en-US" sz="2000" dirty="0" smtClean="0"/>
              <a:t>he took a short cut down an alleyway which took him 20 minutes. He walked very quickly then he caught the bus to his college which took about 50 minutes’. </a:t>
            </a:r>
            <a:endParaRPr lang="en-US" sz="2000" dirty="0"/>
          </a:p>
        </p:txBody>
      </p:sp>
      <p:pic>
        <p:nvPicPr>
          <p:cNvPr id="9" name="Picture 8" descr="Alice.jpg"/>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52000"/>
                    </a14:imgEffect>
                  </a14:imgLayer>
                </a14:imgProps>
              </a:ext>
              <a:ext uri="{28A0092B-C50C-407E-A947-70E740481C1C}">
                <a14:useLocalDpi xmlns:a14="http://schemas.microsoft.com/office/drawing/2010/main" val="0"/>
              </a:ext>
            </a:extLst>
          </a:blip>
          <a:srcRect l="3579" t="4090" r="2934" b="6200"/>
          <a:stretch/>
        </p:blipFill>
        <p:spPr>
          <a:xfrm>
            <a:off x="4707466" y="1268760"/>
            <a:ext cx="3539067" cy="2810934"/>
          </a:xfrm>
          <a:prstGeom prst="rect">
            <a:avLst/>
          </a:prstGeom>
          <a:ln w="9525" cmpd="sng">
            <a:solidFill>
              <a:schemeClr val="tx1"/>
            </a:solidFill>
          </a:ln>
        </p:spPr>
      </p:pic>
    </p:spTree>
    <p:extLst>
      <p:ext uri="{BB962C8B-B14F-4D97-AF65-F5344CB8AC3E}">
        <p14:creationId xmlns:p14="http://schemas.microsoft.com/office/powerpoint/2010/main" val="149210787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4139952" y="1772816"/>
            <a:ext cx="4680520" cy="1691754"/>
          </a:xfrm>
          <a:prstGeom prst="rect">
            <a:avLst/>
          </a:prstGeom>
        </p:spPr>
      </p:pic>
      <p:grpSp>
        <p:nvGrpSpPr>
          <p:cNvPr id="8" name="Group 7"/>
          <p:cNvGrpSpPr/>
          <p:nvPr/>
        </p:nvGrpSpPr>
        <p:grpSpPr>
          <a:xfrm>
            <a:off x="107504" y="1268760"/>
            <a:ext cx="4104456" cy="3024336"/>
            <a:chOff x="107504" y="1268760"/>
            <a:chExt cx="4104456" cy="3024336"/>
          </a:xfrm>
        </p:grpSpPr>
        <p:pic>
          <p:nvPicPr>
            <p:cNvPr id="5" name="Picture 4"/>
            <p:cNvPicPr>
              <a:picLocks noChangeAspect="1"/>
            </p:cNvPicPr>
            <p:nvPr/>
          </p:nvPicPr>
          <p:blipFill>
            <a:blip r:embed="rId5"/>
            <a:stretch>
              <a:fillRect/>
            </a:stretch>
          </p:blipFill>
          <p:spPr>
            <a:xfrm>
              <a:off x="467544" y="1268760"/>
              <a:ext cx="3744416" cy="2874235"/>
            </a:xfrm>
            <a:prstGeom prst="rect">
              <a:avLst/>
            </a:prstGeom>
          </p:spPr>
        </p:pic>
        <p:sp>
          <p:nvSpPr>
            <p:cNvPr id="6" name="TextBox 5"/>
            <p:cNvSpPr txBox="1"/>
            <p:nvPr/>
          </p:nvSpPr>
          <p:spPr>
            <a:xfrm>
              <a:off x="107504" y="1772816"/>
              <a:ext cx="936104" cy="646331"/>
            </a:xfrm>
            <a:prstGeom prst="rect">
              <a:avLst/>
            </a:prstGeom>
            <a:solidFill>
              <a:schemeClr val="bg1"/>
            </a:solidFill>
          </p:spPr>
          <p:txBody>
            <a:bodyPr wrap="square" rtlCol="0">
              <a:spAutoFit/>
            </a:bodyPr>
            <a:lstStyle/>
            <a:p>
              <a:r>
                <a:rPr lang="en-US" sz="1200" dirty="0" smtClean="0"/>
                <a:t>Distance from home in yards</a:t>
              </a:r>
              <a:endParaRPr lang="en-US" sz="1200" dirty="0"/>
            </a:p>
          </p:txBody>
        </p:sp>
        <p:sp>
          <p:nvSpPr>
            <p:cNvPr id="7" name="TextBox 6"/>
            <p:cNvSpPr txBox="1"/>
            <p:nvPr/>
          </p:nvSpPr>
          <p:spPr>
            <a:xfrm>
              <a:off x="1979712" y="4016097"/>
              <a:ext cx="1296144" cy="276999"/>
            </a:xfrm>
            <a:prstGeom prst="rect">
              <a:avLst/>
            </a:prstGeom>
            <a:solidFill>
              <a:schemeClr val="bg1"/>
            </a:solidFill>
          </p:spPr>
          <p:txBody>
            <a:bodyPr wrap="square" rtlCol="0">
              <a:spAutoFit/>
            </a:bodyPr>
            <a:lstStyle/>
            <a:p>
              <a:r>
                <a:rPr lang="en-US" sz="1200" dirty="0" smtClean="0"/>
                <a:t>Time in seconds</a:t>
              </a:r>
              <a:endParaRPr lang="en-US" sz="1200" dirty="0"/>
            </a:p>
          </p:txBody>
        </p:sp>
      </p:grpSp>
      <p:sp>
        <p:nvSpPr>
          <p:cNvPr id="11" name="Title 1"/>
          <p:cNvSpPr>
            <a:spLocks noGrp="1"/>
          </p:cNvSpPr>
          <p:nvPr>
            <p:ph type="title"/>
          </p:nvPr>
        </p:nvSpPr>
        <p:spPr>
          <a:xfrm>
            <a:off x="457200" y="274638"/>
            <a:ext cx="8229600" cy="673100"/>
          </a:xfrm>
        </p:spPr>
        <p:txBody>
          <a:bodyPr/>
          <a:lstStyle/>
          <a:p>
            <a:r>
              <a:rPr lang="en-US" dirty="0" smtClean="0"/>
              <a:t>Journey to the Bus Stop:  Ben’s Response</a:t>
            </a:r>
            <a:endParaRPr lang="en-US" dirty="0"/>
          </a:p>
        </p:txBody>
      </p:sp>
      <p:sp>
        <p:nvSpPr>
          <p:cNvPr id="12" name="TextBox 11"/>
          <p:cNvSpPr txBox="1"/>
          <p:nvPr/>
        </p:nvSpPr>
        <p:spPr>
          <a:xfrm>
            <a:off x="899592" y="4581128"/>
            <a:ext cx="7560840" cy="1015663"/>
          </a:xfrm>
          <a:prstGeom prst="rect">
            <a:avLst/>
          </a:prstGeom>
          <a:noFill/>
        </p:spPr>
        <p:txBody>
          <a:bodyPr wrap="square" rtlCol="0">
            <a:spAutoFit/>
          </a:bodyPr>
          <a:lstStyle/>
          <a:p>
            <a:r>
              <a:rPr lang="en-US" sz="2000" dirty="0" smtClean="0"/>
              <a:t>‘When he get out he starts walking fast to the bus stop then he slows down then he picks up the speed again and then this speed goes constant’. </a:t>
            </a:r>
            <a:endParaRPr lang="en-US" sz="2000" dirty="0"/>
          </a:p>
        </p:txBody>
      </p:sp>
    </p:spTree>
    <p:extLst>
      <p:ext uri="{BB962C8B-B14F-4D97-AF65-F5344CB8AC3E}">
        <p14:creationId xmlns:p14="http://schemas.microsoft.com/office/powerpoint/2010/main" val="91555948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5"/>
          <p:cNvSpPr>
            <a:spLocks noGrp="1"/>
          </p:cNvSpPr>
          <p:nvPr/>
        </p:nvSpPr>
        <p:spPr bwMode="auto">
          <a:xfrm>
            <a:off x="0" y="0"/>
            <a:ext cx="9144000" cy="688538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rmAutofit/>
          </a:bodyPr>
          <a:lstStyle>
            <a:lvl1pPr marL="0" indent="0" algn="ctr" defTabSz="457200" rtl="0" eaLnBrk="1" fontAlgn="base" hangingPunct="1">
              <a:spcBef>
                <a:spcPct val="20000"/>
              </a:spcBef>
              <a:spcAft>
                <a:spcPct val="0"/>
              </a:spcAft>
              <a:buFont typeface="Arial" charset="0"/>
              <a:buNone/>
              <a:defRPr sz="2800" b="1" kern="1200">
                <a:solidFill>
                  <a:schemeClr val="bg1"/>
                </a:solidFill>
                <a:latin typeface="Rockwell"/>
                <a:ea typeface="MS PGothic" panose="020B0600070205080204" pitchFamily="34" charset="-128"/>
                <a:cs typeface="Rockwell"/>
              </a:defRPr>
            </a:lvl1pPr>
            <a:lvl2pPr marL="4572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j-lt"/>
                <a:ea typeface="MS PGothic" panose="020B0600070205080204" pitchFamily="34" charset="-128"/>
                <a:cs typeface="MS PGothic" charset="0"/>
              </a:defRPr>
            </a:lvl2pPr>
            <a:lvl3pPr marL="914400" indent="0" algn="ctr" defTabSz="457200" rtl="0" eaLnBrk="1" fontAlgn="base" hangingPunct="1">
              <a:spcBef>
                <a:spcPct val="20000"/>
              </a:spcBef>
              <a:spcAft>
                <a:spcPct val="0"/>
              </a:spcAft>
              <a:buFont typeface="Arial" charset="0"/>
              <a:buNone/>
              <a:defRPr kern="1200">
                <a:solidFill>
                  <a:schemeClr val="tx1">
                    <a:tint val="75000"/>
                  </a:schemeClr>
                </a:solidFill>
                <a:latin typeface="+mj-lt"/>
                <a:ea typeface="MS PGothic" panose="020B0600070205080204" pitchFamily="34" charset="-128"/>
                <a:cs typeface="MS PGothic" charset="0"/>
              </a:defRPr>
            </a:lvl3pPr>
            <a:lvl4pPr marL="1371600" indent="0" algn="ctr" defTabSz="457200" rtl="0" eaLnBrk="1" fontAlgn="base" hangingPunct="1">
              <a:spcBef>
                <a:spcPct val="20000"/>
              </a:spcBef>
              <a:spcAft>
                <a:spcPct val="0"/>
              </a:spcAft>
              <a:buFont typeface="Arial" charset="0"/>
              <a:buNone/>
              <a:defRPr sz="1600" kern="1200">
                <a:solidFill>
                  <a:schemeClr val="tx1">
                    <a:tint val="75000"/>
                  </a:schemeClr>
                </a:solidFill>
                <a:latin typeface="+mn-lt"/>
                <a:ea typeface="MS PGothic" panose="020B0600070205080204" pitchFamily="34" charset="-128"/>
                <a:cs typeface="MS PGothic" charset="0"/>
              </a:defRPr>
            </a:lvl4pPr>
            <a:lvl5pPr marL="1828800" indent="0" algn="ctr" defTabSz="457200" rtl="0" eaLnBrk="1" fontAlgn="base" hangingPunct="1">
              <a:spcBef>
                <a:spcPct val="20000"/>
              </a:spcBef>
              <a:spcAft>
                <a:spcPct val="0"/>
              </a:spcAft>
              <a:buFont typeface="Arial" charset="0"/>
              <a:buNone/>
              <a:defRPr sz="1600" kern="1200">
                <a:solidFill>
                  <a:schemeClr val="tx1">
                    <a:tint val="75000"/>
                  </a:schemeClr>
                </a:solidFill>
                <a:latin typeface="+mn-lt"/>
                <a:ea typeface="MS PGothic" panose="020B0600070205080204" pitchFamily="34" charset="-128"/>
                <a:cs typeface="MS PGothic"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p>
        </p:txBody>
      </p:sp>
      <p:sp>
        <p:nvSpPr>
          <p:cNvPr id="5" name="TextBox 4"/>
          <p:cNvSpPr txBox="1"/>
          <p:nvPr/>
        </p:nvSpPr>
        <p:spPr>
          <a:xfrm>
            <a:off x="1583668" y="4233282"/>
            <a:ext cx="5976664" cy="707886"/>
          </a:xfrm>
          <a:prstGeom prst="rect">
            <a:avLst/>
          </a:prstGeom>
          <a:noFill/>
        </p:spPr>
        <p:txBody>
          <a:bodyPr wrap="square" rtlCol="0">
            <a:spAutoFit/>
          </a:bodyPr>
          <a:lstStyle/>
          <a:p>
            <a:pPr algn="ctr"/>
            <a:r>
              <a:rPr lang="en-US" sz="4000" b="1" dirty="0" smtClean="0">
                <a:solidFill>
                  <a:schemeClr val="bg1"/>
                </a:solidFill>
                <a:latin typeface="Rockwell"/>
                <a:cs typeface="Rockwell"/>
              </a:rPr>
              <a:t>Assessing Students</a:t>
            </a:r>
            <a:endParaRPr lang="en-US" sz="4000" b="1" dirty="0">
              <a:solidFill>
                <a:schemeClr val="bg1"/>
              </a:solidFill>
              <a:latin typeface="Rockwell"/>
              <a:cs typeface="Rockwell"/>
            </a:endParaRPr>
          </a:p>
        </p:txBody>
      </p:sp>
      <p:pic>
        <p:nvPicPr>
          <p:cNvPr id="2" name="Picture 1" descr="Assessing studen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764704"/>
            <a:ext cx="7620000" cy="3416300"/>
          </a:xfrm>
          <a:prstGeom prst="rect">
            <a:avLst/>
          </a:prstGeom>
        </p:spPr>
      </p:pic>
    </p:spTree>
    <p:extLst>
      <p:ext uri="{BB962C8B-B14F-4D97-AF65-F5344CB8AC3E}">
        <p14:creationId xmlns:p14="http://schemas.microsoft.com/office/powerpoint/2010/main" val="80628402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5" name="Table 335"/>
          <p:cNvGraphicFramePr/>
          <p:nvPr>
            <p:extLst>
              <p:ext uri="{D42A27DB-BD31-4B8C-83A1-F6EECF244321}">
                <p14:modId xmlns:p14="http://schemas.microsoft.com/office/powerpoint/2010/main" val="3648414963"/>
              </p:ext>
            </p:extLst>
          </p:nvPr>
        </p:nvGraphicFramePr>
        <p:xfrm>
          <a:off x="323528" y="1196752"/>
          <a:ext cx="8424936" cy="4992797"/>
        </p:xfrm>
        <a:graphic>
          <a:graphicData uri="http://schemas.openxmlformats.org/drawingml/2006/table">
            <a:tbl>
              <a:tblPr/>
              <a:tblGrid>
                <a:gridCol w="4320480"/>
                <a:gridCol w="4104456"/>
              </a:tblGrid>
              <a:tr h="576515">
                <a:tc>
                  <a:txBody>
                    <a:bodyPr/>
                    <a:lstStyle/>
                    <a:p>
                      <a:pPr marR="57799" lvl="0" algn="ctr" defTabSz="1295400">
                        <a:spcBef>
                          <a:spcPts val="1000"/>
                        </a:spcBef>
                        <a:tabLst>
                          <a:tab pos="1295400" algn="l"/>
                        </a:tabLst>
                        <a:defRPr sz="1800">
                          <a:uFillTx/>
                        </a:defRPr>
                      </a:pPr>
                      <a:r>
                        <a:rPr lang="en-GB" sz="1800" b="1" dirty="0" smtClean="0">
                          <a:solidFill>
                            <a:srgbClr val="FFFFFF"/>
                          </a:solidFill>
                          <a:uFill>
                            <a:solidFill/>
                          </a:uFill>
                          <a:latin typeface="Rockwell"/>
                          <a:cs typeface="Rockwell"/>
                        </a:rPr>
                        <a:t>Common i</a:t>
                      </a:r>
                      <a:r>
                        <a:rPr sz="1800" b="1" dirty="0" smtClean="0">
                          <a:solidFill>
                            <a:srgbClr val="FFFFFF"/>
                          </a:solidFill>
                          <a:uFill>
                            <a:solidFill/>
                          </a:uFill>
                          <a:latin typeface="Rockwell"/>
                          <a:cs typeface="Rockwell"/>
                        </a:rPr>
                        <a:t>ssue</a:t>
                      </a:r>
                      <a:endParaRPr sz="1800" b="1" dirty="0">
                        <a:solidFill>
                          <a:srgbClr val="FFFFFF"/>
                        </a:solidFill>
                        <a:uFill>
                          <a:solidFill/>
                        </a:uFill>
                        <a:latin typeface="Rockwell"/>
                        <a:cs typeface="Rockwell"/>
                      </a:endParaRPr>
                    </a:p>
                  </a:txBody>
                  <a:tcPr marL="139700" marR="139700" marT="139700" marB="139700" horzOverflow="overflow">
                    <a:lnL w="28575">
                      <a:solidFill>
                        <a:srgbClr val="000000"/>
                      </a:solidFill>
                      <a:miter lim="400000"/>
                    </a:lnL>
                    <a:lnT w="28575">
                      <a:solidFill>
                        <a:srgbClr val="000000"/>
                      </a:solidFill>
                      <a:miter lim="400000"/>
                    </a:lnT>
                    <a:solidFill>
                      <a:schemeClr val="tx2"/>
                    </a:solidFill>
                  </a:tcPr>
                </a:tc>
                <a:tc>
                  <a:txBody>
                    <a:bodyPr/>
                    <a:lstStyle/>
                    <a:p>
                      <a:pPr marR="57799" lvl="0" algn="ctr" defTabSz="1295400">
                        <a:spcBef>
                          <a:spcPts val="1000"/>
                        </a:spcBef>
                        <a:tabLst>
                          <a:tab pos="1295400" algn="l"/>
                        </a:tabLst>
                        <a:defRPr sz="1800">
                          <a:uFillTx/>
                        </a:defRPr>
                      </a:pPr>
                      <a:r>
                        <a:rPr lang="en-GB" sz="1800" b="1" dirty="0" smtClean="0">
                          <a:solidFill>
                            <a:srgbClr val="FFFFFF"/>
                          </a:solidFill>
                          <a:uFill>
                            <a:solidFill/>
                          </a:uFill>
                          <a:latin typeface="Rockwell"/>
                          <a:cs typeface="Rockwell"/>
                        </a:rPr>
                        <a:t>Possible </a:t>
                      </a:r>
                      <a:r>
                        <a:rPr sz="1800" b="1" dirty="0" smtClean="0">
                          <a:solidFill>
                            <a:srgbClr val="FFFFFF"/>
                          </a:solidFill>
                          <a:uFill>
                            <a:solidFill/>
                          </a:uFill>
                          <a:latin typeface="Rockwell"/>
                          <a:cs typeface="Rockwell"/>
                        </a:rPr>
                        <a:t>questions </a:t>
                      </a:r>
                      <a:r>
                        <a:rPr sz="1800" b="1" dirty="0">
                          <a:solidFill>
                            <a:srgbClr val="FFFFFF"/>
                          </a:solidFill>
                          <a:uFill>
                            <a:solidFill/>
                          </a:uFill>
                          <a:latin typeface="Rockwell"/>
                          <a:cs typeface="Rockwell"/>
                        </a:rPr>
                        <a:t>and prompts</a:t>
                      </a:r>
                    </a:p>
                  </a:txBody>
                  <a:tcPr marL="139700" marR="139700" marT="139700" marB="139700" horzOverflow="overflow">
                    <a:lnR w="28575">
                      <a:solidFill>
                        <a:srgbClr val="000000"/>
                      </a:solidFill>
                      <a:miter lim="400000"/>
                    </a:lnR>
                    <a:lnT w="28575">
                      <a:solidFill>
                        <a:srgbClr val="000000"/>
                      </a:solidFill>
                      <a:miter lim="400000"/>
                    </a:lnT>
                    <a:solidFill>
                      <a:schemeClr val="tx2"/>
                    </a:solidFill>
                  </a:tcPr>
                </a:tc>
              </a:tr>
              <a:tr h="945773">
                <a:tc>
                  <a:txBody>
                    <a:bodyPr/>
                    <a:lstStyle/>
                    <a:p>
                      <a:pPr lvl="0" algn="l" defTabSz="1295400">
                        <a:defRPr sz="1800">
                          <a:uFillTx/>
                        </a:defRPr>
                      </a:pPr>
                      <a:r>
                        <a:rPr lang="en-US" sz="1600" b="1" spc="-18" dirty="0" smtClean="0">
                          <a:solidFill>
                            <a:srgbClr val="FF0000"/>
                          </a:solidFill>
                          <a:uFill>
                            <a:solidFill/>
                          </a:uFill>
                          <a:latin typeface="+mj-lt"/>
                        </a:rPr>
                        <a:t>Student interprets the graph as a picture</a:t>
                      </a:r>
                      <a:endParaRPr lang="en-US" sz="1600" b="0" spc="-18" dirty="0" smtClean="0">
                        <a:solidFill>
                          <a:srgbClr val="FF0000"/>
                        </a:solidFill>
                        <a:uFill>
                          <a:solidFill/>
                        </a:uFill>
                        <a:latin typeface="+mj-lt"/>
                      </a:endParaRPr>
                    </a:p>
                    <a:p>
                      <a:pPr lvl="0" algn="l" defTabSz="1295400">
                        <a:defRPr sz="1800">
                          <a:uFillTx/>
                        </a:defRPr>
                      </a:pPr>
                      <a:r>
                        <a:rPr lang="en-US" sz="1600" b="0" spc="-18" dirty="0" smtClean="0">
                          <a:uFill>
                            <a:solidFill/>
                          </a:uFill>
                          <a:latin typeface="+mj-lt"/>
                        </a:rPr>
                        <a:t>E.g.</a:t>
                      </a:r>
                      <a:r>
                        <a:rPr lang="en-US" sz="1600" b="0" spc="-18" baseline="0" dirty="0" smtClean="0">
                          <a:uFill>
                            <a:solidFill/>
                          </a:uFill>
                          <a:latin typeface="+mj-lt"/>
                        </a:rPr>
                        <a:t> as the graph goes up and down, Tom’s path goes up and down. </a:t>
                      </a:r>
                      <a:endParaRPr sz="1600" spc="-18" dirty="0">
                        <a:uFill>
                          <a:solidFill/>
                        </a:uFill>
                        <a:latin typeface="+mj-lt"/>
                      </a:endParaRPr>
                    </a:p>
                  </a:txBody>
                  <a:tcPr marL="76200" marR="76200" marT="76200" marB="76200" horzOverflow="overflow">
                    <a:lnL w="28575">
                      <a:solidFill>
                        <a:srgbClr val="000000"/>
                      </a:solidFill>
                      <a:miter lim="400000"/>
                    </a:lnL>
                  </a:tcPr>
                </a:tc>
                <a:tc>
                  <a:txBody>
                    <a:bodyPr/>
                    <a:lstStyle/>
                    <a:p>
                      <a:pPr marL="285750" marR="57799" lvl="0" indent="-285750" algn="l" defTabSz="1295400">
                        <a:buSzPct val="125000"/>
                        <a:buFont typeface="Arial"/>
                        <a:buChar char="•"/>
                        <a:tabLst>
                          <a:tab pos="1295400" algn="l"/>
                        </a:tabLst>
                        <a:defRPr sz="1800">
                          <a:uFillTx/>
                        </a:defRPr>
                      </a:pPr>
                      <a:r>
                        <a:rPr lang="en-US" sz="1600" spc="-18" dirty="0" smtClean="0">
                          <a:uFill>
                            <a:solidFill/>
                          </a:uFill>
                          <a:latin typeface="+mj-lt"/>
                        </a:rPr>
                        <a:t>If a person walked at a steady speed up and down a hill, </a:t>
                      </a:r>
                      <a:r>
                        <a:rPr lang="en-US" sz="1600" i="1" spc="-18" dirty="0" smtClean="0">
                          <a:uFill>
                            <a:solidFill/>
                          </a:uFill>
                          <a:latin typeface="+mj-lt"/>
                        </a:rPr>
                        <a:t>directly away from home</a:t>
                      </a:r>
                      <a:r>
                        <a:rPr lang="en-US" sz="1600" spc="-18" dirty="0" smtClean="0">
                          <a:uFill>
                            <a:solidFill/>
                          </a:uFill>
                          <a:latin typeface="+mj-lt"/>
                        </a:rPr>
                        <a:t>, what would the graph look like?</a:t>
                      </a:r>
                      <a:endParaRPr sz="1600" spc="-18" dirty="0">
                        <a:uFill>
                          <a:solidFill/>
                        </a:uFill>
                        <a:latin typeface="+mj-lt"/>
                      </a:endParaRPr>
                    </a:p>
                  </a:txBody>
                  <a:tcPr marL="76200" marR="76200" marT="76200" marB="76200" horzOverflow="overflow">
                    <a:lnR w="28575">
                      <a:solidFill>
                        <a:srgbClr val="000000"/>
                      </a:solidFill>
                      <a:miter lim="400000"/>
                    </a:lnR>
                  </a:tcPr>
                </a:tc>
              </a:tr>
              <a:tr h="1087921">
                <a:tc>
                  <a:txBody>
                    <a:bodyPr/>
                    <a:lstStyle/>
                    <a:p>
                      <a:pPr marR="57799" lvl="0" algn="l" defTabSz="1295400">
                        <a:tabLst>
                          <a:tab pos="1295400" algn="l"/>
                        </a:tabLst>
                        <a:defRPr sz="1800">
                          <a:uFillTx/>
                        </a:defRPr>
                      </a:pPr>
                      <a:r>
                        <a:rPr lang="en-US" sz="1600" b="1" spc="-18" dirty="0" smtClean="0">
                          <a:solidFill>
                            <a:srgbClr val="FF0000"/>
                          </a:solidFill>
                          <a:uFill>
                            <a:solidFill/>
                          </a:uFill>
                          <a:latin typeface="+mj-lt"/>
                        </a:rPr>
                        <a:t>Student interprets graph as speed–time</a:t>
                      </a:r>
                    </a:p>
                    <a:p>
                      <a:pPr marR="57799" lvl="0" algn="l" defTabSz="1295400">
                        <a:tabLst>
                          <a:tab pos="1295400" algn="l"/>
                        </a:tabLst>
                        <a:defRPr sz="1800">
                          <a:uFillTx/>
                        </a:defRPr>
                      </a:pPr>
                      <a:r>
                        <a:rPr sz="1600" spc="-18" dirty="0" smtClean="0">
                          <a:uFill>
                            <a:solidFill/>
                          </a:uFill>
                          <a:latin typeface="+mj-lt"/>
                        </a:rPr>
                        <a:t>E.g</a:t>
                      </a:r>
                      <a:r>
                        <a:rPr sz="1600" spc="-18" dirty="0">
                          <a:uFill>
                            <a:solidFill/>
                          </a:uFill>
                          <a:latin typeface="+mj-lt"/>
                        </a:rPr>
                        <a:t>. </a:t>
                      </a:r>
                      <a:r>
                        <a:rPr lang="en-US" sz="1600" spc="-18" dirty="0" smtClean="0">
                          <a:uFill>
                            <a:solidFill/>
                          </a:uFill>
                          <a:latin typeface="+mj-lt"/>
                        </a:rPr>
                        <a:t>The student has interpreted a positive slope as speeding up and a negative slope as slowing down.</a:t>
                      </a:r>
                      <a:endParaRPr sz="1600" spc="-18" dirty="0">
                        <a:uFill>
                          <a:solidFill/>
                        </a:uFill>
                        <a:latin typeface="+mj-lt"/>
                      </a:endParaRPr>
                    </a:p>
                  </a:txBody>
                  <a:tcPr marL="76200" marR="76200" marT="76200" marB="76200" horzOverflow="overflow">
                    <a:lnL w="28575">
                      <a:solidFill>
                        <a:srgbClr val="000000"/>
                      </a:solidFill>
                      <a:miter lim="400000"/>
                    </a:lnL>
                  </a:tcPr>
                </a:tc>
                <a:tc>
                  <a:txBody>
                    <a:bodyPr/>
                    <a:lstStyle/>
                    <a:p>
                      <a:pPr marL="285750" marR="57799" lvl="0" indent="-285750" algn="l" defTabSz="1295400">
                        <a:buSzPct val="125000"/>
                        <a:buFont typeface="Arial"/>
                        <a:buChar char="•"/>
                        <a:tabLst>
                          <a:tab pos="1295400" algn="l"/>
                        </a:tabLst>
                        <a:defRPr sz="1800">
                          <a:uFillTx/>
                        </a:defRPr>
                      </a:pPr>
                      <a:r>
                        <a:rPr lang="en-US" sz="1600" spc="-18" dirty="0" smtClean="0">
                          <a:uFill>
                            <a:solidFill/>
                          </a:uFill>
                          <a:latin typeface="+mj-lt"/>
                        </a:rPr>
                        <a:t>How can you tell if Tom is traveling away from or towards home?</a:t>
                      </a:r>
                      <a:endParaRPr sz="1600" spc="-18" dirty="0">
                        <a:uFill>
                          <a:solidFill/>
                        </a:uFill>
                        <a:latin typeface="+mj-lt"/>
                      </a:endParaRPr>
                    </a:p>
                  </a:txBody>
                  <a:tcPr marL="76200" marR="76200" marT="76200" marB="76200" horzOverflow="overflow">
                    <a:lnR w="28575">
                      <a:solidFill>
                        <a:srgbClr val="000000"/>
                      </a:solidFill>
                      <a:miter lim="400000"/>
                    </a:lnR>
                  </a:tcPr>
                </a:tc>
              </a:tr>
              <a:tr h="828040">
                <a:tc>
                  <a:txBody>
                    <a:bodyPr/>
                    <a:lstStyle/>
                    <a:p>
                      <a:pPr lvl="0" algn="l" defTabSz="1295400">
                        <a:defRPr sz="1800">
                          <a:uFillTx/>
                        </a:defRPr>
                      </a:pPr>
                      <a:r>
                        <a:rPr lang="en-US" sz="1600" b="1" spc="-18" dirty="0" smtClean="0">
                          <a:solidFill>
                            <a:srgbClr val="FF0000"/>
                          </a:solidFill>
                          <a:uFill>
                            <a:solidFill/>
                          </a:uFill>
                          <a:latin typeface="+mj-lt"/>
                        </a:rPr>
                        <a:t>Student fails to mention distance or time</a:t>
                      </a:r>
                    </a:p>
                    <a:p>
                      <a:pPr lvl="0" algn="l" defTabSz="1295400">
                        <a:defRPr sz="1800">
                          <a:uFillTx/>
                        </a:defRPr>
                      </a:pPr>
                      <a:r>
                        <a:rPr lang="en-US" sz="1600" b="0" spc="-18" dirty="0" smtClean="0">
                          <a:uFill>
                            <a:solidFill/>
                          </a:uFill>
                          <a:latin typeface="+mj-lt"/>
                        </a:rPr>
                        <a:t>E.g. The student has not worked out the speed of some/all sections of the journey.</a:t>
                      </a:r>
                      <a:endParaRPr lang="en-US" sz="1600" b="0" spc="-18" dirty="0">
                        <a:uFill>
                          <a:solidFill/>
                        </a:uFill>
                        <a:latin typeface="+mj-lt"/>
                      </a:endParaRPr>
                    </a:p>
                  </a:txBody>
                  <a:tcPr marL="76200" marR="76200" marT="76200" marB="76200" horzOverflow="overflow">
                    <a:lnL w="28575">
                      <a:solidFill>
                        <a:srgbClr val="000000"/>
                      </a:solidFill>
                      <a:miter lim="400000"/>
                    </a:lnL>
                  </a:tcPr>
                </a:tc>
                <a:tc>
                  <a:txBody>
                    <a:bodyPr/>
                    <a:lstStyle/>
                    <a:p>
                      <a:pPr marL="285750" marR="57799" lvl="0" indent="-285750" algn="l" defTabSz="1295400">
                        <a:buSzPct val="125000"/>
                        <a:buFont typeface="Arial"/>
                        <a:buChar char="•"/>
                        <a:tabLst>
                          <a:tab pos="1295400" algn="l"/>
                        </a:tabLst>
                        <a:defRPr sz="1800">
                          <a:uFillTx/>
                        </a:defRPr>
                      </a:pPr>
                      <a:r>
                        <a:rPr lang="en-US" sz="1600" spc="-18" dirty="0" smtClean="0">
                          <a:uFill>
                            <a:solidFill/>
                          </a:uFill>
                          <a:latin typeface="+mj-lt"/>
                        </a:rPr>
                        <a:t>Can you provide more information about how far Tom has traveled during different sections of his journey?</a:t>
                      </a:r>
                      <a:endParaRPr sz="1600" spc="-18" dirty="0">
                        <a:uFill>
                          <a:solidFill/>
                        </a:uFill>
                        <a:latin typeface="+mj-lt"/>
                      </a:endParaRPr>
                    </a:p>
                  </a:txBody>
                  <a:tcPr marL="76200" marR="76200" marT="76200" marB="76200" horzOverflow="overflow">
                    <a:lnR w="28575">
                      <a:solidFill>
                        <a:srgbClr val="000000"/>
                      </a:solidFill>
                      <a:miter lim="400000"/>
                    </a:lnR>
                  </a:tcPr>
                </a:tc>
              </a:tr>
              <a:tr h="714504">
                <a:tc>
                  <a:txBody>
                    <a:bodyPr/>
                    <a:lstStyle/>
                    <a:p>
                      <a:pPr lvl="0" algn="l" defTabSz="1295400">
                        <a:defRPr sz="1800">
                          <a:uFillTx/>
                        </a:defRPr>
                      </a:pPr>
                      <a:r>
                        <a:rPr lang="en-US" sz="1600" b="1" spc="-18" dirty="0" smtClean="0">
                          <a:solidFill>
                            <a:srgbClr val="FF0000"/>
                          </a:solidFill>
                          <a:uFill>
                            <a:solidFill/>
                          </a:uFill>
                          <a:latin typeface="+mj-lt"/>
                        </a:rPr>
                        <a:t>Student fails to calculate and represent speed</a:t>
                      </a:r>
                    </a:p>
                  </a:txBody>
                  <a:tcPr marL="76200" marR="76200" marT="76200" marB="76200" horzOverflow="overflow">
                    <a:lnL w="28575">
                      <a:solidFill>
                        <a:srgbClr val="000000"/>
                      </a:solidFill>
                      <a:miter lim="400000"/>
                    </a:lnL>
                  </a:tcPr>
                </a:tc>
                <a:tc>
                  <a:txBody>
                    <a:bodyPr/>
                    <a:lstStyle/>
                    <a:p>
                      <a:pPr marL="285750" marR="57799" lvl="0" indent="-285750" algn="l" defTabSz="1295400">
                        <a:buSzPct val="125000"/>
                        <a:buFont typeface="Arial"/>
                        <a:buChar char="•"/>
                        <a:tabLst>
                          <a:tab pos="1295400" algn="l"/>
                        </a:tabLst>
                        <a:defRPr sz="1800">
                          <a:uFillTx/>
                        </a:defRPr>
                      </a:pPr>
                      <a:r>
                        <a:rPr lang="en-US" sz="1600" spc="-18" dirty="0" smtClean="0">
                          <a:uFill>
                            <a:solidFill/>
                          </a:uFill>
                          <a:latin typeface="+mj-lt"/>
                        </a:rPr>
                        <a:t>Can you provide information about Tom’s speed for all sections of his journey?</a:t>
                      </a:r>
                    </a:p>
                  </a:txBody>
                  <a:tcPr marL="76200" marR="76200" marT="76200" marB="76200" horzOverflow="overflow">
                    <a:lnR w="28575">
                      <a:solidFill>
                        <a:srgbClr val="000000"/>
                      </a:solidFill>
                      <a:miter lim="400000"/>
                    </a:lnR>
                  </a:tcPr>
                </a:tc>
              </a:tr>
              <a:tr h="744325">
                <a:tc>
                  <a:txBody>
                    <a:bodyPr/>
                    <a:lstStyle/>
                    <a:p>
                      <a:pPr lvl="0" algn="l" defTabSz="1295400">
                        <a:defRPr sz="1800">
                          <a:uFillTx/>
                        </a:defRPr>
                      </a:pPr>
                      <a:r>
                        <a:rPr lang="en-US" sz="1600" b="1" spc="-18" dirty="0" smtClean="0">
                          <a:solidFill>
                            <a:srgbClr val="FF0000"/>
                          </a:solidFill>
                          <a:uFill>
                            <a:solidFill/>
                          </a:uFill>
                          <a:latin typeface="+mj-lt"/>
                        </a:rPr>
                        <a:t>Student adds little explanation as to why the graph is or is not realistic</a:t>
                      </a:r>
                      <a:endParaRPr sz="1600" b="1" spc="-18" dirty="0">
                        <a:solidFill>
                          <a:srgbClr val="FF0000"/>
                        </a:solidFill>
                        <a:uFill>
                          <a:solidFill/>
                        </a:uFill>
                        <a:latin typeface="+mj-lt"/>
                      </a:endParaRPr>
                    </a:p>
                  </a:txBody>
                  <a:tcPr marL="76200" marR="76200" marT="76200" marB="76200" horzOverflow="overflow">
                    <a:lnL w="28575">
                      <a:solidFill>
                        <a:srgbClr val="000000"/>
                      </a:solidFill>
                      <a:miter lim="400000"/>
                    </a:lnL>
                    <a:lnB w="28575">
                      <a:solidFill>
                        <a:srgbClr val="000000"/>
                      </a:solidFill>
                      <a:miter lim="400000"/>
                    </a:lnB>
                  </a:tcPr>
                </a:tc>
                <a:tc>
                  <a:txBody>
                    <a:bodyPr/>
                    <a:lstStyle/>
                    <a:p>
                      <a:pPr marL="285750" marR="57799" lvl="0" indent="-285750" algn="l" defTabSz="1295400">
                        <a:buFont typeface="Arial"/>
                        <a:buChar char="•"/>
                        <a:tabLst>
                          <a:tab pos="1295400" algn="l"/>
                        </a:tabLst>
                        <a:defRPr sz="1800">
                          <a:uFillTx/>
                        </a:defRPr>
                      </a:pPr>
                      <a:r>
                        <a:rPr lang="en-US" sz="1600" spc="-18" dirty="0" smtClean="0">
                          <a:uFill>
                            <a:solidFill/>
                          </a:uFill>
                          <a:latin typeface="+mj-lt"/>
                        </a:rPr>
                        <a:t>Is Tom’s fastest speed realistic? Is Tom’s slowest speed realistic? </a:t>
                      </a:r>
                      <a:r>
                        <a:rPr lang="en-US" sz="1600" kern="1200" spc="-18" dirty="0" smtClean="0">
                          <a:solidFill>
                            <a:schemeClr val="tx1"/>
                          </a:solidFill>
                          <a:uFill>
                            <a:solidFill/>
                          </a:uFill>
                          <a:latin typeface="+mj-lt"/>
                          <a:ea typeface="+mn-ea"/>
                          <a:cs typeface="+mn-cs"/>
                        </a:rPr>
                        <a:t>Why</a:t>
                      </a:r>
                      <a:r>
                        <a:rPr lang="en-US" sz="1600" spc="-18" dirty="0" smtClean="0">
                          <a:uFill>
                            <a:solidFill/>
                          </a:uFill>
                          <a:latin typeface="+mj-lt"/>
                        </a:rPr>
                        <a:t>?/Why not?</a:t>
                      </a:r>
                      <a:endParaRPr sz="1600" spc="-18" dirty="0">
                        <a:uFill>
                          <a:solidFill/>
                        </a:uFill>
                        <a:latin typeface="+mj-lt"/>
                      </a:endParaRPr>
                    </a:p>
                  </a:txBody>
                  <a:tcPr marL="76200" marR="76200" marT="76200" marB="76200" horzOverflow="overflow">
                    <a:lnR w="28575">
                      <a:solidFill>
                        <a:srgbClr val="000000"/>
                      </a:solidFill>
                      <a:miter lim="400000"/>
                    </a:lnR>
                    <a:lnB w="28575">
                      <a:solidFill>
                        <a:srgbClr val="000000"/>
                      </a:solidFill>
                      <a:miter lim="400000"/>
                    </a:lnB>
                  </a:tcPr>
                </a:tc>
              </a:tr>
            </a:tbl>
          </a:graphicData>
        </a:graphic>
      </p:graphicFrame>
      <p:sp>
        <p:nvSpPr>
          <p:cNvPr id="3" name="Title 1"/>
          <p:cNvSpPr>
            <a:spLocks noGrp="1"/>
          </p:cNvSpPr>
          <p:nvPr>
            <p:ph type="title"/>
          </p:nvPr>
        </p:nvSpPr>
        <p:spPr>
          <a:xfrm>
            <a:off x="457200" y="274638"/>
            <a:ext cx="8229600" cy="673100"/>
          </a:xfrm>
        </p:spPr>
        <p:txBody>
          <a:bodyPr/>
          <a:lstStyle/>
          <a:p>
            <a:r>
              <a:rPr lang="en-US" dirty="0" smtClean="0"/>
              <a:t>Common Issues </a:t>
            </a:r>
            <a:r>
              <a:rPr lang="en-US" dirty="0"/>
              <a:t>T</a:t>
            </a:r>
            <a:r>
              <a:rPr lang="en-US" dirty="0" smtClean="0"/>
              <a:t>able</a:t>
            </a:r>
            <a:endParaRPr lang="en-US" dirty="0"/>
          </a:p>
        </p:txBody>
      </p:sp>
    </p:spTree>
    <p:extLst>
      <p:ext uri="{BB962C8B-B14F-4D97-AF65-F5344CB8AC3E}">
        <p14:creationId xmlns:p14="http://schemas.microsoft.com/office/powerpoint/2010/main" val="9361171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Counting Trees Task</a:t>
            </a:r>
            <a:endParaRPr lang="en-US" dirty="0"/>
          </a:p>
        </p:txBody>
      </p:sp>
      <p:sp>
        <p:nvSpPr>
          <p:cNvPr id="3" name="Content Placeholder 2"/>
          <p:cNvSpPr>
            <a:spLocks noGrp="1"/>
          </p:cNvSpPr>
          <p:nvPr>
            <p:ph idx="1"/>
          </p:nvPr>
        </p:nvSpPr>
        <p:spPr>
          <a:xfrm>
            <a:off x="395536" y="5229200"/>
            <a:ext cx="8229600" cy="1440160"/>
          </a:xfrm>
        </p:spPr>
        <p:txBody>
          <a:bodyPr/>
          <a:lstStyle/>
          <a:p>
            <a:pPr marL="0" indent="0">
              <a:buNone/>
            </a:pPr>
            <a:r>
              <a:rPr lang="en-US" sz="2000" dirty="0" smtClean="0"/>
              <a:t>How could you estimate </a:t>
            </a:r>
            <a:r>
              <a:rPr lang="en-US" sz="2000" dirty="0"/>
              <a:t>the number of trees of each </a:t>
            </a:r>
            <a:r>
              <a:rPr lang="en-US" sz="2000" dirty="0" smtClean="0"/>
              <a:t>type? </a:t>
            </a:r>
          </a:p>
          <a:p>
            <a:pPr marL="0" indent="0">
              <a:buNone/>
            </a:pPr>
            <a:r>
              <a:rPr lang="en-US" sz="2000" dirty="0" smtClean="0">
                <a:solidFill>
                  <a:srgbClr val="FF0000"/>
                </a:solidFill>
              </a:rPr>
              <a:t>Explain your method.</a:t>
            </a:r>
            <a:endParaRPr lang="en-US" sz="2000" dirty="0">
              <a:solidFill>
                <a:srgbClr val="FF0000"/>
              </a:solidFill>
            </a:endParaRPr>
          </a:p>
          <a:p>
            <a:pPr marL="0" indent="0">
              <a:buNone/>
            </a:pPr>
            <a:r>
              <a:rPr lang="en-US" sz="2000" dirty="0">
                <a:solidFill>
                  <a:srgbClr val="FF0000"/>
                </a:solidFill>
              </a:rPr>
              <a:t>Use your method to estimate the number of old trees and young </a:t>
            </a:r>
            <a:r>
              <a:rPr lang="en-US" sz="2000" dirty="0" smtClean="0">
                <a:solidFill>
                  <a:srgbClr val="FF0000"/>
                </a:solidFill>
              </a:rPr>
              <a:t>trees.</a:t>
            </a:r>
            <a:endParaRPr lang="en-US" sz="2000" dirty="0">
              <a:solidFill>
                <a:srgbClr val="FF0000"/>
              </a:solidFill>
            </a:endParaRPr>
          </a:p>
        </p:txBody>
      </p:sp>
      <p:sp>
        <p:nvSpPr>
          <p:cNvPr id="6" name="TextBox 5"/>
          <p:cNvSpPr txBox="1"/>
          <p:nvPr/>
        </p:nvSpPr>
        <p:spPr>
          <a:xfrm>
            <a:off x="6660232" y="2060848"/>
            <a:ext cx="2016224" cy="830997"/>
          </a:xfrm>
          <a:prstGeom prst="rect">
            <a:avLst/>
          </a:prstGeom>
          <a:noFill/>
        </p:spPr>
        <p:txBody>
          <a:bodyPr wrap="square" rtlCol="0">
            <a:spAutoFit/>
          </a:bodyPr>
          <a:lstStyle/>
          <a:p>
            <a:r>
              <a:rPr lang="en-US" dirty="0"/>
              <a:t>C</a:t>
            </a:r>
            <a:r>
              <a:rPr lang="en-US" dirty="0" smtClean="0"/>
              <a:t>ircles </a:t>
            </a:r>
            <a:r>
              <a:rPr lang="en-US" dirty="0"/>
              <a:t>show  </a:t>
            </a:r>
            <a:r>
              <a:rPr lang="en-US" b="1" dirty="0"/>
              <a:t>old</a:t>
            </a:r>
            <a:r>
              <a:rPr lang="en-US" dirty="0"/>
              <a:t> trees</a:t>
            </a:r>
          </a:p>
        </p:txBody>
      </p:sp>
      <p:sp>
        <p:nvSpPr>
          <p:cNvPr id="7" name="TextBox 6"/>
          <p:cNvSpPr txBox="1"/>
          <p:nvPr/>
        </p:nvSpPr>
        <p:spPr>
          <a:xfrm>
            <a:off x="6660232" y="3284984"/>
            <a:ext cx="2232248" cy="830997"/>
          </a:xfrm>
          <a:prstGeom prst="rect">
            <a:avLst/>
          </a:prstGeom>
          <a:noFill/>
        </p:spPr>
        <p:txBody>
          <a:bodyPr wrap="square" rtlCol="0">
            <a:spAutoFit/>
          </a:bodyPr>
          <a:lstStyle/>
          <a:p>
            <a:r>
              <a:rPr lang="en-US" dirty="0" smtClean="0"/>
              <a:t>Triangles show  </a:t>
            </a:r>
            <a:r>
              <a:rPr lang="en-US" b="1" dirty="0" smtClean="0"/>
              <a:t>young </a:t>
            </a:r>
            <a:r>
              <a:rPr lang="en-US" dirty="0" smtClean="0"/>
              <a:t>trees</a:t>
            </a:r>
            <a:endParaRPr lang="en-US" dirty="0"/>
          </a:p>
        </p:txBody>
      </p:sp>
      <p:pic>
        <p:nvPicPr>
          <p:cNvPr id="8" name="Picture 7"/>
          <p:cNvPicPr>
            <a:picLocks noChangeAspect="1"/>
          </p:cNvPicPr>
          <p:nvPr/>
        </p:nvPicPr>
        <p:blipFill>
          <a:blip r:embed="rId3"/>
          <a:stretch>
            <a:fillRect/>
          </a:stretch>
        </p:blipFill>
        <p:spPr>
          <a:xfrm>
            <a:off x="467544" y="1124744"/>
            <a:ext cx="5616624" cy="3933866"/>
          </a:xfrm>
          <a:prstGeom prst="rect">
            <a:avLst/>
          </a:prstGeom>
        </p:spPr>
      </p:pic>
      <p:sp>
        <p:nvSpPr>
          <p:cNvPr id="10" name="Isosceles Triangle 9"/>
          <p:cNvSpPr/>
          <p:nvPr/>
        </p:nvSpPr>
        <p:spPr>
          <a:xfrm>
            <a:off x="6300192" y="3573016"/>
            <a:ext cx="334117" cy="288032"/>
          </a:xfrm>
          <a:prstGeom prst="triangl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300192" y="2348880"/>
            <a:ext cx="288032" cy="288032"/>
          </a:xfrm>
          <a:prstGeom prst="ellipse">
            <a:avLst/>
          </a:prstGeom>
          <a:solidFill>
            <a:srgbClr val="0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044538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 name="Feedback_Andy_s_Students_Hi_res0-1.mov"/>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0" y="1076349"/>
            <a:ext cx="9174163" cy="5160963"/>
          </a:xfrm>
          <a:prstGeom prst="rect">
            <a:avLst/>
          </a:prstGeom>
        </p:spPr>
      </p:pic>
      <p:sp>
        <p:nvSpPr>
          <p:cNvPr id="3" name="Title 2"/>
          <p:cNvSpPr>
            <a:spLocks noGrp="1"/>
          </p:cNvSpPr>
          <p:nvPr>
            <p:ph type="title"/>
          </p:nvPr>
        </p:nvSpPr>
        <p:spPr/>
        <p:txBody>
          <a:bodyPr/>
          <a:lstStyle/>
          <a:p>
            <a:r>
              <a:rPr lang="en-US" dirty="0" smtClean="0"/>
              <a:t>Students’ Responses to Feedback</a:t>
            </a:r>
            <a:endParaRPr lang="en-US" dirty="0"/>
          </a:p>
        </p:txBody>
      </p:sp>
    </p:spTree>
    <p:extLst>
      <p:ext uri="{BB962C8B-B14F-4D97-AF65-F5344CB8AC3E}">
        <p14:creationId xmlns:p14="http://schemas.microsoft.com/office/powerpoint/2010/main" val="1348753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080" fill="hold"/>
                                        <p:tgtEl>
                                          <p:spTgt spid="34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40"/>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5"/>
          <p:cNvSpPr>
            <a:spLocks noGrp="1"/>
          </p:cNvSpPr>
          <p:nvPr/>
        </p:nvSpPr>
        <p:spPr bwMode="auto">
          <a:xfrm>
            <a:off x="0" y="0"/>
            <a:ext cx="9144000" cy="688538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rmAutofit/>
          </a:bodyPr>
          <a:lstStyle>
            <a:lvl1pPr marL="0" indent="0" algn="ctr" defTabSz="457200" rtl="0" eaLnBrk="1" fontAlgn="base" hangingPunct="1">
              <a:spcBef>
                <a:spcPct val="20000"/>
              </a:spcBef>
              <a:spcAft>
                <a:spcPct val="0"/>
              </a:spcAft>
              <a:buFont typeface="Arial" charset="0"/>
              <a:buNone/>
              <a:defRPr sz="2800" b="1" kern="1200">
                <a:solidFill>
                  <a:schemeClr val="bg1"/>
                </a:solidFill>
                <a:latin typeface="Rockwell"/>
                <a:ea typeface="MS PGothic" panose="020B0600070205080204" pitchFamily="34" charset="-128"/>
                <a:cs typeface="Rockwell"/>
              </a:defRPr>
            </a:lvl1pPr>
            <a:lvl2pPr marL="4572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j-lt"/>
                <a:ea typeface="MS PGothic" panose="020B0600070205080204" pitchFamily="34" charset="-128"/>
                <a:cs typeface="MS PGothic" charset="0"/>
              </a:defRPr>
            </a:lvl2pPr>
            <a:lvl3pPr marL="914400" indent="0" algn="ctr" defTabSz="457200" rtl="0" eaLnBrk="1" fontAlgn="base" hangingPunct="1">
              <a:spcBef>
                <a:spcPct val="20000"/>
              </a:spcBef>
              <a:spcAft>
                <a:spcPct val="0"/>
              </a:spcAft>
              <a:buFont typeface="Arial" charset="0"/>
              <a:buNone/>
              <a:defRPr kern="1200">
                <a:solidFill>
                  <a:schemeClr val="tx1">
                    <a:tint val="75000"/>
                  </a:schemeClr>
                </a:solidFill>
                <a:latin typeface="+mj-lt"/>
                <a:ea typeface="MS PGothic" panose="020B0600070205080204" pitchFamily="34" charset="-128"/>
                <a:cs typeface="MS PGothic" charset="0"/>
              </a:defRPr>
            </a:lvl3pPr>
            <a:lvl4pPr marL="1371600" indent="0" algn="ctr" defTabSz="457200" rtl="0" eaLnBrk="1" fontAlgn="base" hangingPunct="1">
              <a:spcBef>
                <a:spcPct val="20000"/>
              </a:spcBef>
              <a:spcAft>
                <a:spcPct val="0"/>
              </a:spcAft>
              <a:buFont typeface="Arial" charset="0"/>
              <a:buNone/>
              <a:defRPr sz="1600" kern="1200">
                <a:solidFill>
                  <a:schemeClr val="tx1">
                    <a:tint val="75000"/>
                  </a:schemeClr>
                </a:solidFill>
                <a:latin typeface="+mn-lt"/>
                <a:ea typeface="MS PGothic" panose="020B0600070205080204" pitchFamily="34" charset="-128"/>
                <a:cs typeface="MS PGothic" charset="0"/>
              </a:defRPr>
            </a:lvl4pPr>
            <a:lvl5pPr marL="1828800" indent="0" algn="ctr" defTabSz="457200" rtl="0" eaLnBrk="1" fontAlgn="base" hangingPunct="1">
              <a:spcBef>
                <a:spcPct val="20000"/>
              </a:spcBef>
              <a:spcAft>
                <a:spcPct val="0"/>
              </a:spcAft>
              <a:buFont typeface="Arial" charset="0"/>
              <a:buNone/>
              <a:defRPr sz="1600" kern="1200">
                <a:solidFill>
                  <a:schemeClr val="tx1">
                    <a:tint val="75000"/>
                  </a:schemeClr>
                </a:solidFill>
                <a:latin typeface="+mn-lt"/>
                <a:ea typeface="MS PGothic" panose="020B0600070205080204" pitchFamily="34" charset="-128"/>
                <a:cs typeface="MS PGothic"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p>
        </p:txBody>
      </p:sp>
      <p:sp>
        <p:nvSpPr>
          <p:cNvPr id="5" name="TextBox 4"/>
          <p:cNvSpPr txBox="1"/>
          <p:nvPr/>
        </p:nvSpPr>
        <p:spPr>
          <a:xfrm>
            <a:off x="1583668" y="4149080"/>
            <a:ext cx="5976664" cy="1938992"/>
          </a:xfrm>
          <a:prstGeom prst="rect">
            <a:avLst/>
          </a:prstGeom>
          <a:noFill/>
        </p:spPr>
        <p:txBody>
          <a:bodyPr wrap="square" rtlCol="0">
            <a:spAutoFit/>
          </a:bodyPr>
          <a:lstStyle/>
          <a:p>
            <a:pPr algn="ctr"/>
            <a:r>
              <a:rPr lang="en-US" sz="4000" b="1" dirty="0" smtClean="0">
                <a:solidFill>
                  <a:srgbClr val="FFFFFF"/>
                </a:solidFill>
                <a:latin typeface="Rockwell"/>
                <a:cs typeface="Rockwell"/>
              </a:rPr>
              <a:t>4. Students </a:t>
            </a:r>
            <a:r>
              <a:rPr lang="en-US" sz="4000" b="1" dirty="0">
                <a:solidFill>
                  <a:srgbClr val="FFFFFF"/>
                </a:solidFill>
                <a:latin typeface="Rockwell"/>
                <a:cs typeface="Rockwell"/>
              </a:rPr>
              <a:t>as Learning Resources for One Another</a:t>
            </a: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3354678364"/>
              </p:ext>
            </p:extLst>
          </p:nvPr>
        </p:nvGraphicFramePr>
        <p:xfrm>
          <a:off x="971600" y="548680"/>
          <a:ext cx="7272808" cy="2991416"/>
        </p:xfrm>
        <a:graphic>
          <a:graphicData uri="http://schemas.openxmlformats.org/drawingml/2006/table">
            <a:tbl>
              <a:tblPr firstRow="1" firstCol="1" bandRow="1">
                <a:tableStyleId>{85BE263C-DBD7-4A20-BB59-AAB30ACAA65A}</a:tableStyleId>
              </a:tblPr>
              <a:tblGrid>
                <a:gridCol w="893151"/>
                <a:gridCol w="1677410"/>
                <a:gridCol w="2212457"/>
                <a:gridCol w="2489790"/>
              </a:tblGrid>
              <a:tr h="615152">
                <a:tc>
                  <a:txBody>
                    <a:bodyPr/>
                    <a:lstStyle/>
                    <a:p>
                      <a:pPr algn="ctr"/>
                      <a:endParaRPr lang="en-US" sz="1600" b="0" dirty="0">
                        <a:latin typeface="Arial"/>
                        <a:cs typeface="Arial"/>
                      </a:endParaRPr>
                    </a:p>
                  </a:txBody>
                  <a:tcPr anchor="ctr">
                    <a:lnL w="381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400" b="0" dirty="0" smtClean="0">
                          <a:latin typeface="Arial"/>
                          <a:cs typeface="Arial"/>
                        </a:rPr>
                        <a:t>Where the learner is going</a:t>
                      </a:r>
                      <a:endParaRPr lang="en-US" sz="1400" b="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c>
                  <a:txBody>
                    <a:bodyPr/>
                    <a:lstStyle/>
                    <a:p>
                      <a:pPr algn="ctr"/>
                      <a:r>
                        <a:rPr lang="en-US" sz="1400" b="0" dirty="0" smtClean="0">
                          <a:latin typeface="Arial"/>
                          <a:cs typeface="Arial"/>
                        </a:rPr>
                        <a:t>Where the </a:t>
                      </a:r>
                    </a:p>
                    <a:p>
                      <a:pPr algn="ctr"/>
                      <a:r>
                        <a:rPr lang="en-US" sz="1400" b="0" dirty="0" smtClean="0">
                          <a:latin typeface="Arial"/>
                          <a:cs typeface="Arial"/>
                        </a:rPr>
                        <a:t>learner is now</a:t>
                      </a:r>
                      <a:endParaRPr lang="en-US" sz="1400" b="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c>
                  <a:txBody>
                    <a:bodyPr/>
                    <a:lstStyle/>
                    <a:p>
                      <a:pPr algn="ctr"/>
                      <a:r>
                        <a:rPr lang="en-US" sz="1400" b="0" dirty="0" smtClean="0">
                          <a:latin typeface="Arial"/>
                          <a:cs typeface="Arial"/>
                        </a:rPr>
                        <a:t>How to </a:t>
                      </a:r>
                      <a:br>
                        <a:rPr lang="en-US" sz="1400" b="0" dirty="0" smtClean="0">
                          <a:latin typeface="Arial"/>
                          <a:cs typeface="Arial"/>
                        </a:rPr>
                      </a:br>
                      <a:r>
                        <a:rPr lang="en-US" sz="1400" b="0" dirty="0" smtClean="0">
                          <a:latin typeface="Arial"/>
                          <a:cs typeface="Arial"/>
                        </a:rPr>
                        <a:t>get there</a:t>
                      </a:r>
                      <a:endParaRPr lang="en-US" sz="1400" b="0" dirty="0">
                        <a:latin typeface="Arial"/>
                        <a:cs typeface="Arial"/>
                      </a:endParaRPr>
                    </a:p>
                  </a:txBody>
                  <a:tcPr anchor="ctr">
                    <a:lnL w="127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r>
              <a:tr h="936104">
                <a:tc>
                  <a:txBody>
                    <a:bodyPr/>
                    <a:lstStyle/>
                    <a:p>
                      <a:pPr algn="ctr"/>
                      <a:r>
                        <a:rPr lang="en-US" sz="1400" b="0" dirty="0" smtClean="0">
                          <a:latin typeface="Arial"/>
                          <a:cs typeface="Arial"/>
                        </a:rPr>
                        <a:t>Teacher</a:t>
                      </a:r>
                      <a:endParaRPr lang="en-US" sz="1400" b="0" dirty="0">
                        <a:latin typeface="Arial"/>
                        <a:cs typeface="Arial"/>
                      </a:endParaRPr>
                    </a:p>
                  </a:txBody>
                  <a:tcPr anchor="ctr">
                    <a:lnL w="381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rowSpan="3">
                  <a:txBody>
                    <a:bodyPr/>
                    <a:lstStyle/>
                    <a:p>
                      <a:pPr algn="ctr"/>
                      <a:r>
                        <a:rPr lang="en-US" sz="1600" b="1" dirty="0" smtClean="0">
                          <a:latin typeface="Arial"/>
                          <a:cs typeface="Arial"/>
                        </a:rPr>
                        <a:t>1. Clarifying,</a:t>
                      </a:r>
                      <a:r>
                        <a:rPr lang="en-US" sz="1600" b="1" baseline="0" dirty="0" smtClean="0">
                          <a:latin typeface="Arial"/>
                          <a:cs typeface="Arial"/>
                        </a:rPr>
                        <a:t> understanding, and sharing </a:t>
                      </a:r>
                      <a:r>
                        <a:rPr lang="en-US" sz="1600" b="1" dirty="0" smtClean="0">
                          <a:latin typeface="Arial"/>
                          <a:cs typeface="Arial"/>
                        </a:rPr>
                        <a:t>learning intentions</a:t>
                      </a:r>
                      <a:endParaRPr lang="en-US" sz="1600"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bg2">
                        <a:lumMod val="90000"/>
                      </a:schemeClr>
                    </a:solidFill>
                  </a:tcPr>
                </a:tc>
                <a:tc>
                  <a:txBody>
                    <a:bodyPr/>
                    <a:lstStyle/>
                    <a:p>
                      <a:pPr algn="ctr"/>
                      <a:r>
                        <a:rPr lang="en-US" sz="1600" b="1" dirty="0" smtClean="0">
                          <a:latin typeface="Arial"/>
                          <a:cs typeface="Arial"/>
                        </a:rPr>
                        <a:t>2. Eliciting evidence of student learning</a:t>
                      </a:r>
                      <a:endParaRPr lang="en-US" sz="1600"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90000"/>
                      </a:schemeClr>
                    </a:solidFill>
                  </a:tcPr>
                </a:tc>
                <a:tc>
                  <a:txBody>
                    <a:bodyPr/>
                    <a:lstStyle/>
                    <a:p>
                      <a:pPr algn="ctr"/>
                      <a:r>
                        <a:rPr lang="en-US" sz="1600" b="1" dirty="0" smtClean="0">
                          <a:latin typeface="Arial"/>
                          <a:cs typeface="Arial"/>
                        </a:rPr>
                        <a:t>3. Providing feedback that moves learners forward</a:t>
                      </a:r>
                      <a:endParaRPr lang="en-US" sz="1600" b="1" dirty="0">
                        <a:latin typeface="Arial"/>
                        <a:cs typeface="Arial"/>
                      </a:endParaRPr>
                    </a:p>
                  </a:txBody>
                  <a:tcPr anchor="ctr">
                    <a:lnL w="127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90000"/>
                      </a:schemeClr>
                    </a:solidFill>
                  </a:tcPr>
                </a:tc>
              </a:tr>
              <a:tr h="792088">
                <a:tc>
                  <a:txBody>
                    <a:bodyPr/>
                    <a:lstStyle/>
                    <a:p>
                      <a:pPr algn="ctr"/>
                      <a:r>
                        <a:rPr lang="en-US" sz="1400" b="0" dirty="0" smtClean="0">
                          <a:latin typeface="Arial"/>
                          <a:cs typeface="Arial"/>
                        </a:rPr>
                        <a:t>Peer</a:t>
                      </a:r>
                      <a:endParaRPr lang="en-US" sz="1400" b="0" dirty="0">
                        <a:latin typeface="Arial"/>
                        <a:cs typeface="Arial"/>
                      </a:endParaRPr>
                    </a:p>
                  </a:txBody>
                  <a:tcPr anchor="ctr">
                    <a:lnL w="381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vMerge="1">
                  <a:txBody>
                    <a:bodyPr/>
                    <a:lstStyle/>
                    <a:p>
                      <a:endParaRPr lang="en-US"/>
                    </a:p>
                  </a:txBody>
                  <a:tcPr/>
                </a:tc>
                <a:tc gridSpan="2">
                  <a:txBody>
                    <a:bodyPr/>
                    <a:lstStyle/>
                    <a:p>
                      <a:pPr algn="ctr"/>
                      <a:r>
                        <a:rPr lang="en-US" sz="1600" b="1" dirty="0" smtClean="0">
                          <a:latin typeface="Arial"/>
                          <a:cs typeface="Arial"/>
                        </a:rPr>
                        <a:t>4. Activating</a:t>
                      </a:r>
                      <a:r>
                        <a:rPr lang="en-US" sz="1600" b="1" baseline="0" dirty="0" smtClean="0">
                          <a:latin typeface="Arial"/>
                          <a:cs typeface="Arial"/>
                        </a:rPr>
                        <a:t> students as learning resources for one another</a:t>
                      </a:r>
                      <a:endParaRPr lang="en-US" sz="1600" b="1" dirty="0">
                        <a:latin typeface="Arial"/>
                        <a:cs typeface="Arial"/>
                      </a:endParaRPr>
                    </a:p>
                  </a:txBody>
                  <a:tcPr anchor="ctr">
                    <a:lnL w="127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50000"/>
                      </a:schemeClr>
                    </a:solidFill>
                  </a:tcPr>
                </a:tc>
                <a:tc hMerge="1">
                  <a:txBody>
                    <a:bodyPr/>
                    <a:lstStyle/>
                    <a:p>
                      <a:endParaRPr lang="en-US"/>
                    </a:p>
                  </a:txBody>
                  <a:tcPr/>
                </a:tc>
              </a:tr>
              <a:tr h="648072">
                <a:tc>
                  <a:txBody>
                    <a:bodyPr/>
                    <a:lstStyle/>
                    <a:p>
                      <a:pPr algn="ctr"/>
                      <a:r>
                        <a:rPr lang="en-US" sz="1400" b="0" dirty="0" smtClean="0">
                          <a:latin typeface="Arial"/>
                          <a:cs typeface="Arial"/>
                        </a:rPr>
                        <a:t>Learner</a:t>
                      </a:r>
                      <a:endParaRPr lang="en-US" sz="1400" b="0" dirty="0">
                        <a:latin typeface="Arial"/>
                        <a:cs typeface="Arial"/>
                      </a:endParaRPr>
                    </a:p>
                  </a:txBody>
                  <a:tcPr anchor="ctr">
                    <a:lnL w="381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tx2"/>
                    </a:solidFill>
                  </a:tcPr>
                </a:tc>
                <a:tc vMerge="1">
                  <a:txBody>
                    <a:bodyPr/>
                    <a:lstStyle/>
                    <a:p>
                      <a:endParaRPr lang="en-US"/>
                    </a:p>
                  </a:txBody>
                  <a:tcPr/>
                </a:tc>
                <a:tc gridSpan="2">
                  <a:txBody>
                    <a:bodyPr/>
                    <a:lstStyle/>
                    <a:p>
                      <a:pPr algn="ctr"/>
                      <a:r>
                        <a:rPr lang="en-US" sz="1600" b="1" dirty="0" smtClean="0">
                          <a:latin typeface="Arial"/>
                          <a:cs typeface="Arial"/>
                        </a:rPr>
                        <a:t>5. Activating students as owners</a:t>
                      </a:r>
                      <a:r>
                        <a:rPr lang="en-US" sz="1600" b="1" baseline="0" dirty="0" smtClean="0">
                          <a:latin typeface="Arial"/>
                          <a:cs typeface="Arial"/>
                        </a:rPr>
                        <a:t> of their own learning</a:t>
                      </a:r>
                      <a:endParaRPr lang="en-US" sz="1600" b="1" dirty="0">
                        <a:latin typeface="Arial"/>
                        <a:cs typeface="Arial"/>
                      </a:endParaRPr>
                    </a:p>
                  </a:txBody>
                  <a:tcPr anchor="ctr">
                    <a:lnL w="127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bg2">
                        <a:lumMod val="90000"/>
                      </a:schemeClr>
                    </a:solidFill>
                  </a:tcPr>
                </a:tc>
                <a:tc hMerge="1">
                  <a:txBody>
                    <a:bodyPr/>
                    <a:lstStyle/>
                    <a:p>
                      <a:endParaRPr lang="en-US"/>
                    </a:p>
                  </a:txBody>
                  <a:tcPr/>
                </a:tc>
              </a:tr>
            </a:tbl>
          </a:graphicData>
        </a:graphic>
      </p:graphicFrame>
    </p:spTree>
    <p:extLst>
      <p:ext uri="{BB962C8B-B14F-4D97-AF65-F5344CB8AC3E}">
        <p14:creationId xmlns:p14="http://schemas.microsoft.com/office/powerpoint/2010/main" val="424642364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7544" y="2492896"/>
            <a:ext cx="1584176" cy="360040"/>
          </a:xfrm>
          <a:prstGeom prst="rect">
            <a:avLst/>
          </a:prstGeom>
          <a:solidFill>
            <a:srgbClr val="E6B9B8"/>
          </a:solidFill>
          <a:ln w="28575" cmpd="sng">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3" name="Shape 343"/>
          <p:cNvSpPr>
            <a:spLocks noGrp="1"/>
          </p:cNvSpPr>
          <p:nvPr>
            <p:ph idx="1"/>
          </p:nvPr>
        </p:nvSpPr>
        <p:spPr>
          <a:prstGeom prst="rect">
            <a:avLst/>
          </a:prstGeom>
        </p:spPr>
        <p:txBody>
          <a:bodyPr/>
          <a:lstStyle/>
          <a:p>
            <a:pPr marL="40640" lvl="0" indent="0">
              <a:lnSpc>
                <a:spcPct val="90000"/>
              </a:lnSpc>
              <a:buClr>
                <a:srgbClr val="550F55"/>
              </a:buClr>
              <a:buSzPct val="100000"/>
              <a:buNone/>
              <a:defRPr sz="1800" b="0">
                <a:solidFill>
                  <a:srgbClr val="000000"/>
                </a:solidFill>
                <a:uFillTx/>
              </a:defRPr>
            </a:pPr>
            <a:r>
              <a:rPr lang="en-US" sz="2000" b="1" dirty="0" smtClean="0">
                <a:solidFill>
                  <a:srgbClr val="000000"/>
                </a:solidFill>
                <a:uFill>
                  <a:solidFill>
                    <a:srgbClr val="123462"/>
                  </a:solidFill>
                </a:uFill>
              </a:rPr>
              <a:t>Before the lesson</a:t>
            </a:r>
          </a:p>
          <a:p>
            <a:pPr marL="383540" lvl="0">
              <a:lnSpc>
                <a:spcPct val="90000"/>
              </a:lnSpc>
              <a:buClr>
                <a:srgbClr val="550F55"/>
              </a:buClr>
              <a:buSzPct val="100000"/>
              <a:defRPr sz="1800" b="0">
                <a:solidFill>
                  <a:srgbClr val="000000"/>
                </a:solidFill>
                <a:uFillTx/>
              </a:defRPr>
            </a:pPr>
            <a:r>
              <a:rPr lang="en-US" sz="2000" b="1" dirty="0" smtClean="0">
                <a:solidFill>
                  <a:srgbClr val="800000"/>
                </a:solidFill>
                <a:uFill>
                  <a:solidFill>
                    <a:srgbClr val="123462"/>
                  </a:solidFill>
                </a:uFill>
              </a:rPr>
              <a:t>Individual task</a:t>
            </a:r>
            <a:endParaRPr lang="en-US" sz="2000" b="1" dirty="0">
              <a:solidFill>
                <a:srgbClr val="800000"/>
              </a:solidFill>
              <a:uFill>
                <a:solidFill>
                  <a:srgbClr val="123462"/>
                </a:solidFill>
              </a:uFill>
            </a:endParaRPr>
          </a:p>
          <a:p>
            <a:pPr marL="497840" lvl="1" indent="0">
              <a:lnSpc>
                <a:spcPct val="90000"/>
              </a:lnSpc>
              <a:buClr>
                <a:srgbClr val="000000"/>
              </a:buClr>
              <a:buNone/>
              <a:defRPr sz="1800">
                <a:uFillTx/>
              </a:defRPr>
            </a:pPr>
            <a:r>
              <a:rPr sz="2000" dirty="0" smtClean="0">
                <a:uFill>
                  <a:solidFill/>
                </a:uFill>
              </a:rPr>
              <a:t>Students </a:t>
            </a:r>
            <a:r>
              <a:rPr lang="en-GB" sz="2000" dirty="0" smtClean="0">
                <a:uFill>
                  <a:solidFill/>
                </a:uFill>
              </a:rPr>
              <a:t>work unaided on an assessment task</a:t>
            </a:r>
          </a:p>
          <a:p>
            <a:pPr marL="497840" lvl="1" indent="0">
              <a:lnSpc>
                <a:spcPct val="90000"/>
              </a:lnSpc>
              <a:buClr>
                <a:srgbClr val="000000"/>
              </a:buClr>
              <a:buNone/>
              <a:defRPr sz="1800">
                <a:uFillTx/>
              </a:defRPr>
            </a:pPr>
            <a:r>
              <a:rPr sz="2000" dirty="0" smtClean="0">
                <a:uFill>
                  <a:solidFill/>
                </a:uFill>
              </a:rPr>
              <a:t>Teacher </a:t>
            </a:r>
            <a:r>
              <a:rPr lang="en-GB" sz="2000" dirty="0" smtClean="0">
                <a:uFill>
                  <a:solidFill/>
                </a:uFill>
              </a:rPr>
              <a:t>reviews</a:t>
            </a:r>
            <a:r>
              <a:rPr sz="2000" dirty="0" smtClean="0">
                <a:uFill>
                  <a:solidFill/>
                </a:uFill>
              </a:rPr>
              <a:t> </a:t>
            </a:r>
            <a:r>
              <a:rPr sz="2000" dirty="0">
                <a:uFill>
                  <a:solidFill/>
                </a:uFill>
              </a:rPr>
              <a:t>work and prepares qualitative </a:t>
            </a:r>
            <a:r>
              <a:rPr sz="2000" dirty="0" smtClean="0">
                <a:uFill>
                  <a:solidFill/>
                </a:uFill>
              </a:rPr>
              <a:t>feedback</a:t>
            </a:r>
            <a:endParaRPr sz="2000" dirty="0">
              <a:uFill>
                <a:solidFill/>
              </a:uFill>
            </a:endParaRPr>
          </a:p>
          <a:p>
            <a:pPr marL="40640" lvl="0" indent="0">
              <a:lnSpc>
                <a:spcPct val="90000"/>
              </a:lnSpc>
              <a:buClr>
                <a:srgbClr val="550F55"/>
              </a:buClr>
              <a:buSzPct val="100000"/>
              <a:buNone/>
              <a:defRPr sz="1800" b="0">
                <a:solidFill>
                  <a:srgbClr val="000000"/>
                </a:solidFill>
                <a:uFillTx/>
              </a:defRPr>
            </a:pPr>
            <a:r>
              <a:rPr lang="en-GB" sz="2000" b="1" dirty="0" smtClean="0">
                <a:solidFill>
                  <a:srgbClr val="000000"/>
                </a:solidFill>
                <a:uFill>
                  <a:solidFill>
                    <a:srgbClr val="123462"/>
                  </a:solidFill>
                </a:uFill>
              </a:rPr>
              <a:t>The lesson</a:t>
            </a:r>
            <a:endParaRPr sz="2000" b="1" dirty="0">
              <a:solidFill>
                <a:srgbClr val="000000"/>
              </a:solidFill>
              <a:uFill>
                <a:solidFill>
                  <a:srgbClr val="123462"/>
                </a:solidFill>
              </a:uFill>
            </a:endParaRPr>
          </a:p>
          <a:p>
            <a:pPr marL="383540" lvl="0" indent="-342900">
              <a:lnSpc>
                <a:spcPct val="90000"/>
              </a:lnSpc>
              <a:buClr>
                <a:srgbClr val="550F55"/>
              </a:buClr>
              <a:buSzPct val="100000"/>
              <a:buChar char="•"/>
              <a:defRPr sz="1800" b="0">
                <a:solidFill>
                  <a:srgbClr val="000000"/>
                </a:solidFill>
                <a:uFillTx/>
              </a:defRPr>
            </a:pPr>
            <a:r>
              <a:rPr sz="2000" b="1" dirty="0" smtClean="0">
                <a:solidFill>
                  <a:srgbClr val="800000"/>
                </a:solidFill>
                <a:uFill>
                  <a:solidFill>
                    <a:srgbClr val="123462"/>
                  </a:solidFill>
                </a:uFill>
              </a:rPr>
              <a:t>Collaborative </a:t>
            </a:r>
            <a:r>
              <a:rPr lang="en-GB" sz="2000" b="1" dirty="0" smtClean="0">
                <a:solidFill>
                  <a:srgbClr val="800000"/>
                </a:solidFill>
                <a:uFill>
                  <a:solidFill>
                    <a:srgbClr val="123462"/>
                  </a:solidFill>
                </a:uFill>
              </a:rPr>
              <a:t>activity</a:t>
            </a:r>
            <a:endParaRPr sz="2000" b="1" dirty="0">
              <a:solidFill>
                <a:srgbClr val="800000"/>
              </a:solidFill>
              <a:uFill>
                <a:solidFill>
                  <a:srgbClr val="123462"/>
                </a:solidFill>
              </a:uFill>
            </a:endParaRPr>
          </a:p>
          <a:p>
            <a:pPr marL="497840" lvl="1" indent="0">
              <a:lnSpc>
                <a:spcPct val="90000"/>
              </a:lnSpc>
              <a:buClr>
                <a:srgbClr val="000000"/>
              </a:buClr>
              <a:buNone/>
              <a:defRPr sz="1800">
                <a:uFillTx/>
              </a:defRPr>
            </a:pPr>
            <a:r>
              <a:rPr lang="en-GB" sz="2000" dirty="0" smtClean="0">
                <a:uFill>
                  <a:solidFill/>
                </a:uFill>
              </a:rPr>
              <a:t>After a whole class introduction, students work in small groups on a collaborative task</a:t>
            </a:r>
            <a:endParaRPr sz="2000" dirty="0">
              <a:uFill>
                <a:solidFill/>
              </a:uFill>
            </a:endParaRPr>
          </a:p>
          <a:p>
            <a:pPr marL="383540" lvl="0">
              <a:lnSpc>
                <a:spcPct val="90000"/>
              </a:lnSpc>
              <a:buClr>
                <a:srgbClr val="550F55"/>
              </a:buClr>
              <a:buSzPct val="100000"/>
              <a:defRPr sz="1800" b="0">
                <a:solidFill>
                  <a:srgbClr val="000000"/>
                </a:solidFill>
                <a:uFillTx/>
              </a:defRPr>
            </a:pPr>
            <a:r>
              <a:rPr lang="en-US" sz="2000" b="1" dirty="0" smtClean="0">
                <a:solidFill>
                  <a:srgbClr val="800000"/>
                </a:solidFill>
                <a:uFill>
                  <a:solidFill>
                    <a:srgbClr val="123462"/>
                  </a:solidFill>
                </a:uFill>
              </a:rPr>
              <a:t>Small group discussion</a:t>
            </a:r>
            <a:endParaRPr lang="en-US" sz="2000" b="1" dirty="0">
              <a:solidFill>
                <a:srgbClr val="800000"/>
              </a:solidFill>
              <a:uFill>
                <a:solidFill>
                  <a:srgbClr val="123462"/>
                </a:solidFill>
              </a:uFill>
            </a:endParaRPr>
          </a:p>
          <a:p>
            <a:pPr marL="497840" lvl="1" indent="0">
              <a:lnSpc>
                <a:spcPct val="90000"/>
              </a:lnSpc>
              <a:buClr>
                <a:srgbClr val="000000"/>
              </a:buClr>
              <a:buNone/>
              <a:defRPr sz="1800">
                <a:uFillTx/>
              </a:defRPr>
            </a:pPr>
            <a:r>
              <a:rPr lang="en-GB" sz="2000" dirty="0" smtClean="0">
                <a:uFill>
                  <a:solidFill/>
                </a:uFill>
              </a:rPr>
              <a:t>Students compare their work with their peers</a:t>
            </a:r>
            <a:endParaRPr sz="2000" dirty="0" smtClean="0">
              <a:uFill>
                <a:solidFill/>
              </a:uFill>
            </a:endParaRPr>
          </a:p>
          <a:p>
            <a:pPr marL="383540" lvl="0" indent="-342900">
              <a:lnSpc>
                <a:spcPct val="90000"/>
              </a:lnSpc>
              <a:buSzPct val="100000"/>
              <a:buChar char="•"/>
              <a:defRPr sz="1800" b="0">
                <a:solidFill>
                  <a:srgbClr val="000000"/>
                </a:solidFill>
                <a:uFillTx/>
              </a:defRPr>
            </a:pPr>
            <a:r>
              <a:rPr sz="2000" b="1" dirty="0" smtClean="0">
                <a:solidFill>
                  <a:srgbClr val="800000"/>
                </a:solidFill>
                <a:uFill>
                  <a:solidFill>
                    <a:srgbClr val="123462"/>
                  </a:solidFill>
                </a:uFill>
              </a:rPr>
              <a:t>Whole class discussion</a:t>
            </a:r>
          </a:p>
          <a:p>
            <a:pPr marL="523240" lvl="1" indent="0">
              <a:lnSpc>
                <a:spcPct val="90000"/>
              </a:lnSpc>
              <a:buNone/>
              <a:defRPr sz="1800">
                <a:uFillTx/>
              </a:defRPr>
            </a:pPr>
            <a:r>
              <a:rPr lang="en-GB" sz="2000" dirty="0" smtClean="0">
                <a:uFill>
                  <a:solidFill/>
                </a:uFill>
              </a:rPr>
              <a:t>Students share as a whole class what has been learned </a:t>
            </a:r>
          </a:p>
          <a:p>
            <a:pPr marL="40640" lvl="0" indent="0">
              <a:lnSpc>
                <a:spcPct val="90000"/>
              </a:lnSpc>
              <a:buClr>
                <a:srgbClr val="550F55"/>
              </a:buClr>
              <a:buSzPct val="100000"/>
              <a:buNone/>
              <a:defRPr sz="1800" b="0">
                <a:solidFill>
                  <a:srgbClr val="000000"/>
                </a:solidFill>
                <a:uFillTx/>
              </a:defRPr>
            </a:pPr>
            <a:r>
              <a:rPr lang="en-GB" sz="2000" b="1" dirty="0" smtClean="0">
                <a:solidFill>
                  <a:srgbClr val="000000"/>
                </a:solidFill>
                <a:uFill>
                  <a:solidFill>
                    <a:srgbClr val="123462"/>
                  </a:solidFill>
                </a:uFill>
              </a:rPr>
              <a:t>After the </a:t>
            </a:r>
            <a:r>
              <a:rPr lang="en-GB" sz="2000" b="1" dirty="0">
                <a:solidFill>
                  <a:srgbClr val="000000"/>
                </a:solidFill>
                <a:uFill>
                  <a:solidFill>
                    <a:srgbClr val="123462"/>
                  </a:solidFill>
                </a:uFill>
              </a:rPr>
              <a:t>lesson</a:t>
            </a:r>
          </a:p>
          <a:p>
            <a:pPr marL="383540" lvl="0">
              <a:lnSpc>
                <a:spcPct val="90000"/>
              </a:lnSpc>
              <a:buClr>
                <a:srgbClr val="550F55"/>
              </a:buClr>
              <a:buSzPct val="100000"/>
              <a:defRPr sz="1800" b="0">
                <a:solidFill>
                  <a:srgbClr val="000000"/>
                </a:solidFill>
                <a:uFillTx/>
              </a:defRPr>
            </a:pPr>
            <a:r>
              <a:rPr lang="en-GB" sz="2000" b="1" dirty="0" smtClean="0">
                <a:solidFill>
                  <a:srgbClr val="800000"/>
                </a:solidFill>
                <a:uFill>
                  <a:solidFill>
                    <a:srgbClr val="123462"/>
                  </a:solidFill>
                </a:uFill>
              </a:rPr>
              <a:t>Individual reflection</a:t>
            </a:r>
            <a:endParaRPr lang="en-GB" sz="2000" b="1" dirty="0">
              <a:solidFill>
                <a:srgbClr val="800000"/>
              </a:solidFill>
              <a:uFill>
                <a:solidFill>
                  <a:srgbClr val="123462"/>
                </a:solidFill>
              </a:uFill>
            </a:endParaRPr>
          </a:p>
          <a:p>
            <a:pPr marL="523240" lvl="1" indent="0">
              <a:lnSpc>
                <a:spcPct val="90000"/>
              </a:lnSpc>
              <a:buNone/>
              <a:defRPr sz="1800">
                <a:uFillTx/>
              </a:defRPr>
            </a:pPr>
            <a:r>
              <a:rPr lang="en-GB" sz="2000" dirty="0">
                <a:uFill>
                  <a:solidFill/>
                </a:uFill>
              </a:rPr>
              <a:t>Students reflect on </a:t>
            </a:r>
            <a:r>
              <a:rPr lang="en-GB" sz="2000" dirty="0" smtClean="0">
                <a:uFill>
                  <a:solidFill/>
                </a:uFill>
              </a:rPr>
              <a:t>their pre-assessment and use what they have learned to complete a post-assessment task</a:t>
            </a:r>
          </a:p>
        </p:txBody>
      </p:sp>
      <p:sp>
        <p:nvSpPr>
          <p:cNvPr id="2" name="Title 1"/>
          <p:cNvSpPr>
            <a:spLocks noGrp="1"/>
          </p:cNvSpPr>
          <p:nvPr>
            <p:ph type="title"/>
          </p:nvPr>
        </p:nvSpPr>
        <p:spPr/>
        <p:txBody>
          <a:bodyPr/>
          <a:lstStyle/>
          <a:p>
            <a:r>
              <a:rPr lang="en-US" dirty="0"/>
              <a:t>Classroom </a:t>
            </a:r>
            <a:r>
              <a:rPr lang="en-US" dirty="0" smtClean="0"/>
              <a:t>Challenge </a:t>
            </a:r>
            <a:r>
              <a:rPr lang="en-US" dirty="0"/>
              <a:t>Structure</a:t>
            </a:r>
          </a:p>
        </p:txBody>
      </p:sp>
    </p:spTree>
    <p:extLst>
      <p:ext uri="{BB962C8B-B14F-4D97-AF65-F5344CB8AC3E}">
        <p14:creationId xmlns:p14="http://schemas.microsoft.com/office/powerpoint/2010/main" val="4045447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p:txBody>
          <a:bodyPr/>
          <a:lstStyle/>
          <a:p>
            <a:r>
              <a:rPr lang="en-US" dirty="0" smtClean="0">
                <a:latin typeface="Rockwell" charset="0"/>
                <a:ea typeface="ＭＳ Ｐゴシック" charset="0"/>
              </a:rPr>
              <a:t>Introducing the Collaborative </a:t>
            </a:r>
            <a:r>
              <a:rPr lang="en-US" dirty="0">
                <a:latin typeface="Rockwell" charset="0"/>
                <a:ea typeface="ＭＳ Ｐゴシック" charset="0"/>
              </a:rPr>
              <a:t>T</a:t>
            </a:r>
            <a:r>
              <a:rPr lang="en-US" dirty="0" smtClean="0">
                <a:latin typeface="Rockwell" charset="0"/>
                <a:ea typeface="ＭＳ Ｐゴシック" charset="0"/>
              </a:rPr>
              <a:t>ask</a:t>
            </a:r>
            <a:endParaRPr lang="en-US" dirty="0">
              <a:latin typeface="Rockwell" charset="0"/>
              <a:ea typeface="ＭＳ Ｐゴシック" charset="0"/>
            </a:endParaRPr>
          </a:p>
        </p:txBody>
      </p:sp>
      <p:sp>
        <p:nvSpPr>
          <p:cNvPr id="10242"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00">
                <a:solidFill>
                  <a:srgbClr val="898989"/>
                </a:solidFill>
              </a:rPr>
              <a:t>P-</a:t>
            </a:r>
            <a:fld id="{39604184-E40F-AB45-89E2-F12E66CEC992}" type="slidenum">
              <a:rPr lang="en-US" sz="800">
                <a:solidFill>
                  <a:srgbClr val="898989"/>
                </a:solidFill>
              </a:rPr>
              <a:pPr eaLnBrk="1" hangingPunct="1"/>
              <a:t>35</a:t>
            </a:fld>
            <a:endParaRPr lang="en-US" sz="800">
              <a:solidFill>
                <a:srgbClr val="898989"/>
              </a:solidFill>
            </a:endParaRPr>
          </a:p>
        </p:txBody>
      </p:sp>
      <p:sp>
        <p:nvSpPr>
          <p:cNvPr id="12" name="Rectangle 11"/>
          <p:cNvSpPr/>
          <p:nvPr/>
        </p:nvSpPr>
        <p:spPr>
          <a:xfrm>
            <a:off x="455613" y="1095375"/>
            <a:ext cx="2728912" cy="1598613"/>
          </a:xfrm>
          <a:prstGeom prst="rect">
            <a:avLst/>
          </a:prstGeom>
          <a:gradFill flip="none" rotWithShape="1">
            <a:gsLst>
              <a:gs pos="0">
                <a:schemeClr val="tx2">
                  <a:lumMod val="20000"/>
                  <a:lumOff val="80000"/>
                </a:schemeClr>
              </a:gs>
              <a:gs pos="71000">
                <a:srgbClr val="FFFFFF"/>
              </a:gs>
            </a:gsLst>
            <a:lin ang="12900000" scaled="0"/>
            <a:tileRect/>
          </a:gradFill>
          <a:ln w="6350">
            <a:solidFill>
              <a:schemeClr val="tx2"/>
            </a:solidFill>
          </a:ln>
        </p:spPr>
        <p:style>
          <a:lnRef idx="1">
            <a:schemeClr val="accent1"/>
          </a:lnRef>
          <a:fillRef idx="3">
            <a:schemeClr val="accent1"/>
          </a:fillRef>
          <a:effectRef idx="2">
            <a:schemeClr val="accent1"/>
          </a:effectRef>
          <a:fontRef idx="minor">
            <a:schemeClr val="lt1"/>
          </a:fontRef>
        </p:style>
        <p:txBody>
          <a:bodyPr lIns="72000" tIns="36000" rIns="36000" bIns="36000"/>
          <a:lstStyle/>
          <a:p>
            <a:pPr marL="268288" indent="-269875">
              <a:defRPr/>
            </a:pPr>
            <a:r>
              <a:rPr lang="en-US" sz="1500">
                <a:solidFill>
                  <a:srgbClr val="000000"/>
                </a:solidFill>
                <a:latin typeface="Arial" charset="0"/>
                <a:ea typeface="ＭＳ Ｐゴシック" charset="0"/>
                <a:cs typeface="ＭＳ Ｐゴシック" charset="0"/>
              </a:rPr>
              <a:t>A. Tom took his dog for a walk to the park.  He set off slowly and then increased his pace. At the park Tom turned around and walked slowly back home.</a:t>
            </a:r>
          </a:p>
        </p:txBody>
      </p:sp>
      <p:sp>
        <p:nvSpPr>
          <p:cNvPr id="18" name="Rectangle 17"/>
          <p:cNvSpPr/>
          <p:nvPr/>
        </p:nvSpPr>
        <p:spPr>
          <a:xfrm>
            <a:off x="455613" y="4502150"/>
            <a:ext cx="2705100" cy="1608138"/>
          </a:xfrm>
          <a:prstGeom prst="rect">
            <a:avLst/>
          </a:prstGeom>
          <a:gradFill flip="none" rotWithShape="1">
            <a:gsLst>
              <a:gs pos="0">
                <a:schemeClr val="tx2">
                  <a:lumMod val="20000"/>
                  <a:lumOff val="80000"/>
                </a:schemeClr>
              </a:gs>
              <a:gs pos="71000">
                <a:srgbClr val="FFFFFF"/>
              </a:gs>
            </a:gsLst>
            <a:lin ang="12900000" scaled="0"/>
            <a:tileRect/>
          </a:gradFill>
          <a:ln w="6350">
            <a:solidFill>
              <a:schemeClr val="tx2"/>
            </a:solidFill>
          </a:ln>
        </p:spPr>
        <p:style>
          <a:lnRef idx="1">
            <a:schemeClr val="accent1"/>
          </a:lnRef>
          <a:fillRef idx="3">
            <a:schemeClr val="accent1"/>
          </a:fillRef>
          <a:effectRef idx="2">
            <a:schemeClr val="accent1"/>
          </a:effectRef>
          <a:fontRef idx="minor">
            <a:schemeClr val="lt1"/>
          </a:fontRef>
        </p:style>
        <p:txBody>
          <a:bodyPr lIns="72000" tIns="36000" rIns="36000" bIns="36000"/>
          <a:lstStyle/>
          <a:p>
            <a:pPr marL="268288" indent="-269875">
              <a:defRPr/>
            </a:pPr>
            <a:r>
              <a:rPr lang="en-US" sz="1500">
                <a:solidFill>
                  <a:srgbClr val="000000"/>
                </a:solidFill>
                <a:latin typeface="Arial" charset="0"/>
                <a:ea typeface="ＭＳ Ｐゴシック" charset="0"/>
                <a:cs typeface="ＭＳ Ｐゴシック" charset="0"/>
              </a:rPr>
              <a:t>C. Tom went for a jog.  At the end of his road he bumped into a friend and his pace slowed.  When Tom left his friend he walked quickly back home.</a:t>
            </a:r>
          </a:p>
        </p:txBody>
      </p:sp>
      <p:sp>
        <p:nvSpPr>
          <p:cNvPr id="19" name="Rectangle 18"/>
          <p:cNvSpPr/>
          <p:nvPr/>
        </p:nvSpPr>
        <p:spPr>
          <a:xfrm>
            <a:off x="457200" y="2786063"/>
            <a:ext cx="2727325" cy="1606550"/>
          </a:xfrm>
          <a:prstGeom prst="rect">
            <a:avLst/>
          </a:prstGeom>
          <a:gradFill flip="none" rotWithShape="1">
            <a:gsLst>
              <a:gs pos="0">
                <a:schemeClr val="tx2">
                  <a:lumMod val="20000"/>
                  <a:lumOff val="80000"/>
                </a:schemeClr>
              </a:gs>
              <a:gs pos="71000">
                <a:srgbClr val="FFFFFF"/>
              </a:gs>
            </a:gsLst>
            <a:lin ang="12900000" scaled="0"/>
            <a:tileRect/>
          </a:gradFill>
          <a:ln w="6350">
            <a:solidFill>
              <a:schemeClr val="tx2"/>
            </a:solidFill>
          </a:ln>
        </p:spPr>
        <p:style>
          <a:lnRef idx="1">
            <a:schemeClr val="accent1"/>
          </a:lnRef>
          <a:fillRef idx="3">
            <a:schemeClr val="accent1"/>
          </a:fillRef>
          <a:effectRef idx="2">
            <a:schemeClr val="accent1"/>
          </a:effectRef>
          <a:fontRef idx="minor">
            <a:schemeClr val="lt1"/>
          </a:fontRef>
        </p:style>
        <p:txBody>
          <a:bodyPr lIns="72000" tIns="36000" rIns="36000" bIns="36000"/>
          <a:lstStyle/>
          <a:p>
            <a:pPr marL="268288" indent="-269875">
              <a:defRPr/>
            </a:pPr>
            <a:r>
              <a:rPr lang="en-US" sz="1500">
                <a:solidFill>
                  <a:srgbClr val="000000"/>
                </a:solidFill>
                <a:latin typeface="Arial" charset="0"/>
                <a:ea typeface="ＭＳ Ｐゴシック" charset="0"/>
                <a:cs typeface="ＭＳ Ｐゴシック" charset="0"/>
              </a:rPr>
              <a:t>B. Tom rode his bike east from his home up a steep hill. After a while the slope eased off. At the top he raced down the other side.</a:t>
            </a:r>
          </a:p>
        </p:txBody>
      </p:sp>
      <p:pic>
        <p:nvPicPr>
          <p:cNvPr id="10246" name="Picture 14" descr="IntroGraph.eps"/>
          <p:cNvPicPr>
            <a:picLocks noChangeAspect="1"/>
          </p:cNvPicPr>
          <p:nvPr/>
        </p:nvPicPr>
        <p:blipFill rotWithShape="1">
          <a:blip r:embed="rId3">
            <a:extLst>
              <a:ext uri="{28A0092B-C50C-407E-A947-70E740481C1C}">
                <a14:useLocalDpi xmlns:a14="http://schemas.microsoft.com/office/drawing/2010/main" val="0"/>
              </a:ext>
            </a:extLst>
          </a:blip>
          <a:srcRect l="21532" b="14788"/>
          <a:stretch/>
        </p:blipFill>
        <p:spPr bwMode="auto">
          <a:xfrm>
            <a:off x="4610100" y="2287588"/>
            <a:ext cx="4229100" cy="242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563888" y="2845385"/>
            <a:ext cx="1296144" cy="1015663"/>
          </a:xfrm>
          <a:prstGeom prst="rect">
            <a:avLst/>
          </a:prstGeom>
          <a:noFill/>
        </p:spPr>
        <p:txBody>
          <a:bodyPr wrap="square" rtlCol="0">
            <a:spAutoFit/>
          </a:bodyPr>
          <a:lstStyle/>
          <a:p>
            <a:r>
              <a:rPr lang="en-US" sz="2000" dirty="0" smtClean="0"/>
              <a:t>Distance</a:t>
            </a:r>
          </a:p>
          <a:p>
            <a:r>
              <a:rPr lang="en-US" sz="2000" dirty="0" smtClean="0"/>
              <a:t>from </a:t>
            </a:r>
          </a:p>
          <a:p>
            <a:r>
              <a:rPr lang="en-US" sz="2000" dirty="0" smtClean="0"/>
              <a:t>home</a:t>
            </a:r>
            <a:endParaRPr lang="en-US" sz="2000" dirty="0"/>
          </a:p>
        </p:txBody>
      </p:sp>
      <p:sp>
        <p:nvSpPr>
          <p:cNvPr id="9" name="TextBox 8"/>
          <p:cNvSpPr txBox="1"/>
          <p:nvPr/>
        </p:nvSpPr>
        <p:spPr>
          <a:xfrm>
            <a:off x="6012160" y="4797152"/>
            <a:ext cx="1296144" cy="400110"/>
          </a:xfrm>
          <a:prstGeom prst="rect">
            <a:avLst/>
          </a:prstGeom>
          <a:noFill/>
        </p:spPr>
        <p:txBody>
          <a:bodyPr wrap="square" rtlCol="0">
            <a:spAutoFit/>
          </a:bodyPr>
          <a:lstStyle/>
          <a:p>
            <a:r>
              <a:rPr lang="en-US" sz="2000" dirty="0" smtClean="0"/>
              <a:t>Time</a:t>
            </a:r>
          </a:p>
        </p:txBody>
      </p:sp>
    </p:spTree>
    <p:extLst>
      <p:ext uri="{BB962C8B-B14F-4D97-AF65-F5344CB8AC3E}">
        <p14:creationId xmlns:p14="http://schemas.microsoft.com/office/powerpoint/2010/main" val="381868561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p:txBody>
          <a:bodyPr/>
          <a:lstStyle/>
          <a:p>
            <a:r>
              <a:rPr lang="en-US" dirty="0" smtClean="0">
                <a:latin typeface="Rockwell" charset="0"/>
                <a:ea typeface="ＭＳ Ｐゴシック" charset="0"/>
              </a:rPr>
              <a:t>Annotating the Graph</a:t>
            </a:r>
            <a:endParaRPr lang="en-US" dirty="0">
              <a:latin typeface="Rockwell" charset="0"/>
              <a:ea typeface="ＭＳ Ｐゴシック" charset="0"/>
            </a:endParaRPr>
          </a:p>
        </p:txBody>
      </p:sp>
      <p:sp>
        <p:nvSpPr>
          <p:cNvPr id="10242"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00">
                <a:solidFill>
                  <a:srgbClr val="898989"/>
                </a:solidFill>
              </a:rPr>
              <a:t>P-</a:t>
            </a:r>
            <a:fld id="{39604184-E40F-AB45-89E2-F12E66CEC992}" type="slidenum">
              <a:rPr lang="en-US" sz="800">
                <a:solidFill>
                  <a:srgbClr val="898989"/>
                </a:solidFill>
              </a:rPr>
              <a:pPr eaLnBrk="1" hangingPunct="1"/>
              <a:t>36</a:t>
            </a:fld>
            <a:endParaRPr lang="en-US" sz="800">
              <a:solidFill>
                <a:srgbClr val="898989"/>
              </a:solidFill>
            </a:endParaRPr>
          </a:p>
        </p:txBody>
      </p:sp>
      <p:pic>
        <p:nvPicPr>
          <p:cNvPr id="3" name="Picture 2" descr="distance_time graphs r1a.pdf"/>
          <p:cNvPicPr>
            <a:picLocks noChangeAspect="1"/>
          </p:cNvPicPr>
          <p:nvPr/>
        </p:nvPicPr>
        <p:blipFill rotWithShape="1">
          <a:blip r:embed="rId3">
            <a:extLst>
              <a:ext uri="{28A0092B-C50C-407E-A947-70E740481C1C}">
                <a14:useLocalDpi xmlns:a14="http://schemas.microsoft.com/office/drawing/2010/main" val="0"/>
              </a:ext>
            </a:extLst>
          </a:blip>
          <a:srcRect l="11599" t="8962" r="7160" b="58519"/>
          <a:stretch/>
        </p:blipFill>
        <p:spPr>
          <a:xfrm>
            <a:off x="323528" y="1412776"/>
            <a:ext cx="8340715" cy="4320480"/>
          </a:xfrm>
          <a:prstGeom prst="rect">
            <a:avLst/>
          </a:prstGeom>
        </p:spPr>
      </p:pic>
    </p:spTree>
    <p:extLst>
      <p:ext uri="{BB962C8B-B14F-4D97-AF65-F5344CB8AC3E}">
        <p14:creationId xmlns:p14="http://schemas.microsoft.com/office/powerpoint/2010/main" val="365101774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6" name="cardsetC_T.png"/>
          <p:cNvPicPr/>
          <p:nvPr/>
        </p:nvPicPr>
        <p:blipFill>
          <a:blip r:embed="rId3">
            <a:extLst/>
          </a:blip>
          <a:stretch>
            <a:fillRect/>
          </a:stretch>
        </p:blipFill>
        <p:spPr>
          <a:xfrm>
            <a:off x="7747000" y="7620000"/>
            <a:ext cx="1893094" cy="2013418"/>
          </a:xfrm>
          <a:prstGeom prst="rect">
            <a:avLst/>
          </a:prstGeom>
          <a:ln>
            <a:round/>
          </a:ln>
        </p:spPr>
      </p:pic>
      <p:pic>
        <p:nvPicPr>
          <p:cNvPr id="577" name="cardsetC_P.png"/>
          <p:cNvPicPr/>
          <p:nvPr/>
        </p:nvPicPr>
        <p:blipFill>
          <a:blip r:embed="rId4">
            <a:extLst/>
          </a:blip>
          <a:stretch>
            <a:fillRect/>
          </a:stretch>
        </p:blipFill>
        <p:spPr>
          <a:xfrm>
            <a:off x="4762500" y="7594600"/>
            <a:ext cx="1958330" cy="2082800"/>
          </a:xfrm>
          <a:prstGeom prst="rect">
            <a:avLst/>
          </a:prstGeom>
          <a:ln>
            <a:round/>
          </a:ln>
        </p:spPr>
      </p:pic>
      <p:pic>
        <p:nvPicPr>
          <p:cNvPr id="578" name="cardsetC_Q.png"/>
          <p:cNvPicPr/>
          <p:nvPr/>
        </p:nvPicPr>
        <p:blipFill>
          <a:blip r:embed="rId5">
            <a:extLst/>
          </a:blip>
          <a:stretch>
            <a:fillRect/>
          </a:stretch>
        </p:blipFill>
        <p:spPr>
          <a:xfrm>
            <a:off x="10693400" y="317500"/>
            <a:ext cx="1914298" cy="2035969"/>
          </a:xfrm>
          <a:prstGeom prst="rect">
            <a:avLst/>
          </a:prstGeom>
          <a:ln>
            <a:round/>
          </a:ln>
        </p:spPr>
      </p:pic>
      <p:graphicFrame>
        <p:nvGraphicFramePr>
          <p:cNvPr id="579" name="Table 579"/>
          <p:cNvGraphicFramePr/>
          <p:nvPr>
            <p:extLst>
              <p:ext uri="{D42A27DB-BD31-4B8C-83A1-F6EECF244321}">
                <p14:modId xmlns:p14="http://schemas.microsoft.com/office/powerpoint/2010/main" val="1887090438"/>
              </p:ext>
            </p:extLst>
          </p:nvPr>
        </p:nvGraphicFramePr>
        <p:xfrm>
          <a:off x="482600" y="1087992"/>
          <a:ext cx="8191498" cy="5410200"/>
        </p:xfrm>
        <a:graphic>
          <a:graphicData uri="http://schemas.openxmlformats.org/drawingml/2006/table">
            <a:tbl>
              <a:tblPr/>
              <a:tblGrid>
                <a:gridCol w="1499098"/>
                <a:gridCol w="1579406"/>
                <a:gridCol w="2489573"/>
                <a:gridCol w="2623421"/>
              </a:tblGrid>
              <a:tr h="1082040">
                <a:tc>
                  <a:txBody>
                    <a:bodyPr/>
                    <a:lstStyle/>
                    <a:p>
                      <a:pPr marR="40640" lvl="0" algn="l" defTabSz="914400">
                        <a:spcBef>
                          <a:spcPts val="800"/>
                        </a:spcBef>
                        <a:tabLst>
                          <a:tab pos="914400" algn="l"/>
                        </a:tabLst>
                        <a:defRPr sz="2600">
                          <a:uFill>
                            <a:solidFill>
                              <a:srgbClr val="000000"/>
                            </a:solidFill>
                          </a:uFill>
                        </a:defRPr>
                      </a:pPr>
                      <a:endParaRPr/>
                    </a:p>
                  </a:txBody>
                  <a:tcPr marL="50800" marR="50800" marT="50800" marB="5080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6"/>
                      <a:srcRect/>
                      <a:stretch>
                        <a:fillRect/>
                      </a:stretch>
                    </a:blipFill>
                  </a:tcPr>
                </a:tc>
                <a:tc>
                  <a:txBody>
                    <a:bodyPr/>
                    <a:lstStyle/>
                    <a:p>
                      <a:pPr marR="40640" lvl="0" algn="l" defTabSz="914400">
                        <a:spcBef>
                          <a:spcPts val="800"/>
                        </a:spcBef>
                        <a:tabLst>
                          <a:tab pos="914400" algn="l"/>
                        </a:tabLst>
                        <a:defRPr sz="2600">
                          <a:uFill>
                            <a:solidFill>
                              <a:srgbClr val="000000"/>
                            </a:solidFill>
                          </a:uFill>
                        </a:defRPr>
                      </a:pPr>
                      <a:endParaRPr/>
                    </a:p>
                  </a:txBody>
                  <a:tcPr marL="50800" marR="50800" marT="50800" marB="5080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srcRect/>
                      <a:stretch>
                        <a:fillRect/>
                      </a:stretch>
                    </a:blipFill>
                  </a:tcPr>
                </a:tc>
                <a:tc>
                  <a:txBody>
                    <a:bodyPr/>
                    <a:lstStyle/>
                    <a:p>
                      <a:pPr marR="40640" lvl="0" algn="l" defTabSz="914400">
                        <a:spcBef>
                          <a:spcPts val="800"/>
                        </a:spcBef>
                        <a:tabLst>
                          <a:tab pos="914400" algn="l"/>
                        </a:tabLst>
                        <a:defRPr sz="2600">
                          <a:uFill>
                            <a:solidFill>
                              <a:srgbClr val="000000"/>
                            </a:solidFill>
                          </a:uFill>
                        </a:defRPr>
                      </a:pPr>
                      <a:endParaRPr dirty="0"/>
                    </a:p>
                  </a:txBody>
                  <a:tcPr marL="50800" marR="50800" marT="50800" marB="5080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8"/>
                      <a:srcRect/>
                      <a:stretch>
                        <a:fillRect/>
                      </a:stretch>
                    </a:blipFill>
                  </a:tcPr>
                </a:tc>
                <a:tc>
                  <a:txBody>
                    <a:bodyPr/>
                    <a:lstStyle/>
                    <a:p>
                      <a:pPr marR="40640" lvl="0" algn="l" defTabSz="914400">
                        <a:spcBef>
                          <a:spcPts val="800"/>
                        </a:spcBef>
                        <a:tabLst>
                          <a:tab pos="914400" algn="l"/>
                        </a:tabLst>
                        <a:defRPr sz="2600">
                          <a:uFill>
                            <a:solidFill>
                              <a:srgbClr val="000000"/>
                            </a:solidFill>
                          </a:uFill>
                        </a:defRPr>
                      </a:pPr>
                      <a:endParaRPr/>
                    </a:p>
                  </a:txBody>
                  <a:tcPr marL="50800" marR="50800" marT="50800" marB="5080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9"/>
                      <a:srcRect/>
                      <a:stretch>
                        <a:fillRect/>
                      </a:stretch>
                    </a:blipFill>
                  </a:tcPr>
                </a:tc>
              </a:tr>
              <a:tr h="1082040">
                <a:tc>
                  <a:txBody>
                    <a:bodyPr/>
                    <a:lstStyle/>
                    <a:p>
                      <a:pPr marR="40640" lvl="0" algn="l" defTabSz="914400">
                        <a:spcBef>
                          <a:spcPts val="800"/>
                        </a:spcBef>
                        <a:tabLst>
                          <a:tab pos="914400" algn="l"/>
                        </a:tabLst>
                        <a:defRPr sz="2600">
                          <a:uFill>
                            <a:solidFill>
                              <a:srgbClr val="000000"/>
                            </a:solidFill>
                          </a:uFill>
                        </a:defRPr>
                      </a:pPr>
                      <a:endParaRPr/>
                    </a:p>
                  </a:txBody>
                  <a:tcPr marL="50800" marR="50800" marT="50800" marB="5080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10"/>
                      <a:srcRect/>
                      <a:stretch>
                        <a:fillRect/>
                      </a:stretch>
                    </a:blipFill>
                  </a:tcPr>
                </a:tc>
                <a:tc>
                  <a:txBody>
                    <a:bodyPr/>
                    <a:lstStyle/>
                    <a:p>
                      <a:pPr marR="40640" lvl="0" algn="l" defTabSz="914400">
                        <a:spcBef>
                          <a:spcPts val="800"/>
                        </a:spcBef>
                        <a:tabLst>
                          <a:tab pos="914400" algn="l"/>
                        </a:tabLst>
                        <a:defRPr sz="2600">
                          <a:uFill>
                            <a:solidFill>
                              <a:srgbClr val="000000"/>
                            </a:solidFill>
                          </a:uFill>
                        </a:defRPr>
                      </a:pPr>
                      <a:endParaRPr/>
                    </a:p>
                  </a:txBody>
                  <a:tcPr marL="50800" marR="50800" marT="50800" marB="5080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11"/>
                      <a:srcRect/>
                      <a:stretch>
                        <a:fillRect/>
                      </a:stretch>
                    </a:blipFill>
                  </a:tcPr>
                </a:tc>
                <a:tc>
                  <a:txBody>
                    <a:bodyPr/>
                    <a:lstStyle/>
                    <a:p>
                      <a:pPr marR="40640" lvl="0" algn="l" defTabSz="914400">
                        <a:spcBef>
                          <a:spcPts val="800"/>
                        </a:spcBef>
                        <a:tabLst>
                          <a:tab pos="914400" algn="l"/>
                        </a:tabLst>
                        <a:defRPr sz="2600">
                          <a:uFill>
                            <a:solidFill>
                              <a:srgbClr val="000000"/>
                            </a:solidFill>
                          </a:uFill>
                        </a:defRPr>
                      </a:pPr>
                      <a:endParaRPr dirty="0"/>
                    </a:p>
                  </a:txBody>
                  <a:tcPr marL="50800" marR="50800" marT="50800" marB="5080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12"/>
                      <a:srcRect/>
                      <a:stretch>
                        <a:fillRect/>
                      </a:stretch>
                    </a:blipFill>
                  </a:tcPr>
                </a:tc>
                <a:tc>
                  <a:txBody>
                    <a:bodyPr/>
                    <a:lstStyle/>
                    <a:p>
                      <a:pPr marR="40640" lvl="0" algn="l" defTabSz="914400">
                        <a:spcBef>
                          <a:spcPts val="800"/>
                        </a:spcBef>
                        <a:tabLst>
                          <a:tab pos="914400" algn="l"/>
                        </a:tabLst>
                        <a:defRPr sz="2600">
                          <a:uFill>
                            <a:solidFill>
                              <a:srgbClr val="000000"/>
                            </a:solidFill>
                          </a:uFill>
                        </a:defRPr>
                      </a:pPr>
                      <a:endParaRPr/>
                    </a:p>
                  </a:txBody>
                  <a:tcPr marL="50800" marR="50800" marT="50800" marB="5080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13"/>
                      <a:srcRect/>
                      <a:stretch>
                        <a:fillRect/>
                      </a:stretch>
                    </a:blipFill>
                  </a:tcPr>
                </a:tc>
              </a:tr>
              <a:tr h="1082040">
                <a:tc>
                  <a:txBody>
                    <a:bodyPr/>
                    <a:lstStyle/>
                    <a:p>
                      <a:pPr marR="40640" lvl="0" algn="l" defTabSz="914400">
                        <a:spcBef>
                          <a:spcPts val="800"/>
                        </a:spcBef>
                        <a:tabLst>
                          <a:tab pos="914400" algn="l"/>
                        </a:tabLst>
                        <a:defRPr sz="2600">
                          <a:uFill>
                            <a:solidFill>
                              <a:srgbClr val="000000"/>
                            </a:solidFill>
                          </a:uFill>
                        </a:defRPr>
                      </a:pPr>
                      <a:endParaRPr/>
                    </a:p>
                  </a:txBody>
                  <a:tcPr marL="50800" marR="50800" marT="50800" marB="5080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14"/>
                      <a:srcRect/>
                      <a:stretch>
                        <a:fillRect/>
                      </a:stretch>
                    </a:blipFill>
                  </a:tcPr>
                </a:tc>
                <a:tc>
                  <a:txBody>
                    <a:bodyPr/>
                    <a:lstStyle/>
                    <a:p>
                      <a:pPr marR="40640" lvl="0" algn="l" defTabSz="914400">
                        <a:spcBef>
                          <a:spcPts val="800"/>
                        </a:spcBef>
                        <a:tabLst>
                          <a:tab pos="914400" algn="l"/>
                        </a:tabLst>
                        <a:defRPr sz="2600">
                          <a:uFill>
                            <a:solidFill>
                              <a:srgbClr val="000000"/>
                            </a:solidFill>
                          </a:uFill>
                        </a:defRPr>
                      </a:pPr>
                      <a:endParaRPr/>
                    </a:p>
                  </a:txBody>
                  <a:tcPr marL="50800" marR="50800" marT="50800" marB="5080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15"/>
                      <a:srcRect/>
                      <a:stretch>
                        <a:fillRect/>
                      </a:stretch>
                    </a:blipFill>
                  </a:tcPr>
                </a:tc>
                <a:tc>
                  <a:txBody>
                    <a:bodyPr/>
                    <a:lstStyle/>
                    <a:p>
                      <a:pPr marR="40640" lvl="0" algn="l" defTabSz="914400">
                        <a:spcBef>
                          <a:spcPts val="800"/>
                        </a:spcBef>
                        <a:tabLst>
                          <a:tab pos="914400" algn="l"/>
                        </a:tabLst>
                        <a:defRPr sz="2600">
                          <a:uFill>
                            <a:solidFill>
                              <a:srgbClr val="000000"/>
                            </a:solidFill>
                          </a:uFill>
                        </a:defRPr>
                      </a:pPr>
                      <a:endParaRPr dirty="0"/>
                    </a:p>
                  </a:txBody>
                  <a:tcPr marL="50800" marR="50800" marT="50800" marB="5080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16"/>
                      <a:srcRect/>
                      <a:stretch>
                        <a:fillRect/>
                      </a:stretch>
                    </a:blipFill>
                  </a:tcPr>
                </a:tc>
                <a:tc>
                  <a:txBody>
                    <a:bodyPr/>
                    <a:lstStyle/>
                    <a:p>
                      <a:pPr marR="40640" lvl="0" algn="l" defTabSz="914400">
                        <a:spcBef>
                          <a:spcPts val="800"/>
                        </a:spcBef>
                        <a:tabLst>
                          <a:tab pos="914400" algn="l"/>
                        </a:tabLst>
                        <a:defRPr sz="2600">
                          <a:uFill>
                            <a:solidFill>
                              <a:srgbClr val="000000"/>
                            </a:solidFill>
                          </a:uFill>
                        </a:defRPr>
                      </a:pPr>
                      <a:endParaRPr/>
                    </a:p>
                  </a:txBody>
                  <a:tcPr marL="50800" marR="50800" marT="50800" marB="5080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17"/>
                      <a:srcRect/>
                      <a:stretch>
                        <a:fillRect/>
                      </a:stretch>
                    </a:blipFill>
                  </a:tcPr>
                </a:tc>
              </a:tr>
              <a:tr h="1082040">
                <a:tc>
                  <a:txBody>
                    <a:bodyPr/>
                    <a:lstStyle/>
                    <a:p>
                      <a:pPr marR="40640" lvl="0" algn="l" defTabSz="914400">
                        <a:spcBef>
                          <a:spcPts val="800"/>
                        </a:spcBef>
                        <a:tabLst>
                          <a:tab pos="914400" algn="l"/>
                        </a:tabLst>
                        <a:defRPr sz="2600">
                          <a:uFill>
                            <a:solidFill>
                              <a:srgbClr val="000000"/>
                            </a:solidFill>
                          </a:uFill>
                        </a:defRPr>
                      </a:pPr>
                      <a:endParaRPr/>
                    </a:p>
                  </a:txBody>
                  <a:tcPr marL="50800" marR="50800" marT="50800" marB="5080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18"/>
                      <a:srcRect/>
                      <a:stretch>
                        <a:fillRect/>
                      </a:stretch>
                    </a:blipFill>
                  </a:tcPr>
                </a:tc>
                <a:tc>
                  <a:txBody>
                    <a:bodyPr/>
                    <a:lstStyle/>
                    <a:p>
                      <a:pPr marR="40640" lvl="0" algn="l" defTabSz="914400">
                        <a:spcBef>
                          <a:spcPts val="800"/>
                        </a:spcBef>
                        <a:tabLst>
                          <a:tab pos="914400" algn="l"/>
                        </a:tabLst>
                        <a:defRPr sz="2600">
                          <a:uFill>
                            <a:solidFill>
                              <a:srgbClr val="000000"/>
                            </a:solidFill>
                          </a:uFill>
                        </a:defRPr>
                      </a:pPr>
                      <a:endParaRPr/>
                    </a:p>
                  </a:txBody>
                  <a:tcPr marL="50800" marR="50800" marT="50800" marB="5080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19"/>
                      <a:srcRect/>
                      <a:stretch>
                        <a:fillRect/>
                      </a:stretch>
                    </a:blipFill>
                  </a:tcPr>
                </a:tc>
                <a:tc>
                  <a:txBody>
                    <a:bodyPr/>
                    <a:lstStyle/>
                    <a:p>
                      <a:pPr marR="40640" lvl="0" algn="l" defTabSz="914400">
                        <a:spcBef>
                          <a:spcPts val="800"/>
                        </a:spcBef>
                        <a:tabLst>
                          <a:tab pos="914400" algn="l"/>
                        </a:tabLst>
                        <a:defRPr sz="2600">
                          <a:uFill>
                            <a:solidFill>
                              <a:srgbClr val="000000"/>
                            </a:solidFill>
                          </a:uFill>
                        </a:defRPr>
                      </a:pPr>
                      <a:endParaRPr/>
                    </a:p>
                  </a:txBody>
                  <a:tcPr marL="50800" marR="50800" marT="50800" marB="5080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20"/>
                      <a:srcRect/>
                      <a:stretch>
                        <a:fillRect/>
                      </a:stretch>
                    </a:blipFill>
                  </a:tcPr>
                </a:tc>
                <a:tc>
                  <a:txBody>
                    <a:bodyPr/>
                    <a:lstStyle/>
                    <a:p>
                      <a:pPr marR="40640" lvl="0" algn="l" defTabSz="914400">
                        <a:spcBef>
                          <a:spcPts val="800"/>
                        </a:spcBef>
                        <a:tabLst>
                          <a:tab pos="914400" algn="l"/>
                        </a:tabLst>
                        <a:defRPr sz="2600">
                          <a:uFill>
                            <a:solidFill>
                              <a:srgbClr val="000000"/>
                            </a:solidFill>
                          </a:uFill>
                        </a:defRPr>
                      </a:pPr>
                      <a:endParaRPr/>
                    </a:p>
                  </a:txBody>
                  <a:tcPr marL="50800" marR="50800" marT="50800" marB="5080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21"/>
                      <a:srcRect/>
                      <a:stretch>
                        <a:fillRect/>
                      </a:stretch>
                    </a:blipFill>
                  </a:tcPr>
                </a:tc>
              </a:tr>
              <a:tr h="1082040">
                <a:tc>
                  <a:txBody>
                    <a:bodyPr/>
                    <a:lstStyle/>
                    <a:p>
                      <a:pPr marR="40640" lvl="0" algn="l" defTabSz="914400">
                        <a:spcBef>
                          <a:spcPts val="800"/>
                        </a:spcBef>
                        <a:tabLst>
                          <a:tab pos="914400" algn="l"/>
                        </a:tabLst>
                        <a:defRPr sz="2600">
                          <a:uFill>
                            <a:solidFill>
                              <a:srgbClr val="000000"/>
                            </a:solidFill>
                          </a:uFill>
                        </a:defRPr>
                      </a:pPr>
                      <a:endParaRPr dirty="0"/>
                    </a:p>
                  </a:txBody>
                  <a:tcPr marL="50800" marR="50800" marT="50800" marB="5080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22"/>
                      <a:srcRect/>
                      <a:stretch>
                        <a:fillRect/>
                      </a:stretch>
                    </a:blipFill>
                  </a:tcPr>
                </a:tc>
                <a:tc>
                  <a:txBody>
                    <a:bodyPr/>
                    <a:lstStyle/>
                    <a:p>
                      <a:pPr marR="40640" lvl="0" algn="l" defTabSz="914400">
                        <a:spcBef>
                          <a:spcPts val="800"/>
                        </a:spcBef>
                        <a:tabLst>
                          <a:tab pos="914400" algn="l"/>
                        </a:tabLst>
                        <a:defRPr sz="2600">
                          <a:uFill>
                            <a:solidFill>
                              <a:srgbClr val="000000"/>
                            </a:solidFill>
                          </a:uFill>
                        </a:defRPr>
                      </a:pPr>
                      <a:endParaRPr dirty="0"/>
                    </a:p>
                  </a:txBody>
                  <a:tcPr marL="50800" marR="50800" marT="50800" marB="5080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23"/>
                      <a:srcRect/>
                      <a:stretch>
                        <a:fillRect/>
                      </a:stretch>
                    </a:blipFill>
                  </a:tcPr>
                </a:tc>
                <a:tc>
                  <a:txBody>
                    <a:bodyPr/>
                    <a:lstStyle/>
                    <a:p>
                      <a:pPr marR="40640" lvl="0" algn="l" defTabSz="914400">
                        <a:spcBef>
                          <a:spcPts val="800"/>
                        </a:spcBef>
                        <a:tabLst>
                          <a:tab pos="914400" algn="l"/>
                        </a:tabLst>
                        <a:defRPr sz="2600">
                          <a:uFill>
                            <a:solidFill>
                              <a:srgbClr val="000000"/>
                            </a:solidFill>
                          </a:uFill>
                        </a:defRPr>
                      </a:pPr>
                      <a:endParaRPr dirty="0"/>
                    </a:p>
                  </a:txBody>
                  <a:tcPr marL="50800" marR="50800" marT="50800" marB="5080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24"/>
                      <a:srcRect/>
                      <a:stretch>
                        <a:fillRect/>
                      </a:stretch>
                    </a:blipFill>
                  </a:tcPr>
                </a:tc>
                <a:tc>
                  <a:txBody>
                    <a:bodyPr/>
                    <a:lstStyle/>
                    <a:p>
                      <a:pPr marR="40640" lvl="0" algn="l" defTabSz="914400">
                        <a:spcBef>
                          <a:spcPts val="800"/>
                        </a:spcBef>
                        <a:tabLst>
                          <a:tab pos="914400" algn="l"/>
                        </a:tabLst>
                        <a:defRPr sz="2600">
                          <a:uFill>
                            <a:solidFill>
                              <a:srgbClr val="000000"/>
                            </a:solidFill>
                          </a:uFill>
                        </a:defRPr>
                      </a:pPr>
                      <a:endParaRPr dirty="0"/>
                    </a:p>
                  </a:txBody>
                  <a:tcPr marL="50800" marR="50800" marT="50800" marB="5080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25"/>
                      <a:srcRect/>
                      <a:stretch>
                        <a:fillRect/>
                      </a:stretch>
                    </a:blipFill>
                  </a:tcPr>
                </a:tc>
              </a:tr>
            </a:tbl>
          </a:graphicData>
        </a:graphic>
      </p:graphicFrame>
      <p:sp>
        <p:nvSpPr>
          <p:cNvPr id="7" name="Title 1"/>
          <p:cNvSpPr>
            <a:spLocks noGrp="1"/>
          </p:cNvSpPr>
          <p:nvPr>
            <p:ph type="title"/>
          </p:nvPr>
        </p:nvSpPr>
        <p:spPr>
          <a:xfrm>
            <a:off x="457200" y="274638"/>
            <a:ext cx="8229600" cy="673100"/>
          </a:xfrm>
        </p:spPr>
        <p:txBody>
          <a:bodyPr/>
          <a:lstStyle/>
          <a:p>
            <a:r>
              <a:rPr lang="en-US" dirty="0" smtClean="0">
                <a:solidFill>
                  <a:schemeClr val="bg2"/>
                </a:solidFill>
              </a:rPr>
              <a:t>Matching Graphs and Stories</a:t>
            </a:r>
            <a:endParaRPr lang="en-US" dirty="0">
              <a:solidFill>
                <a:schemeClr val="bg2"/>
              </a:solidFill>
            </a:endParaRPr>
          </a:p>
        </p:txBody>
      </p:sp>
    </p:spTree>
    <p:extLst>
      <p:ext uri="{BB962C8B-B14F-4D97-AF65-F5344CB8AC3E}">
        <p14:creationId xmlns:p14="http://schemas.microsoft.com/office/powerpoint/2010/main" val="380032942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5" name="cardsetA_G.png"/>
          <p:cNvPicPr>
            <a:picLocks noChangeAspect="1"/>
          </p:cNvPicPr>
          <p:nvPr/>
        </p:nvPicPr>
        <p:blipFill>
          <a:blip r:embed="rId3">
            <a:extLst/>
          </a:blip>
          <a:stretch>
            <a:fillRect/>
          </a:stretch>
        </p:blipFill>
        <p:spPr>
          <a:xfrm>
            <a:off x="469900" y="3067590"/>
            <a:ext cx="2304000" cy="1801570"/>
          </a:xfrm>
          <a:prstGeom prst="rect">
            <a:avLst/>
          </a:prstGeom>
          <a:ln>
            <a:round/>
          </a:ln>
        </p:spPr>
      </p:pic>
      <p:pic>
        <p:nvPicPr>
          <p:cNvPr id="596" name="cardsetA_E.png"/>
          <p:cNvPicPr>
            <a:picLocks noChangeAspect="1"/>
          </p:cNvPicPr>
          <p:nvPr/>
        </p:nvPicPr>
        <p:blipFill>
          <a:blip r:embed="rId4">
            <a:extLst/>
          </a:blip>
          <a:stretch>
            <a:fillRect/>
          </a:stretch>
        </p:blipFill>
        <p:spPr>
          <a:xfrm>
            <a:off x="467800" y="1056959"/>
            <a:ext cx="2304000" cy="1795977"/>
          </a:xfrm>
          <a:prstGeom prst="rect">
            <a:avLst/>
          </a:prstGeom>
          <a:ln>
            <a:round/>
          </a:ln>
        </p:spPr>
      </p:pic>
      <p:pic>
        <p:nvPicPr>
          <p:cNvPr id="597" name="cardsetA_D.png"/>
          <p:cNvPicPr>
            <a:picLocks noChangeAspect="1"/>
          </p:cNvPicPr>
          <p:nvPr/>
        </p:nvPicPr>
        <p:blipFill>
          <a:blip r:embed="rId5">
            <a:extLst/>
          </a:blip>
          <a:stretch>
            <a:fillRect/>
          </a:stretch>
        </p:blipFill>
        <p:spPr>
          <a:xfrm>
            <a:off x="520700" y="4945393"/>
            <a:ext cx="2304000" cy="1795975"/>
          </a:xfrm>
          <a:prstGeom prst="rect">
            <a:avLst/>
          </a:prstGeom>
          <a:ln>
            <a:round/>
          </a:ln>
        </p:spPr>
      </p:pic>
      <p:pic>
        <p:nvPicPr>
          <p:cNvPr id="598" name="cardsetB_1.png"/>
          <p:cNvPicPr/>
          <p:nvPr/>
        </p:nvPicPr>
        <p:blipFill>
          <a:blip r:embed="rId6">
            <a:extLst/>
          </a:blip>
          <a:stretch>
            <a:fillRect/>
          </a:stretch>
        </p:blipFill>
        <p:spPr>
          <a:xfrm>
            <a:off x="3203848" y="3231832"/>
            <a:ext cx="3225800" cy="1349296"/>
          </a:xfrm>
          <a:prstGeom prst="rect">
            <a:avLst/>
          </a:prstGeom>
          <a:ln>
            <a:round/>
          </a:ln>
        </p:spPr>
      </p:pic>
      <p:pic>
        <p:nvPicPr>
          <p:cNvPr id="599" name="cardsetB_2.png"/>
          <p:cNvPicPr>
            <a:picLocks noChangeAspect="1"/>
          </p:cNvPicPr>
          <p:nvPr/>
        </p:nvPicPr>
        <p:blipFill>
          <a:blip r:embed="rId7">
            <a:extLst/>
          </a:blip>
          <a:stretch>
            <a:fillRect/>
          </a:stretch>
        </p:blipFill>
        <p:spPr>
          <a:xfrm>
            <a:off x="3203848" y="1268760"/>
            <a:ext cx="3225800" cy="1349296"/>
          </a:xfrm>
          <a:prstGeom prst="rect">
            <a:avLst/>
          </a:prstGeom>
          <a:ln>
            <a:round/>
          </a:ln>
        </p:spPr>
      </p:pic>
      <p:pic>
        <p:nvPicPr>
          <p:cNvPr id="600" name="cardsetB_6.png"/>
          <p:cNvPicPr/>
          <p:nvPr/>
        </p:nvPicPr>
        <p:blipFill>
          <a:blip r:embed="rId8">
            <a:extLst/>
          </a:blip>
          <a:stretch>
            <a:fillRect/>
          </a:stretch>
        </p:blipFill>
        <p:spPr>
          <a:xfrm>
            <a:off x="3203848" y="5176048"/>
            <a:ext cx="3225800" cy="1349296"/>
          </a:xfrm>
          <a:prstGeom prst="rect">
            <a:avLst/>
          </a:prstGeom>
          <a:ln>
            <a:round/>
          </a:ln>
        </p:spPr>
      </p:pic>
      <p:pic>
        <p:nvPicPr>
          <p:cNvPr id="601" name="cardsetC_T.png"/>
          <p:cNvPicPr>
            <a:picLocks noChangeAspect="1"/>
          </p:cNvPicPr>
          <p:nvPr/>
        </p:nvPicPr>
        <p:blipFill>
          <a:blip r:embed="rId9">
            <a:extLst/>
          </a:blip>
          <a:stretch>
            <a:fillRect/>
          </a:stretch>
        </p:blipFill>
        <p:spPr>
          <a:xfrm>
            <a:off x="6908801" y="4898971"/>
            <a:ext cx="1799998" cy="1914405"/>
          </a:xfrm>
          <a:prstGeom prst="rect">
            <a:avLst/>
          </a:prstGeom>
          <a:ln>
            <a:round/>
          </a:ln>
        </p:spPr>
      </p:pic>
      <p:pic>
        <p:nvPicPr>
          <p:cNvPr id="602" name="cardsetC_P.png"/>
          <p:cNvPicPr>
            <a:picLocks noChangeAspect="1"/>
          </p:cNvPicPr>
          <p:nvPr/>
        </p:nvPicPr>
        <p:blipFill>
          <a:blip r:embed="rId10">
            <a:extLst/>
          </a:blip>
          <a:stretch>
            <a:fillRect/>
          </a:stretch>
        </p:blipFill>
        <p:spPr>
          <a:xfrm>
            <a:off x="6870701" y="2954755"/>
            <a:ext cx="1799998" cy="1914405"/>
          </a:xfrm>
          <a:prstGeom prst="rect">
            <a:avLst/>
          </a:prstGeom>
          <a:ln>
            <a:round/>
          </a:ln>
        </p:spPr>
      </p:pic>
      <p:pic>
        <p:nvPicPr>
          <p:cNvPr id="603" name="cardsetC_Q.png"/>
          <p:cNvPicPr>
            <a:picLocks noChangeAspect="1"/>
          </p:cNvPicPr>
          <p:nvPr/>
        </p:nvPicPr>
        <p:blipFill>
          <a:blip r:embed="rId11">
            <a:extLst/>
          </a:blip>
          <a:stretch>
            <a:fillRect/>
          </a:stretch>
        </p:blipFill>
        <p:spPr>
          <a:xfrm>
            <a:off x="6896101" y="1010539"/>
            <a:ext cx="1799998" cy="1914405"/>
          </a:xfrm>
          <a:prstGeom prst="rect">
            <a:avLst/>
          </a:prstGeom>
          <a:ln>
            <a:round/>
          </a:ln>
        </p:spPr>
      </p:pic>
      <p:sp>
        <p:nvSpPr>
          <p:cNvPr id="11" name="Title 1"/>
          <p:cNvSpPr>
            <a:spLocks noGrp="1"/>
          </p:cNvSpPr>
          <p:nvPr>
            <p:ph type="title"/>
          </p:nvPr>
        </p:nvSpPr>
        <p:spPr>
          <a:xfrm>
            <a:off x="457200" y="274638"/>
            <a:ext cx="8229600" cy="673100"/>
          </a:xfrm>
        </p:spPr>
        <p:txBody>
          <a:bodyPr/>
          <a:lstStyle/>
          <a:p>
            <a:r>
              <a:rPr lang="en-US" dirty="0" smtClean="0">
                <a:solidFill>
                  <a:schemeClr val="bg2"/>
                </a:solidFill>
              </a:rPr>
              <a:t>Adding a Different Representation</a:t>
            </a:r>
            <a:endParaRPr lang="en-US" dirty="0">
              <a:solidFill>
                <a:schemeClr val="bg2"/>
              </a:solidFill>
            </a:endParaRPr>
          </a:p>
        </p:txBody>
      </p:sp>
    </p:spTree>
    <p:extLst>
      <p:ext uri="{BB962C8B-B14F-4D97-AF65-F5344CB8AC3E}">
        <p14:creationId xmlns:p14="http://schemas.microsoft.com/office/powerpoint/2010/main" val="40700117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Sharing Posters</a:t>
            </a:r>
            <a:endParaRPr lang="en-US" dirty="0"/>
          </a:p>
        </p:txBody>
      </p:sp>
      <p:pic>
        <p:nvPicPr>
          <p:cNvPr id="4" name="Picture 3" descr="Macintosh HD:Users:danielpead:Desktop:DistanceTimeGraphs_Photo_vert.png"/>
          <p:cNvPicPr/>
          <p:nvPr/>
        </p:nvPicPr>
        <p:blipFill rotWithShape="1">
          <a:blip r:embed="rId3">
            <a:extLst>
              <a:ext uri="{28A0092B-C50C-407E-A947-70E740481C1C}">
                <a14:useLocalDpi xmlns:a14="http://schemas.microsoft.com/office/drawing/2010/main" val="0"/>
              </a:ext>
            </a:extLst>
          </a:blip>
          <a:srcRect b="24829"/>
          <a:stretch/>
        </p:blipFill>
        <p:spPr bwMode="auto">
          <a:xfrm>
            <a:off x="1979712" y="1272629"/>
            <a:ext cx="5401270" cy="5180707"/>
          </a:xfrm>
          <a:prstGeom prst="rect">
            <a:avLst/>
          </a:prstGeom>
          <a:noFill/>
          <a:ln>
            <a:noFill/>
          </a:ln>
        </p:spPr>
      </p:pic>
    </p:spTree>
    <p:extLst>
      <p:ext uri="{BB962C8B-B14F-4D97-AF65-F5344CB8AC3E}">
        <p14:creationId xmlns:p14="http://schemas.microsoft.com/office/powerpoint/2010/main" val="84542645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Assessment Methods</a:t>
            </a:r>
            <a:endParaRPr lang="en-US" dirty="0"/>
          </a:p>
        </p:txBody>
      </p:sp>
      <p:sp>
        <p:nvSpPr>
          <p:cNvPr id="11" name="Content Placeholder 10"/>
          <p:cNvSpPr>
            <a:spLocks noGrp="1"/>
          </p:cNvSpPr>
          <p:nvPr>
            <p:ph sz="half" idx="2"/>
          </p:nvPr>
        </p:nvSpPr>
        <p:spPr>
          <a:xfrm>
            <a:off x="4648200" y="1412776"/>
            <a:ext cx="4038600" cy="5012471"/>
          </a:xfrm>
        </p:spPr>
        <p:txBody>
          <a:bodyPr/>
          <a:lstStyle/>
          <a:p>
            <a:pPr marL="0" indent="0">
              <a:buNone/>
            </a:pPr>
            <a:endParaRPr lang="en-US" sz="2400" dirty="0">
              <a:solidFill>
                <a:schemeClr val="tx2"/>
              </a:solidFill>
            </a:endParaRPr>
          </a:p>
          <a:p>
            <a:r>
              <a:rPr lang="en-US" dirty="0" smtClean="0">
                <a:solidFill>
                  <a:schemeClr val="tx2"/>
                </a:solidFill>
              </a:rPr>
              <a:t>How </a:t>
            </a:r>
            <a:r>
              <a:rPr lang="en-US" dirty="0">
                <a:solidFill>
                  <a:schemeClr val="tx2"/>
                </a:solidFill>
              </a:rPr>
              <a:t>do </a:t>
            </a:r>
            <a:r>
              <a:rPr lang="en-US" dirty="0" smtClean="0">
                <a:solidFill>
                  <a:schemeClr val="tx2"/>
                </a:solidFill>
              </a:rPr>
              <a:t>we assess our </a:t>
            </a:r>
            <a:r>
              <a:rPr lang="en-US" dirty="0">
                <a:solidFill>
                  <a:schemeClr val="tx2"/>
                </a:solidFill>
              </a:rPr>
              <a:t>students</a:t>
            </a:r>
            <a:r>
              <a:rPr lang="en-US" dirty="0" smtClean="0">
                <a:solidFill>
                  <a:schemeClr val="tx2"/>
                </a:solidFill>
              </a:rPr>
              <a:t>?</a:t>
            </a:r>
          </a:p>
          <a:p>
            <a:endParaRPr lang="en-US" dirty="0"/>
          </a:p>
          <a:p>
            <a:r>
              <a:rPr lang="en-US" dirty="0" smtClean="0"/>
              <a:t>Which assessment methods </a:t>
            </a:r>
            <a:r>
              <a:rPr lang="en-US" i="1" dirty="0" smtClean="0"/>
              <a:t>improve</a:t>
            </a:r>
            <a:r>
              <a:rPr lang="en-US" dirty="0" smtClean="0"/>
              <a:t> our teaching and students’ learning? </a:t>
            </a:r>
            <a:endParaRPr lang="en-US" dirty="0"/>
          </a:p>
          <a:p>
            <a:pPr marL="0" indent="0">
              <a:buNone/>
            </a:pPr>
            <a:endParaRPr lang="en-US" dirty="0"/>
          </a:p>
        </p:txBody>
      </p:sp>
      <p:pic>
        <p:nvPicPr>
          <p:cNvPr id="3" name="Content Placeholder 2" descr="man-with-magnifier-shutterstock_106756703.jpg"/>
          <p:cNvPicPr>
            <a:picLocks noGrp="1" noChangeAspect="1"/>
          </p:cNvPicPr>
          <p:nvPr>
            <p:ph sz="half" idx="1"/>
          </p:nvPr>
        </p:nvPicPr>
        <p:blipFill>
          <a:blip r:embed="rId3">
            <a:extLst>
              <a:ext uri="{28A0092B-C50C-407E-A947-70E740481C1C}">
                <a14:useLocalDpi xmlns:a14="http://schemas.microsoft.com/office/drawing/2010/main" val="0"/>
              </a:ext>
            </a:extLst>
          </a:blip>
          <a:srcRect l="7625" r="7625"/>
          <a:stretch>
            <a:fillRect/>
          </a:stretch>
        </p:blipFill>
        <p:spPr/>
      </p:pic>
    </p:spTree>
    <p:extLst>
      <p:ext uri="{BB962C8B-B14F-4D97-AF65-F5344CB8AC3E}">
        <p14:creationId xmlns:p14="http://schemas.microsoft.com/office/powerpoint/2010/main" val="339244808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5"/>
          <p:cNvSpPr>
            <a:spLocks noGrp="1"/>
          </p:cNvSpPr>
          <p:nvPr/>
        </p:nvSpPr>
        <p:spPr bwMode="auto">
          <a:xfrm>
            <a:off x="0" y="0"/>
            <a:ext cx="9144000" cy="688538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rmAutofit/>
          </a:bodyPr>
          <a:lstStyle>
            <a:lvl1pPr marL="0" indent="0" algn="ctr" defTabSz="457200" rtl="0" eaLnBrk="1" fontAlgn="base" hangingPunct="1">
              <a:spcBef>
                <a:spcPct val="20000"/>
              </a:spcBef>
              <a:spcAft>
                <a:spcPct val="0"/>
              </a:spcAft>
              <a:buFont typeface="Arial" charset="0"/>
              <a:buNone/>
              <a:defRPr sz="2800" b="1" kern="1200">
                <a:solidFill>
                  <a:schemeClr val="bg1"/>
                </a:solidFill>
                <a:latin typeface="Rockwell"/>
                <a:ea typeface="MS PGothic" panose="020B0600070205080204" pitchFamily="34" charset="-128"/>
                <a:cs typeface="Rockwell"/>
              </a:defRPr>
            </a:lvl1pPr>
            <a:lvl2pPr marL="4572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j-lt"/>
                <a:ea typeface="MS PGothic" panose="020B0600070205080204" pitchFamily="34" charset="-128"/>
                <a:cs typeface="MS PGothic" charset="0"/>
              </a:defRPr>
            </a:lvl2pPr>
            <a:lvl3pPr marL="914400" indent="0" algn="ctr" defTabSz="457200" rtl="0" eaLnBrk="1" fontAlgn="base" hangingPunct="1">
              <a:spcBef>
                <a:spcPct val="20000"/>
              </a:spcBef>
              <a:spcAft>
                <a:spcPct val="0"/>
              </a:spcAft>
              <a:buFont typeface="Arial" charset="0"/>
              <a:buNone/>
              <a:defRPr kern="1200">
                <a:solidFill>
                  <a:schemeClr val="tx1">
                    <a:tint val="75000"/>
                  </a:schemeClr>
                </a:solidFill>
                <a:latin typeface="+mj-lt"/>
                <a:ea typeface="MS PGothic" panose="020B0600070205080204" pitchFamily="34" charset="-128"/>
                <a:cs typeface="MS PGothic" charset="0"/>
              </a:defRPr>
            </a:lvl3pPr>
            <a:lvl4pPr marL="1371600" indent="0" algn="ctr" defTabSz="457200" rtl="0" eaLnBrk="1" fontAlgn="base" hangingPunct="1">
              <a:spcBef>
                <a:spcPct val="20000"/>
              </a:spcBef>
              <a:spcAft>
                <a:spcPct val="0"/>
              </a:spcAft>
              <a:buFont typeface="Arial" charset="0"/>
              <a:buNone/>
              <a:defRPr sz="1600" kern="1200">
                <a:solidFill>
                  <a:schemeClr val="tx1">
                    <a:tint val="75000"/>
                  </a:schemeClr>
                </a:solidFill>
                <a:latin typeface="+mn-lt"/>
                <a:ea typeface="MS PGothic" panose="020B0600070205080204" pitchFamily="34" charset="-128"/>
                <a:cs typeface="MS PGothic" charset="0"/>
              </a:defRPr>
            </a:lvl4pPr>
            <a:lvl5pPr marL="1828800" indent="0" algn="ctr" defTabSz="457200" rtl="0" eaLnBrk="1" fontAlgn="base" hangingPunct="1">
              <a:spcBef>
                <a:spcPct val="20000"/>
              </a:spcBef>
              <a:spcAft>
                <a:spcPct val="0"/>
              </a:spcAft>
              <a:buFont typeface="Arial" charset="0"/>
              <a:buNone/>
              <a:defRPr sz="1600" kern="1200">
                <a:solidFill>
                  <a:schemeClr val="tx1">
                    <a:tint val="75000"/>
                  </a:schemeClr>
                </a:solidFill>
                <a:latin typeface="+mn-lt"/>
                <a:ea typeface="MS PGothic" panose="020B0600070205080204" pitchFamily="34" charset="-128"/>
                <a:cs typeface="MS PGothic"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p>
        </p:txBody>
      </p:sp>
      <p:sp>
        <p:nvSpPr>
          <p:cNvPr id="5" name="TextBox 4"/>
          <p:cNvSpPr txBox="1"/>
          <p:nvPr/>
        </p:nvSpPr>
        <p:spPr>
          <a:xfrm>
            <a:off x="1583668" y="4221088"/>
            <a:ext cx="5976664" cy="1938992"/>
          </a:xfrm>
          <a:prstGeom prst="rect">
            <a:avLst/>
          </a:prstGeom>
          <a:noFill/>
        </p:spPr>
        <p:txBody>
          <a:bodyPr wrap="square" rtlCol="0">
            <a:spAutoFit/>
          </a:bodyPr>
          <a:lstStyle/>
          <a:p>
            <a:pPr algn="ctr"/>
            <a:r>
              <a:rPr lang="en-US" sz="4000" b="1" dirty="0">
                <a:solidFill>
                  <a:srgbClr val="FFFFFF"/>
                </a:solidFill>
                <a:latin typeface="Rockwell"/>
                <a:cs typeface="Rockwell"/>
              </a:rPr>
              <a:t>5</a:t>
            </a:r>
            <a:r>
              <a:rPr lang="en-US" sz="4000" b="1" dirty="0" smtClean="0">
                <a:solidFill>
                  <a:srgbClr val="FFFFFF"/>
                </a:solidFill>
                <a:latin typeface="Rockwell"/>
                <a:cs typeface="Rockwell"/>
              </a:rPr>
              <a:t>. Students Taking Ownership of Their Own Learning</a:t>
            </a:r>
            <a:endParaRPr lang="en-US" sz="4000" b="1" dirty="0">
              <a:solidFill>
                <a:srgbClr val="FFFFFF"/>
              </a:solidFill>
              <a:latin typeface="Rockwell"/>
              <a:cs typeface="Rockwell"/>
            </a:endParaRP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2213911161"/>
              </p:ext>
            </p:extLst>
          </p:nvPr>
        </p:nvGraphicFramePr>
        <p:xfrm>
          <a:off x="971600" y="548680"/>
          <a:ext cx="7272808" cy="2991416"/>
        </p:xfrm>
        <a:graphic>
          <a:graphicData uri="http://schemas.openxmlformats.org/drawingml/2006/table">
            <a:tbl>
              <a:tblPr firstRow="1" firstCol="1" bandRow="1">
                <a:tableStyleId>{85BE263C-DBD7-4A20-BB59-AAB30ACAA65A}</a:tableStyleId>
              </a:tblPr>
              <a:tblGrid>
                <a:gridCol w="893151"/>
                <a:gridCol w="1677410"/>
                <a:gridCol w="2212457"/>
                <a:gridCol w="2489790"/>
              </a:tblGrid>
              <a:tr h="615152">
                <a:tc>
                  <a:txBody>
                    <a:bodyPr/>
                    <a:lstStyle/>
                    <a:p>
                      <a:pPr algn="ctr"/>
                      <a:endParaRPr lang="en-US" sz="1600" b="0" dirty="0">
                        <a:latin typeface="Arial"/>
                        <a:cs typeface="Arial"/>
                      </a:endParaRPr>
                    </a:p>
                  </a:txBody>
                  <a:tcPr anchor="ctr">
                    <a:lnL w="381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400" b="0" dirty="0" smtClean="0">
                          <a:latin typeface="Arial"/>
                          <a:cs typeface="Arial"/>
                        </a:rPr>
                        <a:t>Where the learner is going</a:t>
                      </a:r>
                      <a:endParaRPr lang="en-US" sz="1400" b="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c>
                  <a:txBody>
                    <a:bodyPr/>
                    <a:lstStyle/>
                    <a:p>
                      <a:pPr algn="ctr"/>
                      <a:r>
                        <a:rPr lang="en-US" sz="1400" b="0" dirty="0" smtClean="0">
                          <a:latin typeface="Arial"/>
                          <a:cs typeface="Arial"/>
                        </a:rPr>
                        <a:t>Where the </a:t>
                      </a:r>
                    </a:p>
                    <a:p>
                      <a:pPr algn="ctr"/>
                      <a:r>
                        <a:rPr lang="en-US" sz="1400" b="0" dirty="0" smtClean="0">
                          <a:latin typeface="Arial"/>
                          <a:cs typeface="Arial"/>
                        </a:rPr>
                        <a:t>learner is now</a:t>
                      </a:r>
                      <a:endParaRPr lang="en-US" sz="1400" b="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c>
                  <a:txBody>
                    <a:bodyPr/>
                    <a:lstStyle/>
                    <a:p>
                      <a:pPr algn="ctr"/>
                      <a:r>
                        <a:rPr lang="en-US" sz="1400" b="0" dirty="0" smtClean="0">
                          <a:latin typeface="Arial"/>
                          <a:cs typeface="Arial"/>
                        </a:rPr>
                        <a:t>How to </a:t>
                      </a:r>
                      <a:br>
                        <a:rPr lang="en-US" sz="1400" b="0" dirty="0" smtClean="0">
                          <a:latin typeface="Arial"/>
                          <a:cs typeface="Arial"/>
                        </a:rPr>
                      </a:br>
                      <a:r>
                        <a:rPr lang="en-US" sz="1400" b="0" dirty="0" smtClean="0">
                          <a:latin typeface="Arial"/>
                          <a:cs typeface="Arial"/>
                        </a:rPr>
                        <a:t>get there</a:t>
                      </a:r>
                      <a:endParaRPr lang="en-US" sz="1400" b="0" dirty="0">
                        <a:latin typeface="Arial"/>
                        <a:cs typeface="Arial"/>
                      </a:endParaRPr>
                    </a:p>
                  </a:txBody>
                  <a:tcPr anchor="ctr">
                    <a:lnL w="127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r>
              <a:tr h="936104">
                <a:tc>
                  <a:txBody>
                    <a:bodyPr/>
                    <a:lstStyle/>
                    <a:p>
                      <a:pPr algn="ctr"/>
                      <a:r>
                        <a:rPr lang="en-US" sz="1400" b="0" dirty="0" smtClean="0">
                          <a:latin typeface="Arial"/>
                          <a:cs typeface="Arial"/>
                        </a:rPr>
                        <a:t>Teacher</a:t>
                      </a:r>
                      <a:endParaRPr lang="en-US" sz="1400" b="0" dirty="0">
                        <a:latin typeface="Arial"/>
                        <a:cs typeface="Arial"/>
                      </a:endParaRPr>
                    </a:p>
                  </a:txBody>
                  <a:tcPr anchor="ctr">
                    <a:lnL w="381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rowSpan="3">
                  <a:txBody>
                    <a:bodyPr/>
                    <a:lstStyle/>
                    <a:p>
                      <a:pPr algn="ctr"/>
                      <a:r>
                        <a:rPr lang="en-US" sz="1600" b="1" dirty="0" smtClean="0">
                          <a:latin typeface="Arial"/>
                          <a:cs typeface="Arial"/>
                        </a:rPr>
                        <a:t>1. Clarifying,</a:t>
                      </a:r>
                      <a:r>
                        <a:rPr lang="en-US" sz="1600" b="1" baseline="0" dirty="0" smtClean="0">
                          <a:latin typeface="Arial"/>
                          <a:cs typeface="Arial"/>
                        </a:rPr>
                        <a:t> understanding, and sharing </a:t>
                      </a:r>
                      <a:r>
                        <a:rPr lang="en-US" sz="1600" b="1" dirty="0" smtClean="0">
                          <a:latin typeface="Arial"/>
                          <a:cs typeface="Arial"/>
                        </a:rPr>
                        <a:t>learning intentions</a:t>
                      </a:r>
                      <a:endParaRPr lang="en-US" sz="1600"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bg2">
                        <a:lumMod val="90000"/>
                      </a:schemeClr>
                    </a:solidFill>
                  </a:tcPr>
                </a:tc>
                <a:tc>
                  <a:txBody>
                    <a:bodyPr/>
                    <a:lstStyle/>
                    <a:p>
                      <a:pPr algn="ctr"/>
                      <a:r>
                        <a:rPr lang="en-US" sz="1600" b="1" dirty="0" smtClean="0">
                          <a:latin typeface="Arial"/>
                          <a:cs typeface="Arial"/>
                        </a:rPr>
                        <a:t>2. Eliciting evidence of student learning</a:t>
                      </a:r>
                      <a:endParaRPr lang="en-US" sz="1600"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90000"/>
                      </a:schemeClr>
                    </a:solidFill>
                  </a:tcPr>
                </a:tc>
                <a:tc>
                  <a:txBody>
                    <a:bodyPr/>
                    <a:lstStyle/>
                    <a:p>
                      <a:pPr algn="ctr"/>
                      <a:r>
                        <a:rPr lang="en-US" sz="1600" b="1" dirty="0" smtClean="0">
                          <a:latin typeface="Arial"/>
                          <a:cs typeface="Arial"/>
                        </a:rPr>
                        <a:t>3. Providing feedback that moves learners forward</a:t>
                      </a:r>
                      <a:endParaRPr lang="en-US" sz="1600" b="1" dirty="0">
                        <a:latin typeface="Arial"/>
                        <a:cs typeface="Arial"/>
                      </a:endParaRPr>
                    </a:p>
                  </a:txBody>
                  <a:tcPr anchor="ctr">
                    <a:lnL w="127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90000"/>
                      </a:schemeClr>
                    </a:solidFill>
                  </a:tcPr>
                </a:tc>
              </a:tr>
              <a:tr h="792088">
                <a:tc>
                  <a:txBody>
                    <a:bodyPr/>
                    <a:lstStyle/>
                    <a:p>
                      <a:pPr algn="ctr"/>
                      <a:r>
                        <a:rPr lang="en-US" sz="1400" b="0" dirty="0" smtClean="0">
                          <a:latin typeface="Arial"/>
                          <a:cs typeface="Arial"/>
                        </a:rPr>
                        <a:t>Peer</a:t>
                      </a:r>
                      <a:endParaRPr lang="en-US" sz="1400" b="0" dirty="0">
                        <a:latin typeface="Arial"/>
                        <a:cs typeface="Arial"/>
                      </a:endParaRPr>
                    </a:p>
                  </a:txBody>
                  <a:tcPr anchor="ctr">
                    <a:lnL w="381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vMerge="1">
                  <a:txBody>
                    <a:bodyPr/>
                    <a:lstStyle/>
                    <a:p>
                      <a:endParaRPr lang="en-US"/>
                    </a:p>
                  </a:txBody>
                  <a:tcPr/>
                </a:tc>
                <a:tc gridSpan="2">
                  <a:txBody>
                    <a:bodyPr/>
                    <a:lstStyle/>
                    <a:p>
                      <a:pPr algn="ctr"/>
                      <a:r>
                        <a:rPr lang="en-US" sz="1600" b="1" dirty="0" smtClean="0">
                          <a:latin typeface="Arial"/>
                          <a:cs typeface="Arial"/>
                        </a:rPr>
                        <a:t>4. Activating</a:t>
                      </a:r>
                      <a:r>
                        <a:rPr lang="en-US" sz="1600" b="1" baseline="0" dirty="0" smtClean="0">
                          <a:latin typeface="Arial"/>
                          <a:cs typeface="Arial"/>
                        </a:rPr>
                        <a:t> students as learning resources for one another</a:t>
                      </a:r>
                      <a:endParaRPr lang="en-US" sz="1600" b="1" dirty="0">
                        <a:latin typeface="Arial"/>
                        <a:cs typeface="Arial"/>
                      </a:endParaRPr>
                    </a:p>
                  </a:txBody>
                  <a:tcPr anchor="ctr">
                    <a:lnL w="127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90000"/>
                      </a:schemeClr>
                    </a:solidFill>
                  </a:tcPr>
                </a:tc>
                <a:tc hMerge="1">
                  <a:txBody>
                    <a:bodyPr/>
                    <a:lstStyle/>
                    <a:p>
                      <a:endParaRPr lang="en-US"/>
                    </a:p>
                  </a:txBody>
                  <a:tcPr/>
                </a:tc>
              </a:tr>
              <a:tr h="648072">
                <a:tc>
                  <a:txBody>
                    <a:bodyPr/>
                    <a:lstStyle/>
                    <a:p>
                      <a:pPr algn="ctr"/>
                      <a:r>
                        <a:rPr lang="en-US" sz="1400" b="0" dirty="0" smtClean="0">
                          <a:latin typeface="Arial"/>
                          <a:cs typeface="Arial"/>
                        </a:rPr>
                        <a:t>Learner</a:t>
                      </a:r>
                      <a:endParaRPr lang="en-US" sz="1400" b="0" dirty="0">
                        <a:latin typeface="Arial"/>
                        <a:cs typeface="Arial"/>
                      </a:endParaRPr>
                    </a:p>
                  </a:txBody>
                  <a:tcPr anchor="ctr">
                    <a:lnL w="381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tx2"/>
                    </a:solidFill>
                  </a:tcPr>
                </a:tc>
                <a:tc vMerge="1">
                  <a:txBody>
                    <a:bodyPr/>
                    <a:lstStyle/>
                    <a:p>
                      <a:endParaRPr lang="en-US"/>
                    </a:p>
                  </a:txBody>
                  <a:tcPr/>
                </a:tc>
                <a:tc gridSpan="2">
                  <a:txBody>
                    <a:bodyPr/>
                    <a:lstStyle/>
                    <a:p>
                      <a:pPr algn="ctr"/>
                      <a:r>
                        <a:rPr lang="en-US" sz="1600" b="1" dirty="0" smtClean="0">
                          <a:latin typeface="Arial"/>
                          <a:cs typeface="Arial"/>
                        </a:rPr>
                        <a:t>5. Activating students as owners</a:t>
                      </a:r>
                      <a:r>
                        <a:rPr lang="en-US" sz="1600" b="1" baseline="0" dirty="0" smtClean="0">
                          <a:latin typeface="Arial"/>
                          <a:cs typeface="Arial"/>
                        </a:rPr>
                        <a:t> of their own learning</a:t>
                      </a:r>
                      <a:endParaRPr lang="en-US" sz="1600" b="1" dirty="0">
                        <a:latin typeface="Arial"/>
                        <a:cs typeface="Arial"/>
                      </a:endParaRPr>
                    </a:p>
                  </a:txBody>
                  <a:tcPr anchor="ctr">
                    <a:lnL w="127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bg2">
                        <a:lumMod val="50000"/>
                      </a:schemeClr>
                    </a:solidFill>
                  </a:tcPr>
                </a:tc>
                <a:tc hMerge="1">
                  <a:txBody>
                    <a:bodyPr/>
                    <a:lstStyle/>
                    <a:p>
                      <a:endParaRPr lang="en-US"/>
                    </a:p>
                  </a:txBody>
                  <a:tcPr/>
                </a:tc>
              </a:tr>
            </a:tbl>
          </a:graphicData>
        </a:graphic>
      </p:graphicFrame>
    </p:spTree>
    <p:extLst>
      <p:ext uri="{BB962C8B-B14F-4D97-AF65-F5344CB8AC3E}">
        <p14:creationId xmlns:p14="http://schemas.microsoft.com/office/powerpoint/2010/main" val="390658051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43608" y="5805264"/>
            <a:ext cx="7416824" cy="648072"/>
          </a:xfrm>
          <a:prstGeom prst="rect">
            <a:avLst/>
          </a:prstGeom>
          <a:solidFill>
            <a:srgbClr val="E6B9B8"/>
          </a:solidFill>
          <a:ln w="28575" cmpd="sng">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3" name="Shape 343"/>
          <p:cNvSpPr>
            <a:spLocks noGrp="1"/>
          </p:cNvSpPr>
          <p:nvPr>
            <p:ph idx="1"/>
          </p:nvPr>
        </p:nvSpPr>
        <p:spPr>
          <a:prstGeom prst="rect">
            <a:avLst/>
          </a:prstGeom>
        </p:spPr>
        <p:txBody>
          <a:bodyPr/>
          <a:lstStyle/>
          <a:p>
            <a:pPr marL="40640" lvl="0" indent="0">
              <a:lnSpc>
                <a:spcPct val="90000"/>
              </a:lnSpc>
              <a:buClr>
                <a:srgbClr val="550F55"/>
              </a:buClr>
              <a:buSzPct val="100000"/>
              <a:buNone/>
              <a:defRPr sz="1800" b="0">
                <a:solidFill>
                  <a:srgbClr val="000000"/>
                </a:solidFill>
                <a:uFillTx/>
              </a:defRPr>
            </a:pPr>
            <a:r>
              <a:rPr lang="en-US" sz="2000" b="1" dirty="0" smtClean="0">
                <a:solidFill>
                  <a:srgbClr val="000000"/>
                </a:solidFill>
                <a:uFill>
                  <a:solidFill>
                    <a:srgbClr val="123462"/>
                  </a:solidFill>
                </a:uFill>
              </a:rPr>
              <a:t>Before the lesson</a:t>
            </a:r>
          </a:p>
          <a:p>
            <a:pPr marL="383540" lvl="0">
              <a:lnSpc>
                <a:spcPct val="90000"/>
              </a:lnSpc>
              <a:buClr>
                <a:srgbClr val="550F55"/>
              </a:buClr>
              <a:buSzPct val="100000"/>
              <a:defRPr sz="1800" b="0">
                <a:solidFill>
                  <a:srgbClr val="000000"/>
                </a:solidFill>
                <a:uFillTx/>
              </a:defRPr>
            </a:pPr>
            <a:r>
              <a:rPr lang="en-US" sz="2000" b="1" dirty="0" smtClean="0">
                <a:solidFill>
                  <a:srgbClr val="800000"/>
                </a:solidFill>
                <a:uFill>
                  <a:solidFill>
                    <a:srgbClr val="123462"/>
                  </a:solidFill>
                </a:uFill>
              </a:rPr>
              <a:t>Individual task</a:t>
            </a:r>
            <a:endParaRPr lang="en-US" sz="2000" b="1" dirty="0">
              <a:solidFill>
                <a:srgbClr val="800000"/>
              </a:solidFill>
              <a:uFill>
                <a:solidFill>
                  <a:srgbClr val="123462"/>
                </a:solidFill>
              </a:uFill>
            </a:endParaRPr>
          </a:p>
          <a:p>
            <a:pPr marL="497840" lvl="1" indent="0">
              <a:lnSpc>
                <a:spcPct val="90000"/>
              </a:lnSpc>
              <a:buClr>
                <a:srgbClr val="000000"/>
              </a:buClr>
              <a:buNone/>
              <a:defRPr sz="1800">
                <a:uFillTx/>
              </a:defRPr>
            </a:pPr>
            <a:r>
              <a:rPr sz="2000" dirty="0" smtClean="0">
                <a:uFill>
                  <a:solidFill/>
                </a:uFill>
              </a:rPr>
              <a:t>Students </a:t>
            </a:r>
            <a:r>
              <a:rPr lang="en-GB" sz="2000" dirty="0" smtClean="0">
                <a:uFill>
                  <a:solidFill/>
                </a:uFill>
              </a:rPr>
              <a:t>work unaided on an assessment task</a:t>
            </a:r>
          </a:p>
          <a:p>
            <a:pPr marL="497840" lvl="1" indent="0">
              <a:lnSpc>
                <a:spcPct val="90000"/>
              </a:lnSpc>
              <a:buClr>
                <a:srgbClr val="000000"/>
              </a:buClr>
              <a:buNone/>
              <a:defRPr sz="1800">
                <a:uFillTx/>
              </a:defRPr>
            </a:pPr>
            <a:r>
              <a:rPr sz="2000" dirty="0" smtClean="0">
                <a:uFill>
                  <a:solidFill/>
                </a:uFill>
              </a:rPr>
              <a:t>Teacher </a:t>
            </a:r>
            <a:r>
              <a:rPr lang="en-GB" sz="2000" dirty="0" smtClean="0">
                <a:uFill>
                  <a:solidFill/>
                </a:uFill>
              </a:rPr>
              <a:t>reviews</a:t>
            </a:r>
            <a:r>
              <a:rPr sz="2000" dirty="0" smtClean="0">
                <a:uFill>
                  <a:solidFill/>
                </a:uFill>
              </a:rPr>
              <a:t> </a:t>
            </a:r>
            <a:r>
              <a:rPr sz="2000" dirty="0">
                <a:uFill>
                  <a:solidFill/>
                </a:uFill>
              </a:rPr>
              <a:t>work and prepares qualitative </a:t>
            </a:r>
            <a:r>
              <a:rPr sz="2000" dirty="0" smtClean="0">
                <a:uFill>
                  <a:solidFill/>
                </a:uFill>
              </a:rPr>
              <a:t>feedback</a:t>
            </a:r>
            <a:endParaRPr sz="2000" dirty="0">
              <a:uFill>
                <a:solidFill/>
              </a:uFill>
            </a:endParaRPr>
          </a:p>
          <a:p>
            <a:pPr marL="40640" lvl="0" indent="0">
              <a:lnSpc>
                <a:spcPct val="90000"/>
              </a:lnSpc>
              <a:buClr>
                <a:srgbClr val="550F55"/>
              </a:buClr>
              <a:buSzPct val="100000"/>
              <a:buNone/>
              <a:defRPr sz="1800" b="0">
                <a:solidFill>
                  <a:srgbClr val="000000"/>
                </a:solidFill>
                <a:uFillTx/>
              </a:defRPr>
            </a:pPr>
            <a:r>
              <a:rPr lang="en-GB" sz="2000" b="1" dirty="0" smtClean="0">
                <a:solidFill>
                  <a:srgbClr val="000000"/>
                </a:solidFill>
                <a:uFill>
                  <a:solidFill>
                    <a:srgbClr val="123462"/>
                  </a:solidFill>
                </a:uFill>
              </a:rPr>
              <a:t>The lesson</a:t>
            </a:r>
            <a:endParaRPr sz="2000" b="1" dirty="0">
              <a:solidFill>
                <a:srgbClr val="000000"/>
              </a:solidFill>
              <a:uFill>
                <a:solidFill>
                  <a:srgbClr val="123462"/>
                </a:solidFill>
              </a:uFill>
            </a:endParaRPr>
          </a:p>
          <a:p>
            <a:pPr marL="383540" lvl="0" indent="-342900">
              <a:lnSpc>
                <a:spcPct val="90000"/>
              </a:lnSpc>
              <a:buClr>
                <a:srgbClr val="550F55"/>
              </a:buClr>
              <a:buSzPct val="100000"/>
              <a:buChar char="•"/>
              <a:defRPr sz="1800" b="0">
                <a:solidFill>
                  <a:srgbClr val="000000"/>
                </a:solidFill>
                <a:uFillTx/>
              </a:defRPr>
            </a:pPr>
            <a:r>
              <a:rPr sz="2000" b="1" dirty="0" smtClean="0">
                <a:solidFill>
                  <a:srgbClr val="800000"/>
                </a:solidFill>
                <a:uFill>
                  <a:solidFill>
                    <a:srgbClr val="123462"/>
                  </a:solidFill>
                </a:uFill>
              </a:rPr>
              <a:t>Collaborative </a:t>
            </a:r>
            <a:r>
              <a:rPr lang="en-GB" sz="2000" b="1" dirty="0" smtClean="0">
                <a:solidFill>
                  <a:srgbClr val="800000"/>
                </a:solidFill>
                <a:uFill>
                  <a:solidFill>
                    <a:srgbClr val="123462"/>
                  </a:solidFill>
                </a:uFill>
              </a:rPr>
              <a:t>activity</a:t>
            </a:r>
            <a:endParaRPr sz="2000" b="1" dirty="0">
              <a:solidFill>
                <a:srgbClr val="800000"/>
              </a:solidFill>
              <a:uFill>
                <a:solidFill>
                  <a:srgbClr val="123462"/>
                </a:solidFill>
              </a:uFill>
            </a:endParaRPr>
          </a:p>
          <a:p>
            <a:pPr marL="497840" lvl="1" indent="0">
              <a:lnSpc>
                <a:spcPct val="90000"/>
              </a:lnSpc>
              <a:buClr>
                <a:srgbClr val="000000"/>
              </a:buClr>
              <a:buNone/>
              <a:defRPr sz="1800">
                <a:uFillTx/>
              </a:defRPr>
            </a:pPr>
            <a:r>
              <a:rPr lang="en-GB" sz="2000" dirty="0" smtClean="0">
                <a:uFill>
                  <a:solidFill/>
                </a:uFill>
              </a:rPr>
              <a:t>After a whole class introduction, students work in small groups on a collaborative task</a:t>
            </a:r>
            <a:endParaRPr sz="2000" dirty="0">
              <a:uFill>
                <a:solidFill/>
              </a:uFill>
            </a:endParaRPr>
          </a:p>
          <a:p>
            <a:pPr marL="383540" lvl="0">
              <a:lnSpc>
                <a:spcPct val="90000"/>
              </a:lnSpc>
              <a:buClr>
                <a:srgbClr val="550F55"/>
              </a:buClr>
              <a:buSzPct val="100000"/>
              <a:defRPr sz="1800" b="0">
                <a:solidFill>
                  <a:srgbClr val="000000"/>
                </a:solidFill>
                <a:uFillTx/>
              </a:defRPr>
            </a:pPr>
            <a:r>
              <a:rPr lang="en-US" sz="2000" b="1" dirty="0" smtClean="0">
                <a:solidFill>
                  <a:srgbClr val="800000"/>
                </a:solidFill>
                <a:uFill>
                  <a:solidFill>
                    <a:srgbClr val="123462"/>
                  </a:solidFill>
                </a:uFill>
              </a:rPr>
              <a:t>Small group discussion</a:t>
            </a:r>
            <a:endParaRPr lang="en-US" sz="2000" b="1" dirty="0">
              <a:solidFill>
                <a:srgbClr val="800000"/>
              </a:solidFill>
              <a:uFill>
                <a:solidFill>
                  <a:srgbClr val="123462"/>
                </a:solidFill>
              </a:uFill>
            </a:endParaRPr>
          </a:p>
          <a:p>
            <a:pPr marL="497840" lvl="1" indent="0">
              <a:lnSpc>
                <a:spcPct val="90000"/>
              </a:lnSpc>
              <a:buClr>
                <a:srgbClr val="000000"/>
              </a:buClr>
              <a:buNone/>
              <a:defRPr sz="1800">
                <a:uFillTx/>
              </a:defRPr>
            </a:pPr>
            <a:r>
              <a:rPr lang="en-GB" sz="2000" dirty="0" smtClean="0">
                <a:uFill>
                  <a:solidFill/>
                </a:uFill>
              </a:rPr>
              <a:t>Students compare their work with their peers</a:t>
            </a:r>
            <a:endParaRPr sz="2000" dirty="0" smtClean="0">
              <a:uFill>
                <a:solidFill/>
              </a:uFill>
            </a:endParaRPr>
          </a:p>
          <a:p>
            <a:pPr marL="383540" lvl="0" indent="-342900">
              <a:lnSpc>
                <a:spcPct val="90000"/>
              </a:lnSpc>
              <a:buSzPct val="100000"/>
              <a:buChar char="•"/>
              <a:defRPr sz="1800" b="0">
                <a:solidFill>
                  <a:srgbClr val="000000"/>
                </a:solidFill>
                <a:uFillTx/>
              </a:defRPr>
            </a:pPr>
            <a:r>
              <a:rPr sz="2000" b="1" dirty="0" smtClean="0">
                <a:solidFill>
                  <a:srgbClr val="800000"/>
                </a:solidFill>
                <a:uFill>
                  <a:solidFill>
                    <a:srgbClr val="123462"/>
                  </a:solidFill>
                </a:uFill>
              </a:rPr>
              <a:t>Whole class discussion</a:t>
            </a:r>
          </a:p>
          <a:p>
            <a:pPr marL="523240" lvl="1" indent="0">
              <a:lnSpc>
                <a:spcPct val="90000"/>
              </a:lnSpc>
              <a:buNone/>
              <a:defRPr sz="1800">
                <a:uFillTx/>
              </a:defRPr>
            </a:pPr>
            <a:r>
              <a:rPr lang="en-GB" sz="2000" dirty="0" smtClean="0">
                <a:uFill>
                  <a:solidFill/>
                </a:uFill>
              </a:rPr>
              <a:t>Students share as a whole class what has been learned </a:t>
            </a:r>
          </a:p>
          <a:p>
            <a:pPr marL="40640" lvl="0" indent="0">
              <a:lnSpc>
                <a:spcPct val="90000"/>
              </a:lnSpc>
              <a:buClr>
                <a:srgbClr val="550F55"/>
              </a:buClr>
              <a:buSzPct val="100000"/>
              <a:buNone/>
              <a:defRPr sz="1800" b="0">
                <a:solidFill>
                  <a:srgbClr val="000000"/>
                </a:solidFill>
                <a:uFillTx/>
              </a:defRPr>
            </a:pPr>
            <a:r>
              <a:rPr lang="en-GB" sz="2000" b="1" dirty="0" smtClean="0">
                <a:solidFill>
                  <a:srgbClr val="000000"/>
                </a:solidFill>
                <a:uFill>
                  <a:solidFill>
                    <a:srgbClr val="123462"/>
                  </a:solidFill>
                </a:uFill>
              </a:rPr>
              <a:t>After the </a:t>
            </a:r>
            <a:r>
              <a:rPr lang="en-GB" sz="2000" b="1" dirty="0">
                <a:solidFill>
                  <a:srgbClr val="000000"/>
                </a:solidFill>
                <a:uFill>
                  <a:solidFill>
                    <a:srgbClr val="123462"/>
                  </a:solidFill>
                </a:uFill>
              </a:rPr>
              <a:t>lesson</a:t>
            </a:r>
          </a:p>
          <a:p>
            <a:pPr marL="383540" lvl="0">
              <a:lnSpc>
                <a:spcPct val="90000"/>
              </a:lnSpc>
              <a:buClr>
                <a:srgbClr val="550F55"/>
              </a:buClr>
              <a:buSzPct val="100000"/>
              <a:defRPr sz="1800" b="0">
                <a:solidFill>
                  <a:srgbClr val="000000"/>
                </a:solidFill>
                <a:uFillTx/>
              </a:defRPr>
            </a:pPr>
            <a:r>
              <a:rPr lang="en-GB" sz="2000" b="1" dirty="0" smtClean="0">
                <a:solidFill>
                  <a:srgbClr val="800000"/>
                </a:solidFill>
                <a:uFill>
                  <a:solidFill>
                    <a:srgbClr val="123462"/>
                  </a:solidFill>
                </a:uFill>
              </a:rPr>
              <a:t>Individual reflection</a:t>
            </a:r>
            <a:endParaRPr lang="en-GB" sz="2000" b="1" dirty="0">
              <a:solidFill>
                <a:srgbClr val="800000"/>
              </a:solidFill>
              <a:uFill>
                <a:solidFill>
                  <a:srgbClr val="123462"/>
                </a:solidFill>
              </a:uFill>
            </a:endParaRPr>
          </a:p>
          <a:p>
            <a:pPr marL="523240" lvl="1" indent="0">
              <a:lnSpc>
                <a:spcPct val="90000"/>
              </a:lnSpc>
              <a:buNone/>
              <a:defRPr sz="1800">
                <a:uFillTx/>
              </a:defRPr>
            </a:pPr>
            <a:r>
              <a:rPr lang="en-GB" sz="2000" dirty="0">
                <a:uFill>
                  <a:solidFill/>
                </a:uFill>
              </a:rPr>
              <a:t>Students reflect on </a:t>
            </a:r>
            <a:r>
              <a:rPr lang="en-GB" sz="2000" dirty="0" smtClean="0">
                <a:uFill>
                  <a:solidFill/>
                </a:uFill>
              </a:rPr>
              <a:t>their pre-assessment and use what they have learned to complete a post-assessment task</a:t>
            </a:r>
          </a:p>
        </p:txBody>
      </p:sp>
      <p:sp>
        <p:nvSpPr>
          <p:cNvPr id="2" name="Title 1"/>
          <p:cNvSpPr>
            <a:spLocks noGrp="1"/>
          </p:cNvSpPr>
          <p:nvPr>
            <p:ph type="title"/>
          </p:nvPr>
        </p:nvSpPr>
        <p:spPr/>
        <p:txBody>
          <a:bodyPr/>
          <a:lstStyle/>
          <a:p>
            <a:r>
              <a:rPr lang="en-US" dirty="0"/>
              <a:t>Classroom </a:t>
            </a:r>
            <a:r>
              <a:rPr lang="en-US" dirty="0" smtClean="0"/>
              <a:t>Challenge </a:t>
            </a:r>
            <a:r>
              <a:rPr lang="en-US" dirty="0"/>
              <a:t>Structure</a:t>
            </a:r>
          </a:p>
        </p:txBody>
      </p:sp>
    </p:spTree>
    <p:extLst>
      <p:ext uri="{BB962C8B-B14F-4D97-AF65-F5344CB8AC3E}">
        <p14:creationId xmlns:p14="http://schemas.microsoft.com/office/powerpoint/2010/main" val="2756192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Individual Reflection</a:t>
            </a:r>
            <a:endParaRPr lang="en-US" dirty="0"/>
          </a:p>
        </p:txBody>
      </p:sp>
      <p:sp>
        <p:nvSpPr>
          <p:cNvPr id="3" name="Shape 769"/>
          <p:cNvSpPr txBox="1">
            <a:spLocks/>
          </p:cNvSpPr>
          <p:nvPr/>
        </p:nvSpPr>
        <p:spPr>
          <a:xfrm>
            <a:off x="467544" y="1052736"/>
            <a:ext cx="8208912" cy="1512168"/>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2800" b="1" kern="1200">
                <a:solidFill>
                  <a:srgbClr val="6C0000"/>
                </a:solidFill>
                <a:latin typeface="+mj-lt"/>
                <a:ea typeface="MS PGothic" panose="020B0600070205080204" pitchFamily="34" charset="-128"/>
                <a:cs typeface="MS PGothic" charset="0"/>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mj-lt"/>
                <a:ea typeface="MS PGothic" panose="020B0600070205080204"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kern="1200">
                <a:solidFill>
                  <a:schemeClr val="tx1"/>
                </a:solidFill>
                <a:latin typeface="+mj-lt"/>
                <a:ea typeface="MS PGothic" panose="020B0600070205080204" pitchFamily="34" charset="-128"/>
                <a:cs typeface="MS PGothic" charset="0"/>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MS PGothic" panose="020B0600070205080204" pitchFamily="34" charset="-128"/>
                <a:cs typeface="MS PGothic" charset="0"/>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0640" indent="0">
              <a:lnSpc>
                <a:spcPct val="90000"/>
              </a:lnSpc>
              <a:buClr>
                <a:srgbClr val="550F55"/>
              </a:buClr>
              <a:buNone/>
              <a:defRPr sz="1800" b="0">
                <a:solidFill>
                  <a:srgbClr val="000000"/>
                </a:solidFill>
                <a:uFillTx/>
              </a:defRPr>
            </a:pPr>
            <a:r>
              <a:rPr lang="en-US" sz="1800" dirty="0">
                <a:solidFill>
                  <a:srgbClr val="710E0E"/>
                </a:solidFill>
                <a:uFill>
                  <a:solidFill>
                    <a:srgbClr val="123462"/>
                  </a:solidFill>
                </a:uFill>
              </a:rPr>
              <a:t>Sylvia bikes along a straight road from her friend’s </a:t>
            </a:r>
            <a:r>
              <a:rPr lang="en-US" sz="1800" dirty="0" smtClean="0">
                <a:solidFill>
                  <a:srgbClr val="710E0E"/>
                </a:solidFill>
                <a:uFill>
                  <a:solidFill>
                    <a:srgbClr val="123462"/>
                  </a:solidFill>
                </a:uFill>
              </a:rPr>
              <a:t>house, </a:t>
            </a:r>
            <a:r>
              <a:rPr lang="en-US" sz="1800" dirty="0">
                <a:solidFill>
                  <a:srgbClr val="710E0E"/>
                </a:solidFill>
                <a:uFill>
                  <a:solidFill>
                    <a:srgbClr val="123462"/>
                  </a:solidFill>
                </a:uFill>
              </a:rPr>
              <a:t>a distance of 7 miles.</a:t>
            </a:r>
          </a:p>
          <a:p>
            <a:pPr marL="40640" indent="0">
              <a:lnSpc>
                <a:spcPct val="90000"/>
              </a:lnSpc>
              <a:buClr>
                <a:srgbClr val="550F55"/>
              </a:buClr>
              <a:buNone/>
              <a:defRPr sz="1800" b="0">
                <a:solidFill>
                  <a:srgbClr val="000000"/>
                </a:solidFill>
                <a:uFillTx/>
              </a:defRPr>
            </a:pPr>
            <a:r>
              <a:rPr lang="en-US" sz="1800" dirty="0">
                <a:solidFill>
                  <a:srgbClr val="710E0E"/>
                </a:solidFill>
                <a:uFill>
                  <a:solidFill>
                    <a:srgbClr val="123462"/>
                  </a:solidFill>
                </a:uFill>
              </a:rPr>
              <a:t>The graph shows her journey</a:t>
            </a:r>
            <a:r>
              <a:rPr lang="en-US" sz="1800" dirty="0" smtClean="0">
                <a:solidFill>
                  <a:srgbClr val="710E0E"/>
                </a:solidFill>
                <a:uFill>
                  <a:solidFill>
                    <a:srgbClr val="123462"/>
                  </a:solidFill>
                </a:uFill>
              </a:rPr>
              <a:t>.</a:t>
            </a:r>
          </a:p>
          <a:p>
            <a:pPr marL="40640" indent="0">
              <a:lnSpc>
                <a:spcPct val="90000"/>
              </a:lnSpc>
              <a:buClr>
                <a:srgbClr val="550F55"/>
              </a:buClr>
              <a:buNone/>
              <a:defRPr sz="1800" b="0">
                <a:solidFill>
                  <a:srgbClr val="000000"/>
                </a:solidFill>
                <a:uFillTx/>
              </a:defRPr>
            </a:pPr>
            <a:r>
              <a:rPr lang="en-US" sz="1800" dirty="0" smtClean="0">
                <a:solidFill>
                  <a:srgbClr val="FF0000"/>
                </a:solidFill>
                <a:uFill>
                  <a:solidFill>
                    <a:srgbClr val="123462"/>
                  </a:solidFill>
                </a:uFill>
              </a:rPr>
              <a:t>Describe what may have happened</a:t>
            </a:r>
            <a:r>
              <a:rPr lang="en-US" sz="1800" dirty="0" smtClean="0">
                <a:solidFill>
                  <a:srgbClr val="710E0E"/>
                </a:solidFill>
                <a:uFill>
                  <a:solidFill>
                    <a:srgbClr val="123462"/>
                  </a:solidFill>
                </a:uFill>
              </a:rPr>
              <a:t>. </a:t>
            </a:r>
          </a:p>
          <a:p>
            <a:pPr marL="40640" indent="0">
              <a:lnSpc>
                <a:spcPct val="90000"/>
              </a:lnSpc>
              <a:buClr>
                <a:srgbClr val="550F55"/>
              </a:buClr>
              <a:buNone/>
              <a:defRPr sz="1800" b="0">
                <a:solidFill>
                  <a:srgbClr val="000000"/>
                </a:solidFill>
                <a:uFillTx/>
              </a:defRPr>
            </a:pPr>
            <a:r>
              <a:rPr lang="en-US" sz="1800" dirty="0" smtClean="0">
                <a:solidFill>
                  <a:srgbClr val="FF0000"/>
                </a:solidFill>
                <a:uFill>
                  <a:solidFill>
                    <a:srgbClr val="123462"/>
                  </a:solidFill>
                </a:uFill>
              </a:rPr>
              <a:t>Include details like how fast she bikes.</a:t>
            </a:r>
          </a:p>
        </p:txBody>
      </p:sp>
      <p:sp>
        <p:nvSpPr>
          <p:cNvPr id="4" name="TextBox 3"/>
          <p:cNvSpPr txBox="1"/>
          <p:nvPr/>
        </p:nvSpPr>
        <p:spPr>
          <a:xfrm>
            <a:off x="1115616" y="3068960"/>
            <a:ext cx="1584176" cy="1015663"/>
          </a:xfrm>
          <a:prstGeom prst="rect">
            <a:avLst/>
          </a:prstGeom>
          <a:solidFill>
            <a:schemeClr val="bg1"/>
          </a:solidFill>
        </p:spPr>
        <p:txBody>
          <a:bodyPr wrap="square" rtlCol="0">
            <a:spAutoFit/>
          </a:bodyPr>
          <a:lstStyle/>
          <a:p>
            <a:r>
              <a:rPr lang="en-US" sz="2000" dirty="0" smtClean="0"/>
              <a:t>Distance from home in miles</a:t>
            </a:r>
            <a:endParaRPr lang="en-US" sz="2000" dirty="0"/>
          </a:p>
        </p:txBody>
      </p:sp>
      <p:sp>
        <p:nvSpPr>
          <p:cNvPr id="6" name="TextBox 5"/>
          <p:cNvSpPr txBox="1"/>
          <p:nvPr/>
        </p:nvSpPr>
        <p:spPr>
          <a:xfrm>
            <a:off x="3851920" y="6093296"/>
            <a:ext cx="2160240" cy="400110"/>
          </a:xfrm>
          <a:prstGeom prst="rect">
            <a:avLst/>
          </a:prstGeom>
          <a:solidFill>
            <a:schemeClr val="bg1"/>
          </a:solidFill>
        </p:spPr>
        <p:txBody>
          <a:bodyPr wrap="square" rtlCol="0">
            <a:spAutoFit/>
          </a:bodyPr>
          <a:lstStyle/>
          <a:p>
            <a:r>
              <a:rPr lang="en-US" sz="2000" dirty="0" smtClean="0"/>
              <a:t>Time in minutes</a:t>
            </a:r>
            <a:endParaRPr lang="en-US" sz="2000" dirty="0"/>
          </a:p>
        </p:txBody>
      </p:sp>
      <p:pic>
        <p:nvPicPr>
          <p:cNvPr id="8" name="Content Placeholder 3"/>
          <p:cNvPicPr>
            <a:picLocks/>
          </p:cNvPicPr>
          <p:nvPr/>
        </p:nvPicPr>
        <p:blipFill rotWithShape="1">
          <a:blip r:embed="rId3">
            <a:extLst>
              <a:ext uri="{28A0092B-C50C-407E-A947-70E740481C1C}">
                <a14:useLocalDpi xmlns:a14="http://schemas.microsoft.com/office/drawing/2010/main" val="0"/>
              </a:ext>
            </a:extLst>
          </a:blip>
          <a:srcRect l="21573" t="2898" r="-2018" b="7093"/>
          <a:stretch/>
        </p:blipFill>
        <p:spPr>
          <a:xfrm>
            <a:off x="2411760" y="2924944"/>
            <a:ext cx="4294800" cy="3060000"/>
          </a:xfrm>
          <a:prstGeom prst="rect">
            <a:avLst/>
          </a:prstGeom>
        </p:spPr>
      </p:pic>
    </p:spTree>
    <p:extLst>
      <p:ext uri="{BB962C8B-B14F-4D97-AF65-F5344CB8AC3E}">
        <p14:creationId xmlns:p14="http://schemas.microsoft.com/office/powerpoint/2010/main" val="306468643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7" name="Rectangle 5"/>
          <p:cNvSpPr>
            <a:spLocks noGrp="1" noChangeArrowheads="1"/>
          </p:cNvSpPr>
          <p:nvPr>
            <p:ph type="title"/>
          </p:nvPr>
        </p:nvSpPr>
        <p:spPr>
          <a:solidFill>
            <a:srgbClr val="710E0E"/>
          </a:solidFill>
          <a:ln/>
        </p:spPr>
        <p:txBody>
          <a:bodyPr/>
          <a:lstStyle/>
          <a:p>
            <a:r>
              <a:rPr lang="en-US" dirty="0" smtClean="0"/>
              <a:t>Student Ownership Opportunities</a:t>
            </a:r>
            <a:endParaRPr lang="en-US" dirty="0"/>
          </a:p>
        </p:txBody>
      </p:sp>
      <p:sp>
        <p:nvSpPr>
          <p:cNvPr id="115715" name="Rectangle 3"/>
          <p:cNvSpPr>
            <a:spLocks noGrp="1" noChangeArrowheads="1"/>
          </p:cNvSpPr>
          <p:nvPr>
            <p:ph idx="1"/>
          </p:nvPr>
        </p:nvSpPr>
        <p:spPr/>
        <p:txBody>
          <a:bodyPr/>
          <a:lstStyle/>
          <a:p>
            <a:r>
              <a:rPr lang="en-US" dirty="0"/>
              <a:t>Students </a:t>
            </a:r>
            <a:r>
              <a:rPr lang="en-US" dirty="0" smtClean="0"/>
              <a:t>assess work containing errors</a:t>
            </a:r>
          </a:p>
          <a:p>
            <a:pPr marL="0" indent="0">
              <a:buNone/>
            </a:pPr>
            <a:r>
              <a:rPr lang="en-US" sz="2000" dirty="0" smtClean="0">
                <a:solidFill>
                  <a:srgbClr val="000000"/>
                </a:solidFill>
              </a:rPr>
              <a:t>Students imagine they are teachers and assess the work. They underline mistakes, state the correct answer and explain the thinking that could have led to the mistake, writing advice for the work’s author</a:t>
            </a:r>
          </a:p>
          <a:p>
            <a:r>
              <a:rPr lang="en-US" dirty="0" smtClean="0"/>
              <a:t>Students produce a revision guide</a:t>
            </a:r>
          </a:p>
          <a:p>
            <a:pPr marL="0" indent="0">
              <a:buNone/>
            </a:pPr>
            <a:r>
              <a:rPr lang="en-US" sz="2000" dirty="0" smtClean="0">
                <a:solidFill>
                  <a:srgbClr val="000000"/>
                </a:solidFill>
              </a:rPr>
              <a:t>With worked examples, explanations of key words and full answers</a:t>
            </a:r>
          </a:p>
          <a:p>
            <a:r>
              <a:rPr lang="en-US" dirty="0" smtClean="0"/>
              <a:t>Students create their own class test</a:t>
            </a:r>
          </a:p>
          <a:p>
            <a:pPr marL="0" indent="0">
              <a:buNone/>
            </a:pPr>
            <a:r>
              <a:rPr lang="en-US" sz="2000" dirty="0" smtClean="0">
                <a:solidFill>
                  <a:srgbClr val="000000"/>
                </a:solidFill>
              </a:rPr>
              <a:t>Devising questions to test understanding of a mathematical idea, producing an answer and scoring scheme and then marking the test </a:t>
            </a:r>
          </a:p>
          <a:p>
            <a:r>
              <a:rPr lang="en-US" dirty="0" smtClean="0"/>
              <a:t>Students interview each other</a:t>
            </a:r>
          </a:p>
          <a:p>
            <a:pPr marL="0" indent="0">
              <a:buNone/>
            </a:pPr>
            <a:r>
              <a:rPr lang="en-US" sz="2000" dirty="0" smtClean="0">
                <a:solidFill>
                  <a:srgbClr val="000000"/>
                </a:solidFill>
              </a:rPr>
              <a:t>Asking questions like ‘what were you expected to learn/have you learnt?’, ‘what did you find hard to understand/are still confused by?’, ‘what did you understand well?’, ‘what mistakes did you make?’ etc.</a:t>
            </a:r>
            <a:endParaRPr lang="en-US" sz="2000" dirty="0">
              <a:solidFill>
                <a:srgbClr val="000000"/>
              </a:solidFill>
            </a:endParaRPr>
          </a:p>
        </p:txBody>
      </p:sp>
    </p:spTree>
    <p:extLst>
      <p:ext uri="{BB962C8B-B14F-4D97-AF65-F5344CB8AC3E}">
        <p14:creationId xmlns:p14="http://schemas.microsoft.com/office/powerpoint/2010/main" val="13359245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7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57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57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57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57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571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571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571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5"/>
          <p:cNvSpPr>
            <a:spLocks noGrp="1"/>
          </p:cNvSpPr>
          <p:nvPr/>
        </p:nvSpPr>
        <p:spPr bwMode="auto">
          <a:xfrm>
            <a:off x="0" y="0"/>
            <a:ext cx="9144000" cy="688538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rmAutofit/>
          </a:bodyPr>
          <a:lstStyle>
            <a:lvl1pPr marL="0" indent="0" algn="ctr" defTabSz="457200" rtl="0" eaLnBrk="1" fontAlgn="base" hangingPunct="1">
              <a:spcBef>
                <a:spcPct val="20000"/>
              </a:spcBef>
              <a:spcAft>
                <a:spcPct val="0"/>
              </a:spcAft>
              <a:buFont typeface="Arial" charset="0"/>
              <a:buNone/>
              <a:defRPr sz="2800" b="1" kern="1200">
                <a:solidFill>
                  <a:schemeClr val="bg1"/>
                </a:solidFill>
                <a:latin typeface="Rockwell"/>
                <a:ea typeface="MS PGothic" panose="020B0600070205080204" pitchFamily="34" charset="-128"/>
                <a:cs typeface="Rockwell"/>
              </a:defRPr>
            </a:lvl1pPr>
            <a:lvl2pPr marL="4572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j-lt"/>
                <a:ea typeface="MS PGothic" panose="020B0600070205080204" pitchFamily="34" charset="-128"/>
                <a:cs typeface="MS PGothic" charset="0"/>
              </a:defRPr>
            </a:lvl2pPr>
            <a:lvl3pPr marL="914400" indent="0" algn="ctr" defTabSz="457200" rtl="0" eaLnBrk="1" fontAlgn="base" hangingPunct="1">
              <a:spcBef>
                <a:spcPct val="20000"/>
              </a:spcBef>
              <a:spcAft>
                <a:spcPct val="0"/>
              </a:spcAft>
              <a:buFont typeface="Arial" charset="0"/>
              <a:buNone/>
              <a:defRPr kern="1200">
                <a:solidFill>
                  <a:schemeClr val="tx1">
                    <a:tint val="75000"/>
                  </a:schemeClr>
                </a:solidFill>
                <a:latin typeface="+mj-lt"/>
                <a:ea typeface="MS PGothic" panose="020B0600070205080204" pitchFamily="34" charset="-128"/>
                <a:cs typeface="MS PGothic" charset="0"/>
              </a:defRPr>
            </a:lvl3pPr>
            <a:lvl4pPr marL="1371600" indent="0" algn="ctr" defTabSz="457200" rtl="0" eaLnBrk="1" fontAlgn="base" hangingPunct="1">
              <a:spcBef>
                <a:spcPct val="20000"/>
              </a:spcBef>
              <a:spcAft>
                <a:spcPct val="0"/>
              </a:spcAft>
              <a:buFont typeface="Arial" charset="0"/>
              <a:buNone/>
              <a:defRPr sz="1600" kern="1200">
                <a:solidFill>
                  <a:schemeClr val="tx1">
                    <a:tint val="75000"/>
                  </a:schemeClr>
                </a:solidFill>
                <a:latin typeface="+mn-lt"/>
                <a:ea typeface="MS PGothic" panose="020B0600070205080204" pitchFamily="34" charset="-128"/>
                <a:cs typeface="MS PGothic" charset="0"/>
              </a:defRPr>
            </a:lvl4pPr>
            <a:lvl5pPr marL="1828800" indent="0" algn="ctr" defTabSz="457200" rtl="0" eaLnBrk="1" fontAlgn="base" hangingPunct="1">
              <a:spcBef>
                <a:spcPct val="20000"/>
              </a:spcBef>
              <a:spcAft>
                <a:spcPct val="0"/>
              </a:spcAft>
              <a:buFont typeface="Arial" charset="0"/>
              <a:buNone/>
              <a:defRPr sz="1600" kern="1200">
                <a:solidFill>
                  <a:schemeClr val="tx1">
                    <a:tint val="75000"/>
                  </a:schemeClr>
                </a:solidFill>
                <a:latin typeface="+mn-lt"/>
                <a:ea typeface="MS PGothic" panose="020B0600070205080204" pitchFamily="34" charset="-128"/>
                <a:cs typeface="MS PGothic"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p>
        </p:txBody>
      </p:sp>
      <p:sp>
        <p:nvSpPr>
          <p:cNvPr id="5" name="TextBox 4"/>
          <p:cNvSpPr txBox="1"/>
          <p:nvPr/>
        </p:nvSpPr>
        <p:spPr>
          <a:xfrm>
            <a:off x="1583668" y="4953362"/>
            <a:ext cx="5976664" cy="707886"/>
          </a:xfrm>
          <a:prstGeom prst="rect">
            <a:avLst/>
          </a:prstGeom>
          <a:noFill/>
        </p:spPr>
        <p:txBody>
          <a:bodyPr wrap="square" rtlCol="0">
            <a:spAutoFit/>
          </a:bodyPr>
          <a:lstStyle/>
          <a:p>
            <a:pPr algn="ctr"/>
            <a:r>
              <a:rPr lang="en-US" sz="4000" b="1" dirty="0" smtClean="0">
                <a:solidFill>
                  <a:srgbClr val="FFFFFF"/>
                </a:solidFill>
                <a:latin typeface="Rockwell"/>
                <a:cs typeface="Rockwell"/>
              </a:rPr>
              <a:t>Reflections</a:t>
            </a:r>
            <a:endParaRPr lang="en-US" sz="4000" b="1" dirty="0">
              <a:solidFill>
                <a:srgbClr val="FFFFFF"/>
              </a:solidFill>
              <a:latin typeface="Rockwell"/>
              <a:cs typeface="Rockwell"/>
            </a:endParaRPr>
          </a:p>
        </p:txBody>
      </p:sp>
      <p:pic>
        <p:nvPicPr>
          <p:cNvPr id="2" name="Picture 1" descr="Reflection Title Image.jpg"/>
          <p:cNvPicPr>
            <a:picLocks noChangeAspect="1"/>
          </p:cNvPicPr>
          <p:nvPr/>
        </p:nvPicPr>
        <p:blipFill rotWithShape="1">
          <a:blip r:embed="rId3">
            <a:extLst>
              <a:ext uri="{28A0092B-C50C-407E-A947-70E740481C1C}">
                <a14:useLocalDpi xmlns:a14="http://schemas.microsoft.com/office/drawing/2010/main" val="0"/>
              </a:ext>
            </a:extLst>
          </a:blip>
          <a:srcRect l="27222" r="29584"/>
          <a:stretch/>
        </p:blipFill>
        <p:spPr>
          <a:xfrm>
            <a:off x="2846524" y="764704"/>
            <a:ext cx="3450952" cy="3774492"/>
          </a:xfrm>
          <a:prstGeom prst="rect">
            <a:avLst/>
          </a:prstGeom>
        </p:spPr>
      </p:pic>
    </p:spTree>
    <p:extLst>
      <p:ext uri="{BB962C8B-B14F-4D97-AF65-F5344CB8AC3E}">
        <p14:creationId xmlns:p14="http://schemas.microsoft.com/office/powerpoint/2010/main" val="45127277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Formative Assessment </a:t>
            </a:r>
            <a:r>
              <a:rPr lang="en-US" dirty="0" smtClean="0"/>
              <a:t>Opportunities</a:t>
            </a:r>
            <a:endParaRPr lang="en-US" dirty="0"/>
          </a:p>
        </p:txBody>
      </p:sp>
      <p:sp>
        <p:nvSpPr>
          <p:cNvPr id="5" name="Content Placeholder 2"/>
          <p:cNvSpPr txBox="1">
            <a:spLocks/>
          </p:cNvSpPr>
          <p:nvPr/>
        </p:nvSpPr>
        <p:spPr bwMode="auto">
          <a:xfrm>
            <a:off x="467544" y="980728"/>
            <a:ext cx="8424936" cy="49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800" b="0" kern="1200">
                <a:solidFill>
                  <a:srgbClr val="6C0000"/>
                </a:solidFill>
                <a:latin typeface="+mj-lt"/>
                <a:ea typeface="MS PGothic" panose="020B0600070205080204" pitchFamily="34" charset="-128"/>
                <a:cs typeface="MS PGothic" charset="0"/>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mj-lt"/>
                <a:ea typeface="MS PGothic" panose="020B0600070205080204"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mj-lt"/>
                <a:ea typeface="MS PGothic" panose="020B0600070205080204" pitchFamily="34" charset="-128"/>
                <a:cs typeface="MS PGothic" charset="0"/>
              </a:defRPr>
            </a:lvl3pPr>
            <a:lvl4pPr marL="16002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MS PGothic" panose="020B0600070205080204" pitchFamily="34" charset="-128"/>
                <a:cs typeface="MS PGothic" charset="0"/>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mj-lt"/>
              <a:buAutoNum type="alphaLcPeriod"/>
            </a:pPr>
            <a:r>
              <a:rPr lang="en-GB" sz="2400" dirty="0" smtClean="0">
                <a:solidFill>
                  <a:schemeClr val="tx1"/>
                </a:solidFill>
              </a:rPr>
              <a:t>Students work on an individual task designed to reveal their current understandings </a:t>
            </a:r>
            <a:endParaRPr lang="en-GB" sz="2400" dirty="0">
              <a:solidFill>
                <a:schemeClr val="tx1"/>
              </a:solidFill>
            </a:endParaRPr>
          </a:p>
          <a:p>
            <a:pPr marL="514350" indent="-514350">
              <a:buFont typeface="+mj-lt"/>
              <a:buAutoNum type="alphaLcPeriod"/>
            </a:pPr>
            <a:r>
              <a:rPr lang="en-GB" sz="2400" dirty="0" smtClean="0">
                <a:solidFill>
                  <a:schemeClr val="tx1"/>
                </a:solidFill>
              </a:rPr>
              <a:t>Teacher reviews this work, creating questions for students to answer in order to</a:t>
            </a:r>
            <a:r>
              <a:rPr lang="en-GB" sz="2400" i="1" dirty="0" smtClean="0">
                <a:solidFill>
                  <a:schemeClr val="tx1"/>
                </a:solidFill>
              </a:rPr>
              <a:t> </a:t>
            </a:r>
            <a:r>
              <a:rPr lang="en-GB" sz="2400" dirty="0" smtClean="0">
                <a:solidFill>
                  <a:schemeClr val="tx1"/>
                </a:solidFill>
              </a:rPr>
              <a:t>improve their solutions</a:t>
            </a:r>
            <a:endParaRPr lang="en-GB" sz="2400" i="1" dirty="0">
              <a:solidFill>
                <a:schemeClr val="tx1"/>
              </a:solidFill>
            </a:endParaRPr>
          </a:p>
          <a:p>
            <a:pPr marL="514350" indent="-514350">
              <a:buFont typeface="+mj-lt"/>
              <a:buAutoNum type="alphaLcPeriod"/>
            </a:pPr>
            <a:r>
              <a:rPr lang="en-GB" sz="2400" dirty="0" smtClean="0">
                <a:solidFill>
                  <a:schemeClr val="tx1"/>
                </a:solidFill>
              </a:rPr>
              <a:t>Whole-class introduction provides guidance on how to work through the collaborative task</a:t>
            </a:r>
          </a:p>
          <a:p>
            <a:pPr marL="514350" indent="-514350">
              <a:buFont typeface="+mj-lt"/>
              <a:buAutoNum type="alphaLcPeriod"/>
            </a:pPr>
            <a:r>
              <a:rPr lang="en-GB" sz="2400" dirty="0" smtClean="0">
                <a:solidFill>
                  <a:schemeClr val="tx1"/>
                </a:solidFill>
              </a:rPr>
              <a:t>Students work in small groups matching written descriptions with graphs </a:t>
            </a:r>
          </a:p>
          <a:p>
            <a:pPr marL="514350" indent="-514350">
              <a:buFont typeface="+mj-lt"/>
              <a:buAutoNum type="alphaLcPeriod"/>
            </a:pPr>
            <a:r>
              <a:rPr lang="en-GB" sz="2400" dirty="0" smtClean="0">
                <a:solidFill>
                  <a:schemeClr val="tx1"/>
                </a:solidFill>
              </a:rPr>
              <a:t>Tables </a:t>
            </a:r>
            <a:r>
              <a:rPr lang="en-GB" sz="2400" dirty="0">
                <a:solidFill>
                  <a:schemeClr val="tx1"/>
                </a:solidFill>
              </a:rPr>
              <a:t>of data </a:t>
            </a:r>
            <a:r>
              <a:rPr lang="en-GB" sz="2400" dirty="0" smtClean="0">
                <a:solidFill>
                  <a:schemeClr val="tx1"/>
                </a:solidFill>
              </a:rPr>
              <a:t>are added to match with </a:t>
            </a:r>
            <a:r>
              <a:rPr lang="en-GB" sz="2400" dirty="0">
                <a:solidFill>
                  <a:schemeClr val="tx1"/>
                </a:solidFill>
              </a:rPr>
              <a:t>existing </a:t>
            </a:r>
            <a:r>
              <a:rPr lang="en-GB" sz="2400" dirty="0" smtClean="0">
                <a:solidFill>
                  <a:schemeClr val="tx1"/>
                </a:solidFill>
              </a:rPr>
              <a:t>matches </a:t>
            </a:r>
            <a:endParaRPr lang="en-GB" sz="2400" i="1" dirty="0">
              <a:solidFill>
                <a:schemeClr val="tx1"/>
              </a:solidFill>
            </a:endParaRPr>
          </a:p>
          <a:p>
            <a:pPr marL="514350" indent="-514350">
              <a:buFont typeface="+mj-lt"/>
              <a:buAutoNum type="alphaLcPeriod"/>
            </a:pPr>
            <a:r>
              <a:rPr lang="en-GB" sz="2400" dirty="0" smtClean="0">
                <a:solidFill>
                  <a:schemeClr val="tx1"/>
                </a:solidFill>
              </a:rPr>
              <a:t>Students share their work with another group</a:t>
            </a:r>
            <a:endParaRPr lang="en-GB" sz="2400" i="1" dirty="0">
              <a:solidFill>
                <a:schemeClr val="tx1"/>
              </a:solidFill>
            </a:endParaRPr>
          </a:p>
          <a:p>
            <a:pPr marL="514350" indent="-514350">
              <a:buFont typeface="+mj-lt"/>
              <a:buAutoNum type="alphaLcPeriod"/>
            </a:pPr>
            <a:r>
              <a:rPr lang="en-GB" sz="2400" dirty="0" smtClean="0">
                <a:solidFill>
                  <a:schemeClr val="tx1"/>
                </a:solidFill>
              </a:rPr>
              <a:t>As a whole-class, significant learning points are discussed</a:t>
            </a:r>
            <a:endParaRPr lang="en-GB" sz="2400" i="1" dirty="0">
              <a:solidFill>
                <a:schemeClr val="tx1"/>
              </a:solidFill>
            </a:endParaRPr>
          </a:p>
          <a:p>
            <a:pPr marL="514350" indent="-514350">
              <a:buFont typeface="+mj-lt"/>
              <a:buAutoNum type="alphaLcPeriod"/>
            </a:pPr>
            <a:r>
              <a:rPr lang="en-GB" sz="2400" dirty="0" smtClean="0">
                <a:solidFill>
                  <a:schemeClr val="tx1"/>
                </a:solidFill>
              </a:rPr>
              <a:t>Students return to original task and try to improve their individual work on a post task</a:t>
            </a:r>
            <a:endParaRPr lang="en-US" sz="2400" dirty="0">
              <a:solidFill>
                <a:schemeClr val="tx1"/>
              </a:solidFill>
            </a:endParaRPr>
          </a:p>
        </p:txBody>
      </p:sp>
    </p:spTree>
    <p:extLst>
      <p:ext uri="{BB962C8B-B14F-4D97-AF65-F5344CB8AC3E}">
        <p14:creationId xmlns:p14="http://schemas.microsoft.com/office/powerpoint/2010/main" val="318299058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Supporting Formative Assessment</a:t>
            </a:r>
            <a:endParaRPr lang="en-US" dirty="0"/>
          </a:p>
        </p:txBody>
      </p:sp>
      <p:sp>
        <p:nvSpPr>
          <p:cNvPr id="5" name="Content Placeholder 2"/>
          <p:cNvSpPr txBox="1">
            <a:spLocks/>
          </p:cNvSpPr>
          <p:nvPr/>
        </p:nvSpPr>
        <p:spPr bwMode="auto">
          <a:xfrm>
            <a:off x="467544" y="980728"/>
            <a:ext cx="8229600" cy="49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800" b="0" kern="1200">
                <a:solidFill>
                  <a:srgbClr val="6C0000"/>
                </a:solidFill>
                <a:latin typeface="+mj-lt"/>
                <a:ea typeface="MS PGothic" panose="020B0600070205080204" pitchFamily="34" charset="-128"/>
                <a:cs typeface="MS PGothic" charset="0"/>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mj-lt"/>
                <a:ea typeface="MS PGothic" panose="020B0600070205080204" pitchFamily="34" charset="-128"/>
                <a:cs typeface="MS PGothic" charset="0"/>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mj-lt"/>
                <a:ea typeface="MS PGothic" panose="020B0600070205080204" pitchFamily="34" charset="-128"/>
                <a:cs typeface="MS PGothic" charset="0"/>
              </a:defRPr>
            </a:lvl3pPr>
            <a:lvl4pPr marL="16002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MS PGothic" panose="020B0600070205080204" pitchFamily="34" charset="-128"/>
                <a:cs typeface="MS PGothic" charset="0"/>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b="1" dirty="0" smtClean="0">
                <a:solidFill>
                  <a:schemeClr val="tx1"/>
                </a:solidFill>
              </a:rPr>
              <a:t>Student feedback </a:t>
            </a:r>
            <a:r>
              <a:rPr lang="en-US" sz="2400" dirty="0" smtClean="0">
                <a:solidFill>
                  <a:schemeClr val="tx1"/>
                </a:solidFill>
              </a:rPr>
              <a:t>e.g. mini-whiteboards, manual signaling, traffic light colors, no hands up, popsicle sticks, exit cards </a:t>
            </a:r>
          </a:p>
          <a:p>
            <a:r>
              <a:rPr lang="en-US" sz="2400" b="1" dirty="0" smtClean="0">
                <a:solidFill>
                  <a:schemeClr val="tx1"/>
                </a:solidFill>
              </a:rPr>
              <a:t>Classroom response systems using technology </a:t>
            </a:r>
            <a:r>
              <a:rPr lang="en-US" sz="2400" dirty="0" smtClean="0">
                <a:solidFill>
                  <a:schemeClr val="tx1"/>
                </a:solidFill>
              </a:rPr>
              <a:t>e.g. </a:t>
            </a:r>
            <a:r>
              <a:rPr lang="en-US" sz="2400" dirty="0" err="1" smtClean="0">
                <a:solidFill>
                  <a:schemeClr val="tx1"/>
                </a:solidFill>
              </a:rPr>
              <a:t>Kahoot</a:t>
            </a:r>
            <a:r>
              <a:rPr lang="en-US" sz="2400" dirty="0" smtClean="0">
                <a:solidFill>
                  <a:schemeClr val="tx1"/>
                </a:solidFill>
              </a:rPr>
              <a:t>, clickers</a:t>
            </a:r>
          </a:p>
          <a:p>
            <a:r>
              <a:rPr lang="en-US" sz="2400" b="1" dirty="0" smtClean="0">
                <a:solidFill>
                  <a:schemeClr val="tx1"/>
                </a:solidFill>
              </a:rPr>
              <a:t>Presentation of work </a:t>
            </a:r>
            <a:r>
              <a:rPr lang="en-US" sz="2400" dirty="0" smtClean="0">
                <a:solidFill>
                  <a:schemeClr val="tx1"/>
                </a:solidFill>
              </a:rPr>
              <a:t>e.g. posters, students presenting to class </a:t>
            </a:r>
          </a:p>
          <a:p>
            <a:r>
              <a:rPr lang="en-US" sz="2400" b="1" dirty="0" smtClean="0">
                <a:solidFill>
                  <a:schemeClr val="tx1"/>
                </a:solidFill>
              </a:rPr>
              <a:t>Self assessment </a:t>
            </a:r>
            <a:r>
              <a:rPr lang="en-US" sz="2400" dirty="0" smtClean="0">
                <a:solidFill>
                  <a:schemeClr val="tx1"/>
                </a:solidFill>
              </a:rPr>
              <a:t>e.g. opportunities for students to reflect</a:t>
            </a:r>
          </a:p>
          <a:p>
            <a:r>
              <a:rPr lang="en-US" sz="2400" b="1" dirty="0" smtClean="0">
                <a:solidFill>
                  <a:schemeClr val="tx1"/>
                </a:solidFill>
              </a:rPr>
              <a:t>Peer assessment </a:t>
            </a:r>
            <a:r>
              <a:rPr lang="en-US" sz="2400" dirty="0" smtClean="0">
                <a:solidFill>
                  <a:schemeClr val="tx1"/>
                </a:solidFill>
              </a:rPr>
              <a:t>e.g. sharing/exchanging work, sample student work used in some Classroom Challenges</a:t>
            </a:r>
            <a:endParaRPr lang="en-US" sz="2400" b="1" dirty="0" smtClean="0">
              <a:solidFill>
                <a:schemeClr val="tx1"/>
              </a:solidFill>
            </a:endParaRPr>
          </a:p>
          <a:p>
            <a:endParaRPr lang="en-US" sz="2400" dirty="0">
              <a:solidFill>
                <a:schemeClr val="tx1"/>
              </a:solidFill>
            </a:endParaRPr>
          </a:p>
        </p:txBody>
      </p:sp>
    </p:spTree>
    <p:extLst>
      <p:ext uri="{BB962C8B-B14F-4D97-AF65-F5344CB8AC3E}">
        <p14:creationId xmlns:p14="http://schemas.microsoft.com/office/powerpoint/2010/main" val="3670634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Five Formative Assessment Strategies</a:t>
            </a:r>
            <a:endParaRPr lang="en-US" dirty="0"/>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1459054255"/>
              </p:ext>
            </p:extLst>
          </p:nvPr>
        </p:nvGraphicFramePr>
        <p:xfrm>
          <a:off x="467545" y="1124744"/>
          <a:ext cx="8208912" cy="5040560"/>
        </p:xfrm>
        <a:graphic>
          <a:graphicData uri="http://schemas.openxmlformats.org/drawingml/2006/table">
            <a:tbl>
              <a:tblPr firstRow="1" firstCol="1" bandRow="1">
                <a:tableStyleId>{85BE263C-DBD7-4A20-BB59-AAB30ACAA65A}</a:tableStyleId>
              </a:tblPr>
              <a:tblGrid>
                <a:gridCol w="1008111"/>
                <a:gridCol w="1893315"/>
                <a:gridCol w="3255258"/>
                <a:gridCol w="2052228"/>
              </a:tblGrid>
              <a:tr h="794022">
                <a:tc>
                  <a:txBody>
                    <a:bodyPr/>
                    <a:lstStyle/>
                    <a:p>
                      <a:pPr algn="ctr"/>
                      <a:endParaRPr lang="en-US" b="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b="0" dirty="0" smtClean="0">
                          <a:latin typeface="Arial"/>
                          <a:cs typeface="Arial"/>
                        </a:rPr>
                        <a:t>Where the learner is going</a:t>
                      </a:r>
                      <a:endParaRPr lang="en-US" b="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c>
                  <a:txBody>
                    <a:bodyPr/>
                    <a:lstStyle/>
                    <a:p>
                      <a:pPr algn="ctr"/>
                      <a:r>
                        <a:rPr lang="en-US" b="0" dirty="0" smtClean="0">
                          <a:latin typeface="Arial"/>
                          <a:cs typeface="Arial"/>
                        </a:rPr>
                        <a:t>Where the </a:t>
                      </a:r>
                    </a:p>
                    <a:p>
                      <a:pPr algn="ctr"/>
                      <a:r>
                        <a:rPr lang="en-US" b="0" dirty="0" smtClean="0">
                          <a:latin typeface="Arial"/>
                          <a:cs typeface="Arial"/>
                        </a:rPr>
                        <a:t>learner is now</a:t>
                      </a:r>
                      <a:endParaRPr lang="en-US" b="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c>
                  <a:txBody>
                    <a:bodyPr/>
                    <a:lstStyle/>
                    <a:p>
                      <a:pPr algn="ctr"/>
                      <a:r>
                        <a:rPr lang="en-US" b="0" dirty="0" smtClean="0">
                          <a:latin typeface="Arial"/>
                          <a:cs typeface="Arial"/>
                        </a:rPr>
                        <a:t>How to </a:t>
                      </a:r>
                      <a:br>
                        <a:rPr lang="en-US" b="0" dirty="0" smtClean="0">
                          <a:latin typeface="Arial"/>
                          <a:cs typeface="Arial"/>
                        </a:rPr>
                      </a:br>
                      <a:r>
                        <a:rPr lang="en-US" b="0" dirty="0" smtClean="0">
                          <a:latin typeface="Arial"/>
                          <a:cs typeface="Arial"/>
                        </a:rPr>
                        <a:t>get there</a:t>
                      </a:r>
                      <a:endParaRPr lang="en-US" b="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r>
              <a:tr h="1539102">
                <a:tc>
                  <a:txBody>
                    <a:bodyPr/>
                    <a:lstStyle/>
                    <a:p>
                      <a:pPr algn="ctr"/>
                      <a:r>
                        <a:rPr lang="en-US" b="0" dirty="0" smtClean="0">
                          <a:latin typeface="Arial"/>
                          <a:cs typeface="Arial"/>
                        </a:rPr>
                        <a:t>Teacher</a:t>
                      </a:r>
                      <a:endParaRPr lang="en-US" b="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rowSpan="3">
                  <a:txBody>
                    <a:bodyPr/>
                    <a:lstStyle/>
                    <a:p>
                      <a:pPr algn="ctr"/>
                      <a:r>
                        <a:rPr lang="en-US" b="1" dirty="0" smtClean="0">
                          <a:latin typeface="Arial"/>
                          <a:cs typeface="Arial"/>
                        </a:rPr>
                        <a:t>1. Clarifying,</a:t>
                      </a:r>
                      <a:r>
                        <a:rPr lang="en-US" b="1" baseline="0" dirty="0" smtClean="0">
                          <a:latin typeface="Arial"/>
                          <a:cs typeface="Arial"/>
                        </a:rPr>
                        <a:t> understanding, and sharing </a:t>
                      </a:r>
                      <a:r>
                        <a:rPr lang="en-US" b="1" dirty="0" smtClean="0">
                          <a:latin typeface="Arial"/>
                          <a:cs typeface="Arial"/>
                        </a:rPr>
                        <a:t>learning intentions</a:t>
                      </a:r>
                      <a:endParaRPr lang="en-US"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90000"/>
                      </a:schemeClr>
                    </a:solidFill>
                  </a:tcPr>
                </a:tc>
                <a:tc>
                  <a:txBody>
                    <a:bodyPr/>
                    <a:lstStyle/>
                    <a:p>
                      <a:pPr algn="ctr"/>
                      <a:r>
                        <a:rPr lang="en-US" b="1" dirty="0" smtClean="0">
                          <a:latin typeface="Arial"/>
                          <a:cs typeface="Arial"/>
                        </a:rPr>
                        <a:t>2. Eliciting evidence of student learning</a:t>
                      </a:r>
                      <a:endParaRPr lang="en-US"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90000"/>
                      </a:schemeClr>
                    </a:solidFill>
                  </a:tcPr>
                </a:tc>
                <a:tc>
                  <a:txBody>
                    <a:bodyPr/>
                    <a:lstStyle/>
                    <a:p>
                      <a:pPr algn="ctr"/>
                      <a:r>
                        <a:rPr lang="en-US" b="1" dirty="0" smtClean="0">
                          <a:latin typeface="Arial"/>
                          <a:cs typeface="Arial"/>
                        </a:rPr>
                        <a:t>3. Providing feedback that moves learners forward</a:t>
                      </a:r>
                      <a:endParaRPr lang="en-US"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90000"/>
                      </a:schemeClr>
                    </a:solidFill>
                  </a:tcPr>
                </a:tc>
              </a:tr>
              <a:tr h="1353718">
                <a:tc>
                  <a:txBody>
                    <a:bodyPr/>
                    <a:lstStyle/>
                    <a:p>
                      <a:pPr algn="ctr"/>
                      <a:r>
                        <a:rPr lang="en-US" b="0" dirty="0" smtClean="0">
                          <a:latin typeface="Arial"/>
                          <a:cs typeface="Arial"/>
                        </a:rPr>
                        <a:t>Peer</a:t>
                      </a:r>
                      <a:endParaRPr lang="en-US" b="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vMerge="1">
                  <a:txBody>
                    <a:bodyPr/>
                    <a:lstStyle/>
                    <a:p>
                      <a:endParaRPr lang="en-US" dirty="0" smtClean="0">
                        <a:latin typeface="Arial"/>
                        <a:cs typeface="Arial"/>
                      </a:endParaRPr>
                    </a:p>
                  </a:txBody>
                  <a:tcPr>
                    <a:lnL w="12700" cap="flat" cmpd="sng" algn="ctr">
                      <a:solidFill>
                        <a:scrgbClr r="0" g="0" b="0"/>
                      </a:solidFill>
                      <a:prstDash val="solid"/>
                      <a:round/>
                      <a:headEnd type="none" w="med" len="med"/>
                      <a:tailEnd type="none" w="med" len="med"/>
                    </a:lnL>
                  </a:tcPr>
                </a:tc>
                <a:tc gridSpan="2">
                  <a:txBody>
                    <a:bodyPr/>
                    <a:lstStyle/>
                    <a:p>
                      <a:pPr algn="ctr"/>
                      <a:r>
                        <a:rPr lang="en-US" b="1" dirty="0" smtClean="0">
                          <a:latin typeface="Arial"/>
                          <a:cs typeface="Arial"/>
                        </a:rPr>
                        <a:t>4. Activating</a:t>
                      </a:r>
                      <a:r>
                        <a:rPr lang="en-US" b="1" baseline="0" dirty="0" smtClean="0">
                          <a:latin typeface="Arial"/>
                          <a:cs typeface="Arial"/>
                        </a:rPr>
                        <a:t> students as learning resources for one another</a:t>
                      </a:r>
                      <a:endParaRPr lang="en-US"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90000"/>
                      </a:schemeClr>
                    </a:solidFill>
                  </a:tcPr>
                </a:tc>
                <a:tc hMerge="1">
                  <a:txBody>
                    <a:bodyPr/>
                    <a:lstStyle/>
                    <a:p>
                      <a:endParaRPr lang="en-US" dirty="0"/>
                    </a:p>
                  </a:txBody>
                  <a:tcPr/>
                </a:tc>
              </a:tr>
              <a:tr h="1353718">
                <a:tc>
                  <a:txBody>
                    <a:bodyPr/>
                    <a:lstStyle/>
                    <a:p>
                      <a:pPr algn="ctr"/>
                      <a:r>
                        <a:rPr lang="en-US" b="0" dirty="0" smtClean="0">
                          <a:latin typeface="Arial"/>
                          <a:cs typeface="Arial"/>
                        </a:rPr>
                        <a:t>Learner</a:t>
                      </a:r>
                      <a:endParaRPr lang="en-US" b="0"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solidFill>
                  </a:tcPr>
                </a:tc>
                <a:tc v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txBody>
                  <a:tcPr/>
                </a:tc>
                <a:tc gridSpan="2">
                  <a:txBody>
                    <a:bodyPr/>
                    <a:lstStyle/>
                    <a:p>
                      <a:pPr algn="ctr"/>
                      <a:r>
                        <a:rPr lang="en-US" b="1" dirty="0" smtClean="0">
                          <a:latin typeface="Arial"/>
                          <a:cs typeface="Arial"/>
                        </a:rPr>
                        <a:t>5. Activating students as owners</a:t>
                      </a:r>
                      <a:r>
                        <a:rPr lang="en-US" b="1" baseline="0" dirty="0" smtClean="0">
                          <a:latin typeface="Arial"/>
                          <a:cs typeface="Arial"/>
                        </a:rPr>
                        <a:t> of their own learning</a:t>
                      </a:r>
                      <a:endParaRPr lang="en-US"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90000"/>
                      </a:schemeClr>
                    </a:solidFill>
                  </a:tcPr>
                </a:tc>
                <a:tc hMerge="1">
                  <a:txBody>
                    <a:bodyPr/>
                    <a:lstStyle/>
                    <a:p>
                      <a:endParaRPr lang="en-US" dirty="0"/>
                    </a:p>
                  </a:txBody>
                  <a:tcPr/>
                </a:tc>
              </a:tr>
            </a:tbl>
          </a:graphicData>
        </a:graphic>
      </p:graphicFrame>
      <p:sp>
        <p:nvSpPr>
          <p:cNvPr id="7" name="Rectangle 6"/>
          <p:cNvSpPr/>
          <p:nvPr/>
        </p:nvSpPr>
        <p:spPr>
          <a:xfrm>
            <a:off x="4067944" y="6165304"/>
            <a:ext cx="4670995" cy="369332"/>
          </a:xfrm>
          <a:prstGeom prst="rect">
            <a:avLst/>
          </a:prstGeom>
        </p:spPr>
        <p:txBody>
          <a:bodyPr wrap="none">
            <a:spAutoFit/>
          </a:bodyPr>
          <a:lstStyle/>
          <a:p>
            <a:r>
              <a:rPr lang="en-US" sz="1800" dirty="0" smtClean="0"/>
              <a:t>Adapted from </a:t>
            </a:r>
            <a:r>
              <a:rPr lang="en-US" sz="1800" dirty="0" err="1" smtClean="0"/>
              <a:t>Wiliam</a:t>
            </a:r>
            <a:r>
              <a:rPr lang="en-US" sz="1800" dirty="0" smtClean="0"/>
              <a:t> and </a:t>
            </a:r>
            <a:r>
              <a:rPr lang="en-US" sz="1800" dirty="0"/>
              <a:t>Thompson (2007)</a:t>
            </a:r>
            <a:r>
              <a:rPr lang="en-GB" sz="1800" dirty="0"/>
              <a:t> </a:t>
            </a:r>
            <a:endParaRPr lang="en-US" sz="1800" dirty="0"/>
          </a:p>
        </p:txBody>
      </p:sp>
    </p:spTree>
    <p:extLst>
      <p:ext uri="{BB962C8B-B14F-4D97-AF65-F5344CB8AC3E}">
        <p14:creationId xmlns:p14="http://schemas.microsoft.com/office/powerpoint/2010/main" val="2231744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196752"/>
            <a:ext cx="9144000" cy="4896544"/>
          </a:xfrm>
        </p:spPr>
        <p:txBody>
          <a:bodyPr/>
          <a:lstStyle/>
          <a:p>
            <a:r>
              <a:rPr lang="en-US" dirty="0" smtClean="0"/>
              <a:t>Thank you</a:t>
            </a:r>
          </a:p>
          <a:p>
            <a:endParaRPr lang="en-US" sz="1800" dirty="0"/>
          </a:p>
          <a:p>
            <a:r>
              <a:rPr lang="en-US" sz="1800" dirty="0" smtClean="0"/>
              <a:t>&lt; insert contact details &gt;</a:t>
            </a:r>
          </a:p>
          <a:p>
            <a:endParaRPr lang="en-US" dirty="0" smtClean="0"/>
          </a:p>
        </p:txBody>
      </p:sp>
    </p:spTree>
    <p:extLst>
      <p:ext uri="{BB962C8B-B14F-4D97-AF65-F5344CB8AC3E}">
        <p14:creationId xmlns:p14="http://schemas.microsoft.com/office/powerpoint/2010/main" val="20219232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dirty="0" smtClean="0"/>
              <a:t>Reasons for Assessment</a:t>
            </a:r>
            <a:endParaRPr lang="en-US" dirty="0"/>
          </a:p>
        </p:txBody>
      </p:sp>
      <p:sp>
        <p:nvSpPr>
          <p:cNvPr id="106499" name="Rectangle 3"/>
          <p:cNvSpPr>
            <a:spLocks noGrp="1" noChangeArrowheads="1"/>
          </p:cNvSpPr>
          <p:nvPr>
            <p:ph idx="1"/>
          </p:nvPr>
        </p:nvSpPr>
        <p:spPr>
          <a:xfrm>
            <a:off x="457200" y="1052736"/>
            <a:ext cx="8229600" cy="4963625"/>
          </a:xfrm>
        </p:spPr>
        <p:txBody>
          <a:bodyPr/>
          <a:lstStyle/>
          <a:p>
            <a:pPr marL="0" indent="0">
              <a:lnSpc>
                <a:spcPct val="90000"/>
              </a:lnSpc>
              <a:buNone/>
            </a:pPr>
            <a:r>
              <a:rPr lang="en-US" dirty="0" smtClean="0"/>
              <a:t>We assess our students for many reasons, for </a:t>
            </a:r>
            <a:r>
              <a:rPr lang="en-US" dirty="0"/>
              <a:t>example, to</a:t>
            </a:r>
            <a:r>
              <a:rPr lang="en-US" dirty="0" smtClean="0"/>
              <a:t>:</a:t>
            </a:r>
            <a:endParaRPr lang="en-US" dirty="0"/>
          </a:p>
          <a:p>
            <a:pPr marL="0" indent="0">
              <a:lnSpc>
                <a:spcPct val="90000"/>
              </a:lnSpc>
              <a:buNone/>
            </a:pPr>
            <a:endParaRPr lang="en-US" sz="300" dirty="0"/>
          </a:p>
          <a:p>
            <a:pPr marL="457200" indent="-457200">
              <a:lnSpc>
                <a:spcPct val="90000"/>
              </a:lnSpc>
              <a:buFont typeface="+mj-lt"/>
              <a:buAutoNum type="arabicPeriod"/>
            </a:pPr>
            <a:r>
              <a:rPr lang="en-US" b="1" dirty="0">
                <a:solidFill>
                  <a:srgbClr val="FF0000"/>
                </a:solidFill>
              </a:rPr>
              <a:t>maintain records </a:t>
            </a:r>
            <a:r>
              <a:rPr lang="en-US" dirty="0"/>
              <a:t>so that teachers or parents can be informed of progress</a:t>
            </a:r>
          </a:p>
          <a:p>
            <a:pPr marL="457200" indent="-457200">
              <a:lnSpc>
                <a:spcPct val="90000"/>
              </a:lnSpc>
              <a:buFont typeface="+mj-lt"/>
              <a:buAutoNum type="arabicPeriod"/>
            </a:pPr>
            <a:r>
              <a:rPr lang="en-US" b="1" dirty="0" smtClean="0">
                <a:solidFill>
                  <a:srgbClr val="FF0000"/>
                </a:solidFill>
              </a:rPr>
              <a:t>celebrate achievement,</a:t>
            </a:r>
            <a:r>
              <a:rPr lang="en-US" b="1" dirty="0" smtClean="0"/>
              <a:t> </a:t>
            </a:r>
            <a:r>
              <a:rPr lang="en-US" dirty="0"/>
              <a:t>rewarding effort and </a:t>
            </a:r>
            <a:r>
              <a:rPr lang="en-US" dirty="0" smtClean="0"/>
              <a:t>success</a:t>
            </a:r>
          </a:p>
          <a:p>
            <a:pPr marL="457200" indent="-457200">
              <a:lnSpc>
                <a:spcPct val="90000"/>
              </a:lnSpc>
              <a:buFont typeface="+mj-lt"/>
              <a:buAutoNum type="arabicPeriod"/>
            </a:pPr>
            <a:r>
              <a:rPr lang="en-US" b="1" dirty="0">
                <a:solidFill>
                  <a:srgbClr val="FF0000"/>
                </a:solidFill>
              </a:rPr>
              <a:t>select</a:t>
            </a:r>
            <a:r>
              <a:rPr lang="en-US" dirty="0"/>
              <a:t> learners for groups, courses, </a:t>
            </a:r>
            <a:r>
              <a:rPr lang="en-US" dirty="0" smtClean="0"/>
              <a:t>careers</a:t>
            </a:r>
            <a:endParaRPr lang="en-US" dirty="0"/>
          </a:p>
          <a:p>
            <a:pPr marL="457200" indent="-457200">
              <a:lnSpc>
                <a:spcPct val="90000"/>
              </a:lnSpc>
              <a:buFont typeface="+mj-lt"/>
              <a:buAutoNum type="arabicPeriod"/>
            </a:pPr>
            <a:r>
              <a:rPr lang="en-US" b="1" dirty="0" smtClean="0">
                <a:solidFill>
                  <a:srgbClr val="FF0000"/>
                </a:solidFill>
              </a:rPr>
              <a:t>diagnose student difficulties </a:t>
            </a:r>
            <a:r>
              <a:rPr lang="en-US" dirty="0"/>
              <a:t>and so inform </a:t>
            </a:r>
            <a:r>
              <a:rPr lang="en-US" dirty="0" smtClean="0"/>
              <a:t>teaching</a:t>
            </a:r>
            <a:endParaRPr lang="en-US" dirty="0"/>
          </a:p>
          <a:p>
            <a:pPr marL="457200" indent="-457200">
              <a:lnSpc>
                <a:spcPct val="90000"/>
              </a:lnSpc>
              <a:buFont typeface="+mj-lt"/>
              <a:buAutoNum type="arabicPeriod"/>
            </a:pPr>
            <a:r>
              <a:rPr lang="en-US" b="1" dirty="0" smtClean="0">
                <a:solidFill>
                  <a:srgbClr val="FF0000"/>
                </a:solidFill>
              </a:rPr>
              <a:t>motivate</a:t>
            </a:r>
            <a:r>
              <a:rPr lang="en-US" dirty="0" smtClean="0"/>
              <a:t> </a:t>
            </a:r>
            <a:r>
              <a:rPr lang="en-US" dirty="0"/>
              <a:t>learners by showing them what we value and what they still need to </a:t>
            </a:r>
            <a:r>
              <a:rPr lang="en-US" dirty="0" smtClean="0"/>
              <a:t>learn</a:t>
            </a:r>
            <a:endParaRPr lang="en-US" dirty="0"/>
          </a:p>
          <a:p>
            <a:pPr marL="457200" indent="-457200">
              <a:lnSpc>
                <a:spcPct val="90000"/>
              </a:lnSpc>
              <a:buFont typeface="+mj-lt"/>
              <a:buAutoNum type="arabicPeriod"/>
            </a:pPr>
            <a:r>
              <a:rPr lang="en-US" b="1" dirty="0" smtClean="0">
                <a:solidFill>
                  <a:srgbClr val="FF0000"/>
                </a:solidFill>
              </a:rPr>
              <a:t>evaluate </a:t>
            </a:r>
            <a:r>
              <a:rPr lang="en-US" b="1" dirty="0">
                <a:solidFill>
                  <a:srgbClr val="FF0000"/>
                </a:solidFill>
              </a:rPr>
              <a:t>teaching methods </a:t>
            </a:r>
            <a:r>
              <a:rPr lang="en-US" dirty="0"/>
              <a:t>to see which work more </a:t>
            </a:r>
            <a:r>
              <a:rPr lang="en-US" dirty="0" smtClean="0"/>
              <a:t>effectively</a:t>
            </a:r>
          </a:p>
          <a:p>
            <a:pPr>
              <a:lnSpc>
                <a:spcPct val="90000"/>
              </a:lnSpc>
            </a:pPr>
            <a:endParaRPr lang="en-US" sz="2400" dirty="0"/>
          </a:p>
        </p:txBody>
      </p:sp>
    </p:spTree>
    <p:extLst>
      <p:ext uri="{BB962C8B-B14F-4D97-AF65-F5344CB8AC3E}">
        <p14:creationId xmlns:p14="http://schemas.microsoft.com/office/powerpoint/2010/main" val="91067157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5"/>
          <p:cNvSpPr>
            <a:spLocks noGrp="1"/>
          </p:cNvSpPr>
          <p:nvPr/>
        </p:nvSpPr>
        <p:spPr bwMode="auto">
          <a:xfrm>
            <a:off x="0" y="0"/>
            <a:ext cx="9144000" cy="688538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rmAutofit/>
          </a:bodyPr>
          <a:lstStyle>
            <a:lvl1pPr marL="0" indent="0" algn="ctr" defTabSz="457200" rtl="0" eaLnBrk="1" fontAlgn="base" hangingPunct="1">
              <a:spcBef>
                <a:spcPct val="20000"/>
              </a:spcBef>
              <a:spcAft>
                <a:spcPct val="0"/>
              </a:spcAft>
              <a:buFont typeface="Arial" charset="0"/>
              <a:buNone/>
              <a:defRPr sz="2800" b="1" kern="1200">
                <a:solidFill>
                  <a:schemeClr val="bg1"/>
                </a:solidFill>
                <a:latin typeface="Rockwell"/>
                <a:ea typeface="MS PGothic" panose="020B0600070205080204" pitchFamily="34" charset="-128"/>
                <a:cs typeface="Rockwell"/>
              </a:defRPr>
            </a:lvl1pPr>
            <a:lvl2pPr marL="4572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j-lt"/>
                <a:ea typeface="MS PGothic" panose="020B0600070205080204" pitchFamily="34" charset="-128"/>
                <a:cs typeface="MS PGothic" charset="0"/>
              </a:defRPr>
            </a:lvl2pPr>
            <a:lvl3pPr marL="914400" indent="0" algn="ctr" defTabSz="457200" rtl="0" eaLnBrk="1" fontAlgn="base" hangingPunct="1">
              <a:spcBef>
                <a:spcPct val="20000"/>
              </a:spcBef>
              <a:spcAft>
                <a:spcPct val="0"/>
              </a:spcAft>
              <a:buFont typeface="Arial" charset="0"/>
              <a:buNone/>
              <a:defRPr kern="1200">
                <a:solidFill>
                  <a:schemeClr val="tx1">
                    <a:tint val="75000"/>
                  </a:schemeClr>
                </a:solidFill>
                <a:latin typeface="+mj-lt"/>
                <a:ea typeface="MS PGothic" panose="020B0600070205080204" pitchFamily="34" charset="-128"/>
                <a:cs typeface="MS PGothic" charset="0"/>
              </a:defRPr>
            </a:lvl3pPr>
            <a:lvl4pPr marL="1371600" indent="0" algn="ctr" defTabSz="457200" rtl="0" eaLnBrk="1" fontAlgn="base" hangingPunct="1">
              <a:spcBef>
                <a:spcPct val="20000"/>
              </a:spcBef>
              <a:spcAft>
                <a:spcPct val="0"/>
              </a:spcAft>
              <a:buFont typeface="Arial" charset="0"/>
              <a:buNone/>
              <a:defRPr sz="1600" kern="1200">
                <a:solidFill>
                  <a:schemeClr val="tx1">
                    <a:tint val="75000"/>
                  </a:schemeClr>
                </a:solidFill>
                <a:latin typeface="+mn-lt"/>
                <a:ea typeface="MS PGothic" panose="020B0600070205080204" pitchFamily="34" charset="-128"/>
                <a:cs typeface="MS PGothic" charset="0"/>
              </a:defRPr>
            </a:lvl4pPr>
            <a:lvl5pPr marL="1828800" indent="0" algn="ctr" defTabSz="457200" rtl="0" eaLnBrk="1" fontAlgn="base" hangingPunct="1">
              <a:spcBef>
                <a:spcPct val="20000"/>
              </a:spcBef>
              <a:spcAft>
                <a:spcPct val="0"/>
              </a:spcAft>
              <a:buFont typeface="Arial" charset="0"/>
              <a:buNone/>
              <a:defRPr sz="1600" kern="1200">
                <a:solidFill>
                  <a:schemeClr val="tx1">
                    <a:tint val="75000"/>
                  </a:schemeClr>
                </a:solidFill>
                <a:latin typeface="+mn-lt"/>
                <a:ea typeface="MS PGothic" panose="020B0600070205080204" pitchFamily="34" charset="-128"/>
                <a:cs typeface="MS PGothic"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p>
        </p:txBody>
      </p:sp>
      <p:sp>
        <p:nvSpPr>
          <p:cNvPr id="5" name="TextBox 4"/>
          <p:cNvSpPr txBox="1"/>
          <p:nvPr/>
        </p:nvSpPr>
        <p:spPr>
          <a:xfrm>
            <a:off x="1583668" y="3898791"/>
            <a:ext cx="5976664" cy="1323439"/>
          </a:xfrm>
          <a:prstGeom prst="rect">
            <a:avLst/>
          </a:prstGeom>
          <a:noFill/>
        </p:spPr>
        <p:txBody>
          <a:bodyPr wrap="square" rtlCol="0">
            <a:spAutoFit/>
          </a:bodyPr>
          <a:lstStyle/>
          <a:p>
            <a:pPr algn="ctr"/>
            <a:r>
              <a:rPr lang="en-US" sz="4000" b="1" dirty="0" smtClean="0">
                <a:solidFill>
                  <a:schemeClr val="bg1"/>
                </a:solidFill>
                <a:latin typeface="Rockwell"/>
                <a:cs typeface="Rockwell"/>
              </a:rPr>
              <a:t>What is Formative Assessment?</a:t>
            </a:r>
            <a:endParaRPr lang="en-US" sz="4000" b="1" dirty="0">
              <a:solidFill>
                <a:schemeClr val="bg1"/>
              </a:solidFill>
              <a:latin typeface="Rockwell"/>
              <a:cs typeface="Rockwell"/>
            </a:endParaRPr>
          </a:p>
        </p:txBody>
      </p:sp>
      <p:pic>
        <p:nvPicPr>
          <p:cNvPr id="9" name="Picture 8" descr="F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9300" y="1340768"/>
            <a:ext cx="5105400" cy="2425700"/>
          </a:xfrm>
          <a:prstGeom prst="rect">
            <a:avLst/>
          </a:prstGeom>
        </p:spPr>
      </p:pic>
    </p:spTree>
    <p:extLst>
      <p:ext uri="{BB962C8B-B14F-4D97-AF65-F5344CB8AC3E}">
        <p14:creationId xmlns:p14="http://schemas.microsoft.com/office/powerpoint/2010/main" val="28238969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1" dirty="0" smtClean="0">
                <a:solidFill>
                  <a:srgbClr val="FF0000"/>
                </a:solidFill>
              </a:rPr>
              <a:t>What is ‘formative assessment’?</a:t>
            </a:r>
            <a:r>
              <a:rPr lang="en-US" dirty="0" smtClean="0"/>
              <a:t> </a:t>
            </a:r>
            <a:r>
              <a:rPr lang="en-US" dirty="0"/>
              <a:t>– </a:t>
            </a:r>
            <a:r>
              <a:rPr lang="en-US" dirty="0" smtClean="0"/>
              <a:t>based on your experiences, readings, and understandings, how would you define/describe ‘formative assessment’?</a:t>
            </a:r>
            <a:br>
              <a:rPr lang="en-US" dirty="0" smtClean="0"/>
            </a:br>
            <a:endParaRPr lang="en-US" dirty="0"/>
          </a:p>
          <a:p>
            <a:r>
              <a:rPr lang="en-US" dirty="0" smtClean="0"/>
              <a:t>What about ‘formative assessment’ is </a:t>
            </a:r>
            <a:r>
              <a:rPr lang="en-US" b="1" dirty="0" smtClean="0">
                <a:solidFill>
                  <a:srgbClr val="FF0000"/>
                </a:solidFill>
              </a:rPr>
              <a:t>challenging </a:t>
            </a:r>
            <a:r>
              <a:rPr lang="en-US" dirty="0" smtClean="0"/>
              <a:t>when used in the classroom?</a:t>
            </a:r>
          </a:p>
          <a:p>
            <a:endParaRPr lang="en-US" dirty="0"/>
          </a:p>
          <a:p>
            <a:r>
              <a:rPr lang="en-US" dirty="0" smtClean="0"/>
              <a:t>Take a couple of minutes, on your own, to think, and then discuss at your table with a partner. </a:t>
            </a:r>
            <a:r>
              <a:rPr lang="en-US" b="1" dirty="0" smtClean="0">
                <a:solidFill>
                  <a:srgbClr val="FF0000"/>
                </a:solidFill>
              </a:rPr>
              <a:t>Be prepared to share</a:t>
            </a:r>
            <a:r>
              <a:rPr lang="en-US" dirty="0" smtClean="0"/>
              <a:t> with the whole group.</a:t>
            </a:r>
          </a:p>
          <a:p>
            <a:endParaRPr lang="en-US" dirty="0"/>
          </a:p>
          <a:p>
            <a:pPr marL="0" indent="0">
              <a:buNone/>
            </a:pPr>
            <a:endParaRPr lang="en-US" dirty="0">
              <a:solidFill>
                <a:srgbClr val="FF0000"/>
              </a:solidFill>
            </a:endParaRPr>
          </a:p>
        </p:txBody>
      </p:sp>
      <p:sp>
        <p:nvSpPr>
          <p:cNvPr id="6" name="Title 1"/>
          <p:cNvSpPr>
            <a:spLocks noGrp="1"/>
          </p:cNvSpPr>
          <p:nvPr>
            <p:ph type="title"/>
          </p:nvPr>
        </p:nvSpPr>
        <p:spPr/>
        <p:txBody>
          <a:bodyPr/>
          <a:lstStyle/>
          <a:p>
            <a:r>
              <a:rPr lang="en-US" dirty="0" smtClean="0"/>
              <a:t>Formative Assessment </a:t>
            </a:r>
            <a:endParaRPr lang="en-US" dirty="0"/>
          </a:p>
        </p:txBody>
      </p:sp>
    </p:spTree>
    <p:extLst>
      <p:ext uri="{BB962C8B-B14F-4D97-AF65-F5344CB8AC3E}">
        <p14:creationId xmlns:p14="http://schemas.microsoft.com/office/powerpoint/2010/main" val="109106877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62539"/>
            <a:ext cx="8229600" cy="4498710"/>
          </a:xfrm>
        </p:spPr>
        <p:txBody>
          <a:bodyPr/>
          <a:lstStyle/>
          <a:p>
            <a:r>
              <a:rPr lang="en-US" b="1" dirty="0">
                <a:solidFill>
                  <a:srgbClr val="FF0000"/>
                </a:solidFill>
              </a:rPr>
              <a:t>Summative</a:t>
            </a:r>
            <a:r>
              <a:rPr lang="en-US" dirty="0"/>
              <a:t> – </a:t>
            </a:r>
            <a:r>
              <a:rPr lang="en-US" dirty="0" smtClean="0"/>
              <a:t>evaluates student learning at the end of an instructional period, often generating a score that can be compared against a standard or benchmark</a:t>
            </a:r>
          </a:p>
          <a:p>
            <a:endParaRPr lang="en-US" dirty="0"/>
          </a:p>
          <a:p>
            <a:r>
              <a:rPr lang="en-US" b="1" dirty="0">
                <a:solidFill>
                  <a:srgbClr val="FF0000"/>
                </a:solidFill>
              </a:rPr>
              <a:t>Formative</a:t>
            </a:r>
            <a:r>
              <a:rPr lang="en-US" dirty="0"/>
              <a:t> – recognizes </a:t>
            </a:r>
            <a:r>
              <a:rPr lang="en-US" dirty="0" smtClean="0"/>
              <a:t>ongoing achievements </a:t>
            </a:r>
            <a:r>
              <a:rPr lang="en-US" dirty="0"/>
              <a:t>and difficulties </a:t>
            </a:r>
            <a:r>
              <a:rPr lang="en-US" dirty="0" smtClean="0"/>
              <a:t>during an instructional period, without grading, allowing teachers </a:t>
            </a:r>
            <a:r>
              <a:rPr lang="en-US" dirty="0"/>
              <a:t>and students </a:t>
            </a:r>
            <a:r>
              <a:rPr lang="en-US" dirty="0" smtClean="0"/>
              <a:t>to </a:t>
            </a:r>
            <a:r>
              <a:rPr lang="en-US" dirty="0"/>
              <a:t>take appropriate </a:t>
            </a:r>
            <a:r>
              <a:rPr lang="en-US" dirty="0" smtClean="0"/>
              <a:t>action as the course progresses</a:t>
            </a:r>
          </a:p>
          <a:p>
            <a:pPr marL="0" indent="0">
              <a:buNone/>
            </a:pPr>
            <a:endParaRPr lang="en-US" dirty="0"/>
          </a:p>
        </p:txBody>
      </p:sp>
      <p:sp>
        <p:nvSpPr>
          <p:cNvPr id="6" name="Title 1"/>
          <p:cNvSpPr>
            <a:spLocks noGrp="1"/>
          </p:cNvSpPr>
          <p:nvPr>
            <p:ph type="title"/>
          </p:nvPr>
        </p:nvSpPr>
        <p:spPr/>
        <p:txBody>
          <a:bodyPr/>
          <a:lstStyle/>
          <a:p>
            <a:r>
              <a:rPr lang="en-US" dirty="0" smtClean="0"/>
              <a:t>Summative &amp; Formative Assessment </a:t>
            </a:r>
            <a:endParaRPr lang="en-US" dirty="0"/>
          </a:p>
        </p:txBody>
      </p:sp>
    </p:spTree>
    <p:extLst>
      <p:ext uri="{BB962C8B-B14F-4D97-AF65-F5344CB8AC3E}">
        <p14:creationId xmlns:p14="http://schemas.microsoft.com/office/powerpoint/2010/main" val="186952724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Formative Assessment Definition </a:t>
            </a:r>
          </a:p>
        </p:txBody>
      </p:sp>
      <p:sp>
        <p:nvSpPr>
          <p:cNvPr id="3" name="Content Placeholder 2"/>
          <p:cNvSpPr>
            <a:spLocks noGrp="1"/>
          </p:cNvSpPr>
          <p:nvPr>
            <p:ph idx="1"/>
          </p:nvPr>
        </p:nvSpPr>
        <p:spPr/>
        <p:txBody>
          <a:bodyPr/>
          <a:lstStyle/>
          <a:p>
            <a:pPr marL="0" indent="0">
              <a:buNone/>
            </a:pPr>
            <a:r>
              <a:rPr lang="en-US" dirty="0" smtClean="0"/>
              <a:t>‘… </a:t>
            </a:r>
            <a:r>
              <a:rPr lang="en-US" dirty="0"/>
              <a:t>all those activities undertaken by teachers, and by their students in assessing themselves, which provide information to be used as </a:t>
            </a:r>
            <a:r>
              <a:rPr lang="en-US" dirty="0">
                <a:solidFill>
                  <a:srgbClr val="FF0000"/>
                </a:solidFill>
              </a:rPr>
              <a:t>feedback to modify the teaching and learning activities </a:t>
            </a:r>
            <a:r>
              <a:rPr lang="en-US" dirty="0"/>
              <a:t>in which they are engaged. Such assessment becomes ‘formative assessment’ when the evidence is actually used to adapt the teaching work to meet the </a:t>
            </a:r>
            <a:r>
              <a:rPr lang="en-US" dirty="0" smtClean="0"/>
              <a:t>needs’.</a:t>
            </a:r>
            <a:br>
              <a:rPr lang="en-US" dirty="0" smtClean="0"/>
            </a:br>
            <a:endParaRPr lang="en-US" dirty="0" smtClean="0"/>
          </a:p>
          <a:p>
            <a:pPr marL="0" indent="0">
              <a:buNone/>
            </a:pPr>
            <a:endParaRPr lang="en-US" dirty="0"/>
          </a:p>
          <a:p>
            <a:pPr marL="0" indent="0">
              <a:buNone/>
            </a:pPr>
            <a:endParaRPr lang="en-US" sz="1600" dirty="0"/>
          </a:p>
          <a:p>
            <a:pPr marL="0" indent="0">
              <a:buNone/>
            </a:pPr>
            <a:r>
              <a:rPr lang="en-US" sz="1600" dirty="0" smtClean="0"/>
              <a:t>(</a:t>
            </a:r>
            <a:r>
              <a:rPr lang="en-US" sz="1600" dirty="0"/>
              <a:t>Black, P., &amp; </a:t>
            </a:r>
            <a:r>
              <a:rPr lang="en-US" sz="1600" dirty="0" err="1"/>
              <a:t>Wiliam</a:t>
            </a:r>
            <a:r>
              <a:rPr lang="en-US" sz="1600" dirty="0"/>
              <a:t>, D. (1998). Inside the black box: raising standards through classroom assessment. Phi Delta </a:t>
            </a:r>
            <a:r>
              <a:rPr lang="en-US" sz="1600" dirty="0" err="1"/>
              <a:t>Kappan</a:t>
            </a:r>
            <a:r>
              <a:rPr lang="en-US" sz="1600" dirty="0"/>
              <a:t>, 80(2), p.</a:t>
            </a:r>
            <a:r>
              <a:rPr lang="en-US" sz="1600" dirty="0" smtClean="0"/>
              <a:t>140)</a:t>
            </a:r>
            <a:endParaRPr lang="en-US" sz="1600" dirty="0"/>
          </a:p>
          <a:p>
            <a:pPr marL="0" indent="0">
              <a:buNone/>
            </a:pPr>
            <a:r>
              <a:rPr lang="en-US" dirty="0" smtClean="0"/>
              <a:t>								</a:t>
            </a:r>
            <a:endParaRPr lang="en-US" dirty="0"/>
          </a:p>
        </p:txBody>
      </p:sp>
    </p:spTree>
    <p:extLst>
      <p:ext uri="{BB962C8B-B14F-4D97-AF65-F5344CB8AC3E}">
        <p14:creationId xmlns:p14="http://schemas.microsoft.com/office/powerpoint/2010/main" val="16064680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MAP">
  <a:themeElements>
    <a:clrScheme name="Custom 1">
      <a:dk1>
        <a:sysClr val="windowText" lastClr="000000"/>
      </a:dk1>
      <a:lt1>
        <a:sysClr val="window" lastClr="FFFFFF"/>
      </a:lt1>
      <a:dk2>
        <a:srgbClr val="710E0E"/>
      </a:dk2>
      <a:lt2>
        <a:srgbClr val="FFFCF2"/>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8939</TotalTime>
  <Words>6780</Words>
  <Application>Microsoft Macintosh PowerPoint</Application>
  <PresentationFormat>On-screen Show (4:3)</PresentationFormat>
  <Paragraphs>643</Paragraphs>
  <Slides>48</Slides>
  <Notes>48</Notes>
  <HiddenSlides>0</HiddenSlides>
  <MMClips>1</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MAP</vt:lpstr>
      <vt:lpstr>PowerPoint Presentation</vt:lpstr>
      <vt:lpstr>Workshop Outline</vt:lpstr>
      <vt:lpstr>PowerPoint Presentation</vt:lpstr>
      <vt:lpstr>Assessment Methods</vt:lpstr>
      <vt:lpstr>Reasons for Assessment</vt:lpstr>
      <vt:lpstr>PowerPoint Presentation</vt:lpstr>
      <vt:lpstr>Formative Assessment </vt:lpstr>
      <vt:lpstr>Summative &amp; Formative Assessment </vt:lpstr>
      <vt:lpstr>Formative Assessment Definition </vt:lpstr>
      <vt:lpstr>Using the Evidence</vt:lpstr>
      <vt:lpstr>What We Need to Know</vt:lpstr>
      <vt:lpstr>PowerPoint Presentation</vt:lpstr>
      <vt:lpstr>Five Formative Assessment Strategies</vt:lpstr>
      <vt:lpstr>Instructional Processes Framework</vt:lpstr>
      <vt:lpstr>Do These Strategies Improve Learning?</vt:lpstr>
      <vt:lpstr>PowerPoint Presentation</vt:lpstr>
      <vt:lpstr>Clarifying Learning Intentions</vt:lpstr>
      <vt:lpstr>Classroom Challenges</vt:lpstr>
      <vt:lpstr>Conceptual Understanding</vt:lpstr>
      <vt:lpstr>PowerPoint Presentation</vt:lpstr>
      <vt:lpstr>Classroom Challenge Structure</vt:lpstr>
      <vt:lpstr>Classroom Challenge Structure</vt:lpstr>
      <vt:lpstr>Initial Individual Task</vt:lpstr>
      <vt:lpstr>Journey to the Bus Stop</vt:lpstr>
      <vt:lpstr>PowerPoint Presentation</vt:lpstr>
      <vt:lpstr>Classroom Challenge Structure</vt:lpstr>
      <vt:lpstr>Giving Formative Feedback</vt:lpstr>
      <vt:lpstr>Journey to the Bus Stop:  Alice’s Response</vt:lpstr>
      <vt:lpstr>Journey to the Bus Stop:  Ben’s Response</vt:lpstr>
      <vt:lpstr>Common Issues Table</vt:lpstr>
      <vt:lpstr>Counting Trees Task</vt:lpstr>
      <vt:lpstr>Students’ Responses to Feedback</vt:lpstr>
      <vt:lpstr>PowerPoint Presentation</vt:lpstr>
      <vt:lpstr>Classroom Challenge Structure</vt:lpstr>
      <vt:lpstr>Introducing the Collaborative Task</vt:lpstr>
      <vt:lpstr>Annotating the Graph</vt:lpstr>
      <vt:lpstr>Matching Graphs and Stories</vt:lpstr>
      <vt:lpstr>Adding a Different Representation</vt:lpstr>
      <vt:lpstr>Sharing Posters</vt:lpstr>
      <vt:lpstr>PowerPoint Presentation</vt:lpstr>
      <vt:lpstr>Classroom Challenge Structure</vt:lpstr>
      <vt:lpstr>Individual Reflection</vt:lpstr>
      <vt:lpstr>Student Ownership Opportunities</vt:lpstr>
      <vt:lpstr>PowerPoint Presentation</vt:lpstr>
      <vt:lpstr>Formative Assessment Opportunities</vt:lpstr>
      <vt:lpstr>Supporting Formative Assessment</vt:lpstr>
      <vt:lpstr>Five Formative Assessment Strategies</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Formative Assessment</dc:title>
  <dc:subject/>
  <dc:creator>MathNIC Team</dc:creator>
  <cp:keywords/>
  <dc:description/>
  <cp:lastModifiedBy>Daniel Pead</cp:lastModifiedBy>
  <cp:revision>315</cp:revision>
  <cp:lastPrinted>2016-06-10T15:24:18Z</cp:lastPrinted>
  <dcterms:created xsi:type="dcterms:W3CDTF">2011-01-23T20:33:02Z</dcterms:created>
  <dcterms:modified xsi:type="dcterms:W3CDTF">2017-03-30T17:01:17Z</dcterms:modified>
  <cp:category/>
</cp:coreProperties>
</file>