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m4v"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5" r:id="rId1"/>
  </p:sldMasterIdLst>
  <p:notesMasterIdLst>
    <p:notesMasterId r:id="rId49"/>
  </p:notesMasterIdLst>
  <p:sldIdLst>
    <p:sldId id="503" r:id="rId2"/>
    <p:sldId id="586" r:id="rId3"/>
    <p:sldId id="640" r:id="rId4"/>
    <p:sldId id="639" r:id="rId5"/>
    <p:sldId id="643" r:id="rId6"/>
    <p:sldId id="645" r:id="rId7"/>
    <p:sldId id="644" r:id="rId8"/>
    <p:sldId id="646" r:id="rId9"/>
    <p:sldId id="648" r:id="rId10"/>
    <p:sldId id="647" r:id="rId11"/>
    <p:sldId id="649" r:id="rId12"/>
    <p:sldId id="650" r:id="rId13"/>
    <p:sldId id="661" r:id="rId14"/>
    <p:sldId id="626" r:id="rId15"/>
    <p:sldId id="655" r:id="rId16"/>
    <p:sldId id="652" r:id="rId17"/>
    <p:sldId id="656" r:id="rId18"/>
    <p:sldId id="653" r:id="rId19"/>
    <p:sldId id="657" r:id="rId20"/>
    <p:sldId id="654" r:id="rId21"/>
    <p:sldId id="658" r:id="rId22"/>
    <p:sldId id="651" r:id="rId23"/>
    <p:sldId id="662" r:id="rId24"/>
    <p:sldId id="663" r:id="rId25"/>
    <p:sldId id="665" r:id="rId26"/>
    <p:sldId id="666" r:id="rId27"/>
    <p:sldId id="659" r:id="rId28"/>
    <p:sldId id="613" r:id="rId29"/>
    <p:sldId id="614" r:id="rId30"/>
    <p:sldId id="615" r:id="rId31"/>
    <p:sldId id="617" r:id="rId32"/>
    <p:sldId id="660" r:id="rId33"/>
    <p:sldId id="616" r:id="rId34"/>
    <p:sldId id="619" r:id="rId35"/>
    <p:sldId id="622" r:id="rId36"/>
    <p:sldId id="621" r:id="rId37"/>
    <p:sldId id="620" r:id="rId38"/>
    <p:sldId id="638" r:id="rId39"/>
    <p:sldId id="625" r:id="rId40"/>
    <p:sldId id="642" r:id="rId41"/>
    <p:sldId id="585" r:id="rId42"/>
    <p:sldId id="627" r:id="rId43"/>
    <p:sldId id="637" r:id="rId44"/>
    <p:sldId id="589" r:id="rId45"/>
    <p:sldId id="528" r:id="rId46"/>
    <p:sldId id="624" r:id="rId47"/>
    <p:sldId id="581" r:id="rId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1pPr>
    <a:lvl2pPr marL="4572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2pPr>
    <a:lvl3pPr marL="9144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3pPr>
    <a:lvl4pPr marL="13716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4pPr>
    <a:lvl5pPr marL="18288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5pPr>
    <a:lvl6pPr marL="22860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6pPr>
    <a:lvl7pPr marL="27432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7pPr>
    <a:lvl8pPr marL="32004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8pPr>
    <a:lvl9pPr marL="36576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3" autoAdjust="0"/>
    <p:restoredTop sz="62818" autoAdjust="0"/>
  </p:normalViewPr>
  <p:slideViewPr>
    <p:cSldViewPr>
      <p:cViewPr varScale="1">
        <p:scale>
          <a:sx n="91" d="100"/>
          <a:sy n="91" d="100"/>
        </p:scale>
        <p:origin x="-1992" y="-112"/>
      </p:cViewPr>
      <p:guideLst>
        <p:guide orient="horz" pos="2160"/>
        <p:guide pos="36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2" charset="0"/>
                <a:ea typeface="ＭＳ Ｐゴシック" pitchFamily="32" charset="-128"/>
                <a:cs typeface="ＭＳ Ｐゴシック" pitchFamily="32" charset="-128"/>
              </a:defRPr>
            </a:lvl1pPr>
          </a:lstStyle>
          <a:p>
            <a:pPr>
              <a:defRPr/>
            </a:pPr>
            <a:fld id="{1D4705F5-0E86-7042-9863-165801F0AA7A}" type="slidenum">
              <a:rPr lang="en-US"/>
              <a:pPr>
                <a:defRPr/>
              </a:pPr>
              <a:t>‹#›</a:t>
            </a:fld>
            <a:endParaRPr lang="en-US"/>
          </a:p>
        </p:txBody>
      </p:sp>
    </p:spTree>
    <p:extLst>
      <p:ext uri="{BB962C8B-B14F-4D97-AF65-F5344CB8AC3E}">
        <p14:creationId xmlns:p14="http://schemas.microsoft.com/office/powerpoint/2010/main" val="22512063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2" charset="0"/>
        <a:ea typeface="ＭＳ Ｐゴシック" pitchFamily="32" charset="-128"/>
        <a:cs typeface="ＭＳ Ｐゴシック" pitchFamily="32" charset="-128"/>
      </a:defRPr>
    </a:lvl1pPr>
    <a:lvl2pPr marL="457200" algn="l" rtl="0" eaLnBrk="0" fontAlgn="base" hangingPunct="0">
      <a:spcBef>
        <a:spcPct val="30000"/>
      </a:spcBef>
      <a:spcAft>
        <a:spcPct val="0"/>
      </a:spcAft>
      <a:defRPr sz="1200" kern="1200">
        <a:solidFill>
          <a:schemeClr val="tx1"/>
        </a:solidFill>
        <a:latin typeface="Arial" pitchFamily="32" charset="0"/>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Arial" pitchFamily="32" charset="0"/>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Arial" pitchFamily="32" charset="0"/>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Arial" pitchFamily="32" charset="0"/>
        <a:ea typeface="ＭＳ Ｐゴシック" pitchFamily="3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4" Type="http://schemas.openxmlformats.org/officeDocument/2006/relationships/hyperlink" Target="http://mathnic.mathshell.org/contact.html" TargetMode="External"/><Relationship Id="rId5" Type="http://schemas.openxmlformats.org/officeDocument/2006/relationships/hyperlink" Target="http://mathnic.mathshell.org/"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map.mathshell.org"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s://www.teachingchannel.org/videos/owning-the-common-core"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March 2017 Release</a:t>
            </a:r>
          </a:p>
          <a:p>
            <a:endParaRPr lang="en-US" dirty="0" smtClean="0"/>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Title Slide</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You may like to customize this slide and/or the last one with your own institutional and contact details. Please leave the copyright attribution, however.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Possible comments below are in </a:t>
            </a:r>
            <a:r>
              <a:rPr lang="en-US" sz="1200" kern="1200" dirty="0" smtClean="0">
                <a:solidFill>
                  <a:schemeClr val="tx1"/>
                </a:solidFill>
                <a:effectLst/>
                <a:latin typeface="Arial" pitchFamily="32" charset="0"/>
                <a:ea typeface="ＭＳ Ｐゴシック" pitchFamily="32" charset="-128"/>
                <a:cs typeface="ＭＳ Ｐゴシック" pitchFamily="32" charset="-128"/>
              </a:rPr>
              <a:t>plain text</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 Suggestions are in italics.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Users will, of course, adapt as necessary – though we recommend sticking with this activity sequence the first time or two.</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Today’s workshop is about exploring the mathematical practices and identifying ways in which, as teachers, we can both promote and monitor students’ development of the practices in our classrooms.</a:t>
            </a:r>
            <a:r>
              <a:rPr lang="en-GB" dirty="0" smtClean="0">
                <a:effectLst/>
              </a:rPr>
              <a:t> </a:t>
            </a:r>
          </a:p>
          <a:p>
            <a:endParaRPr lang="en-GB" dirty="0" smtClean="0">
              <a:effectLst/>
            </a:endParaRPr>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Copying</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Except where noted/credited otherwise, these materials are Copyright © 2015-2017 Mathematics Assessment Resource Service, University of Nottingham. They are published under the </a:t>
            </a:r>
            <a:r>
              <a:rPr lang="en-US" sz="1200" i="1" u="sng" kern="1200" dirty="0" smtClean="0">
                <a:solidFill>
                  <a:schemeClr val="tx1"/>
                </a:solidFill>
                <a:effectLst/>
                <a:latin typeface="Arial" pitchFamily="32" charset="0"/>
                <a:ea typeface="ＭＳ Ｐゴシック" pitchFamily="32" charset="-128"/>
                <a:cs typeface="ＭＳ Ｐゴシック" pitchFamily="32" charset="-128"/>
                <a:hlinkClick r:id="rId3"/>
              </a:rPr>
              <a:t>Creative Commons Attribution-NonCommercial-ShareAlike 4.0 International</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 license, so they may be copied and adapted for non-commercial use under certain conditions and with appropriate attribution. Please see the license for details, or contact us via </a:t>
            </a:r>
            <a:r>
              <a:rPr lang="en-US" sz="1200" i="1" u="sng" kern="1200" dirty="0" smtClean="0">
                <a:solidFill>
                  <a:schemeClr val="tx1"/>
                </a:solidFill>
                <a:effectLst/>
                <a:latin typeface="Arial" pitchFamily="32" charset="0"/>
                <a:ea typeface="ＭＳ Ｐゴシック" pitchFamily="32" charset="-128"/>
                <a:cs typeface="ＭＳ Ｐゴシック" pitchFamily="32" charset="-128"/>
                <a:hlinkClick r:id="rId4"/>
              </a:rPr>
              <a:t>http://mathnic.mathshell.org/contact.html</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 if in doubt.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All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MathNIC</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 materials can be freely downloaded from our website </a:t>
            </a:r>
            <a:r>
              <a:rPr lang="en-US" sz="1200" i="1" u="sng" kern="1200" dirty="0" smtClean="0">
                <a:solidFill>
                  <a:schemeClr val="tx1"/>
                </a:solidFill>
                <a:effectLst/>
                <a:latin typeface="Arial" pitchFamily="32" charset="0"/>
                <a:ea typeface="ＭＳ Ｐゴシック" pitchFamily="32" charset="-128"/>
                <a:cs typeface="ＭＳ Ｐゴシック" pitchFamily="32" charset="-128"/>
                <a:hlinkClick r:id="rId5"/>
              </a:rPr>
              <a:t>http://mathnic.mathshell.org/</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a:t>
            </a:fld>
            <a:endParaRPr lang="en-US"/>
          </a:p>
        </p:txBody>
      </p:sp>
    </p:spTree>
    <p:extLst>
      <p:ext uri="{BB962C8B-B14F-4D97-AF65-F5344CB8AC3E}">
        <p14:creationId xmlns:p14="http://schemas.microsoft.com/office/powerpoint/2010/main" val="2114897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Good mathematical practice involves the ability to communicate what has been learned.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Students must be able to use mathematical definitions to clearly and accurately explain their reasoning.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In addition, they should be precise in their work, for example when using units of measure or labeling axes etc.</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10</a:t>
            </a:fld>
            <a:endParaRPr lang="en-US"/>
          </a:p>
        </p:txBody>
      </p:sp>
    </p:spTree>
    <p:extLst>
      <p:ext uri="{BB962C8B-B14F-4D97-AF65-F5344CB8AC3E}">
        <p14:creationId xmlns:p14="http://schemas.microsoft.com/office/powerpoint/2010/main" val="1803189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Students should be able to discern patterns and structures in math.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Of course, what this means varies depending upon grade level.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Elementary math students, for example, should know that 4+5 and 5+4 mean the same thing.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High school students will need to note regularity in the way things cancel out when expanding an equation.</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You can see how the number of matchsticks grows as the sequence of "houses" on the slide is extended.  The challenge is to express it in mathematics - in arithmetic or in algebra.</a:t>
            </a:r>
            <a:br>
              <a:rPr lang="en-US" sz="1200" kern="1200" dirty="0" smtClean="0">
                <a:solidFill>
                  <a:schemeClr val="tx1"/>
                </a:solidFill>
                <a:effectLst/>
                <a:latin typeface="Arial" pitchFamily="32" charset="0"/>
                <a:ea typeface="ＭＳ Ｐゴシック" pitchFamily="32" charset="-128"/>
                <a:cs typeface="ＭＳ Ｐゴシック" pitchFamily="32" charset="-128"/>
              </a:rPr>
            </a:br>
            <a:r>
              <a:rPr lang="en-US" sz="1200" kern="1200" dirty="0" smtClean="0">
                <a:solidFill>
                  <a:schemeClr val="tx1"/>
                </a:solidFill>
                <a:effectLst/>
                <a:latin typeface="Arial" pitchFamily="32" charset="0"/>
                <a:ea typeface="ＭＳ Ｐゴシック" pitchFamily="32" charset="-128"/>
                <a:cs typeface="ＭＳ Ｐゴシック" pitchFamily="32" charset="-128"/>
              </a:rPr>
              <a:t>Try it with your neighbor, using </a:t>
            </a:r>
            <a:r>
              <a:rPr lang="en-US" sz="1200" b="1" kern="1200" dirty="0" smtClean="0">
                <a:solidFill>
                  <a:schemeClr val="tx1"/>
                </a:solidFill>
                <a:effectLst/>
                <a:latin typeface="Arial" pitchFamily="32" charset="0"/>
                <a:ea typeface="ＭＳ Ｐゴシック" pitchFamily="32" charset="-128"/>
                <a:cs typeface="ＭＳ Ｐゴシック" pitchFamily="32" charset="-128"/>
              </a:rPr>
              <a:t>Handout 2</a:t>
            </a:r>
            <a:r>
              <a:rPr lang="en-US" sz="1200" kern="1200" dirty="0" smtClean="0">
                <a:solidFill>
                  <a:schemeClr val="tx1"/>
                </a:solidFill>
                <a:effectLst/>
                <a:latin typeface="Arial" pitchFamily="32" charset="0"/>
                <a:ea typeface="ＭＳ Ｐゴシック" pitchFamily="32" charset="-128"/>
                <a:cs typeface="ＭＳ Ｐゴシック" pitchFamily="32" charset="-128"/>
              </a:rPr>
              <a:t>.</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i="1" kern="1200" dirty="0" smtClean="0">
                <a:solidFill>
                  <a:schemeClr val="tx1"/>
                </a:solidFill>
                <a:effectLst/>
                <a:latin typeface="Arial" pitchFamily="32" charset="0"/>
                <a:ea typeface="ＭＳ Ｐゴシック" pitchFamily="32" charset="-128"/>
                <a:cs typeface="ＭＳ Ｐゴシック" pitchFamily="32" charset="-128"/>
              </a:rPr>
              <a:t>Give them a few minutes to work on this, monitoring the discussions.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i="1" kern="1200" dirty="0" smtClean="0">
                <a:solidFill>
                  <a:schemeClr val="tx1"/>
                </a:solidFill>
                <a:effectLst/>
                <a:latin typeface="Arial" pitchFamily="32" charset="0"/>
                <a:ea typeface="ＭＳ Ｐゴシック" pitchFamily="32" charset="-128"/>
                <a:cs typeface="ＭＳ Ｐゴシック" pitchFamily="32" charset="-128"/>
              </a:rPr>
              <a:t>The rule: m = 5h + 1.</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11</a:t>
            </a:fld>
            <a:endParaRPr lang="en-US"/>
          </a:p>
        </p:txBody>
      </p:sp>
    </p:spTree>
    <p:extLst>
      <p:ext uri="{BB962C8B-B14F-4D97-AF65-F5344CB8AC3E}">
        <p14:creationId xmlns:p14="http://schemas.microsoft.com/office/powerpoint/2010/main" val="4075869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More advanced math students should be able to recognize when calculations are repeated and be constantly looking for shortcuts - patterns that can be represented by a rule or formula, as with the Matchstick Houses problem.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As they work through math problems, students should continually re-evaluate if they are on the right track.</a:t>
            </a:r>
            <a:endParaRPr lang="en-GB" sz="1200" kern="1200" dirty="0">
              <a:solidFill>
                <a:schemeClr val="tx1"/>
              </a:solidFill>
              <a:effectLst/>
              <a:latin typeface="Arial" pitchFamily="32" charset="0"/>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12</a:t>
            </a:fld>
            <a:endParaRPr lang="en-US"/>
          </a:p>
        </p:txBody>
      </p:sp>
    </p:spTree>
    <p:extLst>
      <p:ext uri="{BB962C8B-B14F-4D97-AF65-F5344CB8AC3E}">
        <p14:creationId xmlns:p14="http://schemas.microsoft.com/office/powerpoint/2010/main" val="2383299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Processes in the Mathematical Practices (15 minutes </a:t>
            </a:r>
            <a:r>
              <a:rPr lang="en-US" sz="1200" b="0" kern="1200" dirty="0" smtClean="0">
                <a:solidFill>
                  <a:schemeClr val="tx1"/>
                </a:solidFill>
                <a:effectLst/>
                <a:latin typeface="Arial" pitchFamily="32" charset="0"/>
                <a:ea typeface="ＭＳ Ｐゴシック" pitchFamily="32" charset="-128"/>
                <a:cs typeface="ＭＳ Ｐゴシック" pitchFamily="32" charset="-128"/>
              </a:rPr>
              <a:t>starting after 15 minutes</a:t>
            </a:r>
            <a:r>
              <a:rPr lang="en-US" sz="1200" b="1" kern="1200" dirty="0" smtClean="0">
                <a:solidFill>
                  <a:schemeClr val="tx1"/>
                </a:solidFill>
                <a:effectLst/>
                <a:latin typeface="Arial" pitchFamily="32" charset="0"/>
                <a:ea typeface="ＭＳ Ｐゴシック" pitchFamily="32" charset="-128"/>
                <a:cs typeface="ＭＳ Ｐゴシック" pitchFamily="32" charset="-128"/>
              </a:rPr>
              <a:t>)</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While we have considered the Mathematical Practices as eight separate items, they have many interconnections with each other. Indeed, the authors of the Standards stressed that the Practices should be seen as a whole.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Let’s take a look at the Processes within the Mathematical Practices to help us to see the ways in which the practices interrelate.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13</a:t>
            </a:fld>
            <a:endParaRPr lang="en-US"/>
          </a:p>
        </p:txBody>
      </p:sp>
    </p:spTree>
    <p:extLst>
      <p:ext uri="{BB962C8B-B14F-4D97-AF65-F5344CB8AC3E}">
        <p14:creationId xmlns:p14="http://schemas.microsoft.com/office/powerpoint/2010/main" val="269608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Five Content Standards (describing the strands of content that students should learn) and five Process Standards were defined in the ‘Principles and Standards for School Mathematics’. The Process Standards are: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(1) Problem Solving</a:t>
            </a:r>
            <a:r>
              <a:rPr lang="en-GB" sz="1200" kern="1200" dirty="0" smtClean="0">
                <a:solidFill>
                  <a:schemeClr val="tx1"/>
                </a:solidFill>
                <a:effectLst/>
                <a:latin typeface="Arial" pitchFamily="32" charset="0"/>
                <a:ea typeface="ＭＳ Ｐゴシック" pitchFamily="32" charset="-128"/>
                <a:cs typeface="ＭＳ Ｐゴシック" pitchFamily="32" charset="-128"/>
              </a:rPr>
              <a:t/>
            </a:r>
            <a:br>
              <a:rPr lang="en-GB" sz="1200" kern="1200" dirty="0" smtClean="0">
                <a:solidFill>
                  <a:schemeClr val="tx1"/>
                </a:solidFill>
                <a:effectLst/>
                <a:latin typeface="Arial" pitchFamily="32" charset="0"/>
                <a:ea typeface="ＭＳ Ｐゴシック" pitchFamily="32" charset="-128"/>
                <a:cs typeface="ＭＳ Ｐゴシック" pitchFamily="32" charset="-128"/>
              </a:rPr>
            </a:br>
            <a:r>
              <a:rPr lang="en-US" sz="1200" kern="1200" dirty="0" smtClean="0">
                <a:solidFill>
                  <a:schemeClr val="tx1"/>
                </a:solidFill>
                <a:effectLst/>
                <a:latin typeface="Arial" pitchFamily="32" charset="0"/>
                <a:ea typeface="ＭＳ Ｐゴシック" pitchFamily="32" charset="-128"/>
                <a:cs typeface="ＭＳ Ｐゴシック" pitchFamily="32" charset="-128"/>
              </a:rPr>
              <a:t>(2) Reasoning and Proof </a:t>
            </a:r>
            <a:r>
              <a:rPr lang="en-GB" sz="1200" kern="1200" dirty="0" smtClean="0">
                <a:solidFill>
                  <a:schemeClr val="tx1"/>
                </a:solidFill>
                <a:effectLst/>
                <a:latin typeface="Arial" pitchFamily="32" charset="0"/>
                <a:ea typeface="ＭＳ Ｐゴシック" pitchFamily="32" charset="-128"/>
                <a:cs typeface="ＭＳ Ｐゴシック" pitchFamily="32" charset="-128"/>
              </a:rPr>
              <a:t/>
            </a:r>
            <a:br>
              <a:rPr lang="en-GB" sz="1200" kern="1200" dirty="0" smtClean="0">
                <a:solidFill>
                  <a:schemeClr val="tx1"/>
                </a:solidFill>
                <a:effectLst/>
                <a:latin typeface="Arial" pitchFamily="32" charset="0"/>
                <a:ea typeface="ＭＳ Ｐゴシック" pitchFamily="32" charset="-128"/>
                <a:cs typeface="ＭＳ Ｐゴシック" pitchFamily="32" charset="-128"/>
              </a:rPr>
            </a:br>
            <a:r>
              <a:rPr lang="en-US" sz="1200" kern="1200" dirty="0" smtClean="0">
                <a:solidFill>
                  <a:schemeClr val="tx1"/>
                </a:solidFill>
                <a:effectLst/>
                <a:latin typeface="Arial" pitchFamily="32" charset="0"/>
                <a:ea typeface="ＭＳ Ｐゴシック" pitchFamily="32" charset="-128"/>
                <a:cs typeface="ＭＳ Ｐゴシック" pitchFamily="32" charset="-128"/>
              </a:rPr>
              <a:t>(3) Communication</a:t>
            </a:r>
            <a:r>
              <a:rPr lang="en-GB" sz="1200" kern="1200" dirty="0" smtClean="0">
                <a:solidFill>
                  <a:schemeClr val="tx1"/>
                </a:solidFill>
                <a:effectLst/>
                <a:latin typeface="Arial" pitchFamily="32" charset="0"/>
                <a:ea typeface="ＭＳ Ｐゴシック" pitchFamily="32" charset="-128"/>
                <a:cs typeface="ＭＳ Ｐゴシック" pitchFamily="32" charset="-128"/>
              </a:rPr>
              <a:t/>
            </a:r>
            <a:br>
              <a:rPr lang="en-GB" sz="1200" kern="1200" dirty="0" smtClean="0">
                <a:solidFill>
                  <a:schemeClr val="tx1"/>
                </a:solidFill>
                <a:effectLst/>
                <a:latin typeface="Arial" pitchFamily="32" charset="0"/>
                <a:ea typeface="ＭＳ Ｐゴシック" pitchFamily="32" charset="-128"/>
                <a:cs typeface="ＭＳ Ｐゴシック" pitchFamily="32" charset="-128"/>
              </a:rPr>
            </a:br>
            <a:r>
              <a:rPr lang="en-US" sz="1200" kern="1200" dirty="0" smtClean="0">
                <a:solidFill>
                  <a:schemeClr val="tx1"/>
                </a:solidFill>
                <a:effectLst/>
                <a:latin typeface="Arial" pitchFamily="32" charset="0"/>
                <a:ea typeface="ＭＳ Ｐゴシック" pitchFamily="32" charset="-128"/>
                <a:cs typeface="ＭＳ Ｐゴシック" pitchFamily="32" charset="-128"/>
              </a:rPr>
              <a:t>(4) Connections </a:t>
            </a:r>
            <a:r>
              <a:rPr lang="en-GB" sz="1200" kern="1200" dirty="0" smtClean="0">
                <a:solidFill>
                  <a:schemeClr val="tx1"/>
                </a:solidFill>
                <a:effectLst/>
                <a:latin typeface="Arial" pitchFamily="32" charset="0"/>
                <a:ea typeface="ＭＳ Ｐゴシック" pitchFamily="32" charset="-128"/>
                <a:cs typeface="ＭＳ Ｐゴシック" pitchFamily="32" charset="-128"/>
              </a:rPr>
              <a:t/>
            </a:r>
            <a:br>
              <a:rPr lang="en-GB" sz="1200" kern="1200" dirty="0" smtClean="0">
                <a:solidFill>
                  <a:schemeClr val="tx1"/>
                </a:solidFill>
                <a:effectLst/>
                <a:latin typeface="Arial" pitchFamily="32" charset="0"/>
                <a:ea typeface="ＭＳ Ｐゴシック" pitchFamily="32" charset="-128"/>
                <a:cs typeface="ＭＳ Ｐゴシック" pitchFamily="32" charset="-128"/>
              </a:rPr>
            </a:br>
            <a:r>
              <a:rPr lang="en-US" sz="1200" kern="1200" dirty="0" smtClean="0">
                <a:solidFill>
                  <a:schemeClr val="tx1"/>
                </a:solidFill>
                <a:effectLst/>
                <a:latin typeface="Arial" pitchFamily="32" charset="0"/>
                <a:ea typeface="ＭＳ Ｐゴシック" pitchFamily="32" charset="-128"/>
                <a:cs typeface="ＭＳ Ｐゴシック" pitchFamily="32" charset="-128"/>
              </a:rPr>
              <a:t>(5) Representations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Here we have the relationships among the practices within the process standards. Practices 1 and 6 serve as overarching habits of mind in mathematical thinking and are pertinent to all mathematical problem solving. Practices 2 and 3 focus on reasoning and justifying, both for oneself and for others, and are essential for establishing the validity of mathematical work. Practices 4 and 5 are particularly relevant for preparing students to use mathematics in their work. Practices 7 and 8 involve identifying and generalizing patterns and structure in calculations and mathematical objects.</a:t>
            </a:r>
            <a:r>
              <a:rPr lang="en-GB" dirty="0" smtClean="0">
                <a:effectLst/>
              </a:rPr>
              <a:t> </a:t>
            </a:r>
            <a:endParaRPr lang="en-US" dirty="0" smtClean="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14</a:t>
            </a:fld>
            <a:endParaRPr lang="en-US"/>
          </a:p>
        </p:txBody>
      </p:sp>
    </p:spTree>
    <p:extLst>
      <p:ext uri="{BB962C8B-B14F-4D97-AF65-F5344CB8AC3E}">
        <p14:creationId xmlns:p14="http://schemas.microsoft.com/office/powerpoint/2010/main" val="2253684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Problem Solving</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Let’s now look at each of these overarching processes in turn, starting with Problem Solving …</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15</a:t>
            </a:fld>
            <a:endParaRPr lang="en-US"/>
          </a:p>
        </p:txBody>
      </p:sp>
    </p:spTree>
    <p:extLst>
      <p:ext uri="{BB962C8B-B14F-4D97-AF65-F5344CB8AC3E}">
        <p14:creationId xmlns:p14="http://schemas.microsoft.com/office/powerpoint/2010/main" val="269608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Solving problems is not only a goal of learning mathematics but also a major means of doing so. Students require frequent opportunities to formulate, grapple with, and solve complex problems that involve a significant amount of effort. They are to be encouraged to reflect on their thinking during the problem-solving process so that they can apply and adapt the strategies they develop to other problems and in other contexts.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By solving mathematical problems, students acquire ways of thinking, habits of persistence and curiosity, and confidence in unfamiliar situations that serve them well outside the mathematics classroom.</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16</a:t>
            </a:fld>
            <a:endParaRPr lang="en-US"/>
          </a:p>
        </p:txBody>
      </p:sp>
    </p:spTree>
    <p:extLst>
      <p:ext uri="{BB962C8B-B14F-4D97-AF65-F5344CB8AC3E}">
        <p14:creationId xmlns:p14="http://schemas.microsoft.com/office/powerpoint/2010/main" val="1064034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Communication, Reasoning, and Proof</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second and third process standards are demonstrated in the relationship between MP2 and MP3. Let’s now look at the connection between these two practices …</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17</a:t>
            </a:fld>
            <a:endParaRPr lang="en-US"/>
          </a:p>
        </p:txBody>
      </p:sp>
    </p:spTree>
    <p:extLst>
      <p:ext uri="{BB962C8B-B14F-4D97-AF65-F5344CB8AC3E}">
        <p14:creationId xmlns:p14="http://schemas.microsoft.com/office/powerpoint/2010/main" val="269608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Mathematical communication is a way of sharing ideas and clarifying understanding. When students are challenged to communicate the results of their thinking to others, they learn to be clear, convincing, and precise in their use of mathematical language.</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Mathematical reasoning and proof offer powerful ways of developing and expressing insights about a wide range of phenomena. By exploring mathematical conjectures and justifying results, students should begin to see that mathematics makes sense.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18</a:t>
            </a:fld>
            <a:endParaRPr lang="en-US"/>
          </a:p>
        </p:txBody>
      </p:sp>
    </p:spTree>
    <p:extLst>
      <p:ext uri="{BB962C8B-B14F-4D97-AF65-F5344CB8AC3E}">
        <p14:creationId xmlns:p14="http://schemas.microsoft.com/office/powerpoint/2010/main" val="46630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Representations</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The fifth process standard provides an overarching description of practices MP4 and MP5. Let’s take a look …</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19</a:t>
            </a:fld>
            <a:endParaRPr lang="en-US"/>
          </a:p>
        </p:txBody>
      </p:sp>
    </p:spTree>
    <p:extLst>
      <p:ext uri="{BB962C8B-B14F-4D97-AF65-F5344CB8AC3E}">
        <p14:creationId xmlns:p14="http://schemas.microsoft.com/office/powerpoint/2010/main" val="26960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Workshop Outline</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Here is an outline of what we are going to work through today, as we look at the ways in which students develop the Mathematical Practices: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b="1"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b="1" i="1" kern="1200" dirty="0" smtClean="0">
                <a:solidFill>
                  <a:schemeClr val="tx1"/>
                </a:solidFill>
                <a:effectLst/>
                <a:latin typeface="Arial" pitchFamily="32" charset="0"/>
                <a:ea typeface="ＭＳ Ｐゴシック" pitchFamily="32" charset="-128"/>
                <a:cs typeface="ＭＳ Ｐゴシック" pitchFamily="32" charset="-128"/>
              </a:rPr>
              <a:t>Rough timing</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Standards for Mathematical Practice (15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br>
              <a:rPr lang="en-US" sz="1200" i="1" kern="1200" dirty="0" smtClean="0">
                <a:solidFill>
                  <a:schemeClr val="tx1"/>
                </a:solidFill>
                <a:effectLst/>
                <a:latin typeface="Arial" pitchFamily="32" charset="0"/>
                <a:ea typeface="ＭＳ Ｐゴシック" pitchFamily="32" charset="-128"/>
                <a:cs typeface="ＭＳ Ｐゴシック" pitchFamily="32" charset="-128"/>
              </a:rPr>
            </a:br>
            <a:r>
              <a:rPr lang="en-US" sz="1200" i="1" kern="1200" dirty="0" smtClean="0">
                <a:solidFill>
                  <a:schemeClr val="tx1"/>
                </a:solidFill>
                <a:effectLst/>
                <a:latin typeface="Arial" pitchFamily="32" charset="0"/>
                <a:ea typeface="ＭＳ Ｐゴシック" pitchFamily="32" charset="-128"/>
                <a:cs typeface="ＭＳ Ｐゴシック" pitchFamily="32" charset="-128"/>
              </a:rPr>
              <a:t>Processes in the Practices (15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 </a:t>
            </a:r>
            <a:r>
              <a:rPr lang="en-GB" sz="1200" i="1" kern="1200" dirty="0" smtClean="0">
                <a:solidFill>
                  <a:schemeClr val="tx1"/>
                </a:solidFill>
                <a:effectLst/>
                <a:latin typeface="Arial" pitchFamily="32" charset="0"/>
                <a:ea typeface="ＭＳ Ｐゴシック" pitchFamily="32" charset="-128"/>
                <a:cs typeface="ＭＳ Ｐゴシック" pitchFamily="32" charset="-128"/>
              </a:rPr>
              <a:t/>
            </a:r>
            <a:br>
              <a:rPr lang="en-GB" sz="1200" i="1" kern="1200" dirty="0" smtClean="0">
                <a:solidFill>
                  <a:schemeClr val="tx1"/>
                </a:solidFill>
                <a:effectLst/>
                <a:latin typeface="Arial" pitchFamily="32" charset="0"/>
                <a:ea typeface="ＭＳ Ｐゴシック" pitchFamily="32" charset="-128"/>
                <a:cs typeface="ＭＳ Ｐゴシック" pitchFamily="32" charset="-128"/>
              </a:rPr>
            </a:br>
            <a:r>
              <a:rPr lang="en-US" sz="1200" i="1" kern="1200" dirty="0" smtClean="0">
                <a:solidFill>
                  <a:schemeClr val="tx1"/>
                </a:solidFill>
                <a:effectLst/>
                <a:latin typeface="Arial" pitchFamily="32" charset="0"/>
                <a:ea typeface="ＭＳ Ｐゴシック" pitchFamily="32" charset="-128"/>
                <a:cs typeface="ＭＳ Ｐゴシック" pitchFamily="32" charset="-128"/>
              </a:rPr>
              <a:t>Looking at Tasks (20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br>
              <a:rPr lang="en-US" sz="1200" i="1" kern="1200" dirty="0" smtClean="0">
                <a:solidFill>
                  <a:schemeClr val="tx1"/>
                </a:solidFill>
                <a:effectLst/>
                <a:latin typeface="Arial" pitchFamily="32" charset="0"/>
                <a:ea typeface="ＭＳ Ｐゴシック" pitchFamily="32" charset="-128"/>
                <a:cs typeface="ＭＳ Ｐゴシック" pitchFamily="32" charset="-128"/>
              </a:rPr>
            </a:br>
            <a:r>
              <a:rPr lang="en-US" sz="1200" i="1" kern="1200" dirty="0" smtClean="0">
                <a:solidFill>
                  <a:schemeClr val="tx1"/>
                </a:solidFill>
                <a:effectLst/>
                <a:latin typeface="Arial" pitchFamily="32" charset="0"/>
                <a:ea typeface="ＭＳ Ｐゴシック" pitchFamily="32" charset="-128"/>
                <a:cs typeface="ＭＳ Ｐゴシック" pitchFamily="32" charset="-128"/>
              </a:rPr>
              <a:t>Engagement Strategies (10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br>
              <a:rPr lang="en-US" sz="1200" i="1" kern="1200" dirty="0" smtClean="0">
                <a:solidFill>
                  <a:schemeClr val="tx1"/>
                </a:solidFill>
                <a:effectLst/>
                <a:latin typeface="Arial" pitchFamily="32" charset="0"/>
                <a:ea typeface="ＭＳ Ｐゴシック" pitchFamily="32" charset="-128"/>
                <a:cs typeface="ＭＳ Ｐゴシック" pitchFamily="32" charset="-128"/>
              </a:rPr>
            </a:br>
            <a:r>
              <a:rPr lang="en-US" sz="1200" i="1" kern="1200" dirty="0" smtClean="0">
                <a:solidFill>
                  <a:schemeClr val="tx1"/>
                </a:solidFill>
                <a:effectLst/>
                <a:latin typeface="Arial" pitchFamily="32" charset="0"/>
                <a:ea typeface="ＭＳ Ｐゴシック" pitchFamily="32" charset="-128"/>
                <a:cs typeface="ＭＳ Ｐゴシック" pitchFamily="32" charset="-128"/>
              </a:rPr>
              <a:t>Empowerment Strategies (10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br>
              <a:rPr lang="en-US" sz="1200" i="1" kern="1200" dirty="0" smtClean="0">
                <a:solidFill>
                  <a:schemeClr val="tx1"/>
                </a:solidFill>
                <a:effectLst/>
                <a:latin typeface="Arial" pitchFamily="32" charset="0"/>
                <a:ea typeface="ＭＳ Ｐゴシック" pitchFamily="32" charset="-128"/>
                <a:cs typeface="ＭＳ Ｐゴシック" pitchFamily="32" charset="-128"/>
              </a:rPr>
            </a:br>
            <a:r>
              <a:rPr lang="en-US" sz="1200" i="1" kern="1200" dirty="0" smtClean="0">
                <a:solidFill>
                  <a:schemeClr val="tx1"/>
                </a:solidFill>
                <a:effectLst/>
                <a:latin typeface="Arial" pitchFamily="32" charset="0"/>
                <a:ea typeface="ＭＳ Ｐゴシック" pitchFamily="32" charset="-128"/>
                <a:cs typeface="ＭＳ Ｐゴシック" pitchFamily="32" charset="-128"/>
              </a:rPr>
              <a:t>Supporting Students in the Classroom (20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kern="1200" dirty="0" smtClean="0">
                <a:solidFill>
                  <a:schemeClr val="tx1"/>
                </a:solidFill>
                <a:effectLst/>
                <a:latin typeface="Arial" pitchFamily="32" charset="0"/>
                <a:ea typeface="ＭＳ Ｐゴシック" pitchFamily="32" charset="-128"/>
                <a:cs typeface="ＭＳ Ｐゴシック" pitchFamily="32" charset="-128"/>
              </a:rPr>
              <a:t>)</a:t>
            </a:r>
            <a:r>
              <a:rPr lang="en-GB" dirty="0" smtClean="0">
                <a:effectLst/>
              </a:rPr>
              <a:t> </a:t>
            </a:r>
            <a:endParaRPr lang="en-US" b="1"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a:t>
            </a:fld>
            <a:endParaRPr lang="en-US"/>
          </a:p>
        </p:txBody>
      </p:sp>
    </p:spTree>
    <p:extLst>
      <p:ext uri="{BB962C8B-B14F-4D97-AF65-F5344CB8AC3E}">
        <p14:creationId xmlns:p14="http://schemas.microsoft.com/office/powerpoint/2010/main" val="4018915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Mathematical ideas can be represented in a variety of ways. The ways in which mathematical ideas are represented is fundamental to how people understand and use those ideas.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The same is true of real world situations, which can be better understood through mathematical models - as we did with Matchstick Houses.</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When students gain access to mathematical representations and the ideas they express, and when they can create representations to capture mathematical concepts or relationships, they acquire a set of tools that significantly expand their capacity to model and interpret physical, social, and mathematical phenomena.</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20</a:t>
            </a:fld>
            <a:endParaRPr lang="en-US"/>
          </a:p>
        </p:txBody>
      </p:sp>
    </p:spTree>
    <p:extLst>
      <p:ext uri="{BB962C8B-B14F-4D97-AF65-F5344CB8AC3E}">
        <p14:creationId xmlns:p14="http://schemas.microsoft.com/office/powerpoint/2010/main" val="2920383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Making Connections and Generalizing</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remaining two Mathematical Practices, MP7 and MP8, fall under the final (fourth) practice standard of ‘Connections’. As students begin to make connections, they are able to generalize both within and outside the context of mathematics.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Let’s look at how these two practices fit within this process standard …</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21</a:t>
            </a:fld>
            <a:endParaRPr lang="en-US"/>
          </a:p>
        </p:txBody>
      </p:sp>
    </p:spTree>
    <p:extLst>
      <p:ext uri="{BB962C8B-B14F-4D97-AF65-F5344CB8AC3E}">
        <p14:creationId xmlns:p14="http://schemas.microsoft.com/office/powerpoint/2010/main" val="269608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Mathematics is not a collection of separate strands, but an integrated field of study. As students develop these two practices, they begin to see connections between topics, in contexts that relate mathematics to other subjects, and in their own interests and experience.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When students connect mathematical ideas, their understanding is deeper and more lasting, and they come to view mathematics as a coherent whole.</a:t>
            </a: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22</a:t>
            </a:fld>
            <a:endParaRPr lang="en-US"/>
          </a:p>
        </p:txBody>
      </p:sp>
    </p:spTree>
    <p:extLst>
      <p:ext uri="{BB962C8B-B14F-4D97-AF65-F5344CB8AC3E}">
        <p14:creationId xmlns:p14="http://schemas.microsoft.com/office/powerpoint/2010/main" val="2342353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Arial" pitchFamily="32" charset="0"/>
                <a:ea typeface="ＭＳ Ｐゴシック" pitchFamily="32" charset="-128"/>
                <a:cs typeface="ＭＳ Ｐゴシック" pitchFamily="32" charset="-128"/>
              </a:rPr>
              <a:t>Looking at Tasks </a:t>
            </a:r>
            <a:br>
              <a:rPr lang="en-GB" sz="1200" b="1" kern="1200" dirty="0" smtClean="0">
                <a:solidFill>
                  <a:schemeClr val="tx1"/>
                </a:solidFill>
                <a:effectLst/>
                <a:latin typeface="Arial" pitchFamily="32" charset="0"/>
                <a:ea typeface="ＭＳ Ｐゴシック" pitchFamily="32" charset="-128"/>
                <a:cs typeface="ＭＳ Ｐゴシック" pitchFamily="32" charset="-128"/>
              </a:rPr>
            </a:br>
            <a:r>
              <a:rPr lang="en-GB" sz="1200" b="1" kern="1200" dirty="0" smtClean="0">
                <a:solidFill>
                  <a:schemeClr val="tx1"/>
                </a:solidFill>
                <a:effectLst/>
                <a:latin typeface="Arial" pitchFamily="32" charset="0"/>
                <a:ea typeface="ＭＳ Ｐゴシック" pitchFamily="32" charset="-128"/>
                <a:cs typeface="ＭＳ Ｐゴシック" pitchFamily="32" charset="-128"/>
              </a:rPr>
              <a:t>(20 minutes </a:t>
            </a:r>
            <a:r>
              <a:rPr lang="en-US" sz="1200" b="0" kern="1200" dirty="0" smtClean="0">
                <a:solidFill>
                  <a:schemeClr val="tx1"/>
                </a:solidFill>
                <a:effectLst/>
                <a:latin typeface="Arial" pitchFamily="32" charset="0"/>
                <a:ea typeface="ＭＳ Ｐゴシック" pitchFamily="32" charset="-128"/>
                <a:cs typeface="ＭＳ Ｐゴシック" pitchFamily="32" charset="-128"/>
              </a:rPr>
              <a:t>starting </a:t>
            </a:r>
            <a:r>
              <a:rPr lang="en-GB" sz="1200" b="0" kern="1200" dirty="0" smtClean="0">
                <a:solidFill>
                  <a:schemeClr val="tx1"/>
                </a:solidFill>
                <a:effectLst/>
                <a:latin typeface="Arial" pitchFamily="32" charset="0"/>
                <a:ea typeface="ＭＳ Ｐゴシック" pitchFamily="32" charset="-128"/>
                <a:cs typeface="ＭＳ Ｐゴシック" pitchFamily="32" charset="-128"/>
              </a:rPr>
              <a:t>after 30 minutes</a:t>
            </a:r>
            <a:r>
              <a:rPr lang="en-GB" sz="1200" b="1" kern="1200" dirty="0" smtClean="0">
                <a:solidFill>
                  <a:schemeClr val="tx1"/>
                </a:solidFill>
                <a:effectLst/>
                <a:latin typeface="Arial" pitchFamily="32" charset="0"/>
                <a:ea typeface="ＭＳ Ｐゴシック" pitchFamily="32" charset="-128"/>
                <a:cs typeface="ＭＳ Ｐゴシック" pitchFamily="32" charset="-128"/>
              </a:rPr>
              <a:t>)</a:t>
            </a: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By carefully selecting the tasks we give to our students, we can promote their development of the practices. In order to ensure a comprehensive coverage of the eight Mathematical Practices, it is helpful for us to identify the specific practices that a task addresses so let’s have a go at doing that with a task now …</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23</a:t>
            </a:fld>
            <a:endParaRPr lang="en-US"/>
          </a:p>
        </p:txBody>
      </p:sp>
    </p:spTree>
    <p:extLst>
      <p:ext uri="{BB962C8B-B14F-4D97-AF65-F5344CB8AC3E}">
        <p14:creationId xmlns:p14="http://schemas.microsoft.com/office/powerpoint/2010/main" val="269608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You will find a copy of the Table Tiling task in </a:t>
            </a:r>
            <a:r>
              <a:rPr lang="en-GB" sz="1200" b="1" kern="1200" dirty="0" err="1" smtClean="0">
                <a:solidFill>
                  <a:schemeClr val="tx1"/>
                </a:solidFill>
                <a:effectLst/>
                <a:latin typeface="Arial" pitchFamily="32" charset="0"/>
                <a:ea typeface="ＭＳ Ｐゴシック" pitchFamily="32" charset="-128"/>
                <a:cs typeface="ＭＳ Ｐゴシック" pitchFamily="32" charset="-128"/>
              </a:rPr>
              <a:t>Handout</a:t>
            </a:r>
            <a:r>
              <a:rPr lang="en-GB" sz="1200" b="1" kern="1200" dirty="0" smtClean="0">
                <a:solidFill>
                  <a:schemeClr val="tx1"/>
                </a:solidFill>
                <a:effectLst/>
                <a:latin typeface="Arial" pitchFamily="32" charset="0"/>
                <a:ea typeface="ＭＳ Ｐゴシック" pitchFamily="32" charset="-128"/>
                <a:cs typeface="ＭＳ Ｐゴシック" pitchFamily="32" charset="-128"/>
              </a:rPr>
              <a:t> 3</a:t>
            </a:r>
            <a:r>
              <a:rPr lang="en-GB" sz="1200" kern="1200" dirty="0" smtClean="0">
                <a:solidFill>
                  <a:schemeClr val="tx1"/>
                </a:solidFill>
                <a:effectLst/>
                <a:latin typeface="Arial" pitchFamily="32" charset="0"/>
                <a:ea typeface="ＭＳ Ｐゴシック" pitchFamily="32" charset="-128"/>
                <a:cs typeface="ＭＳ Ｐゴシック" pitchFamily="32" charset="-128"/>
              </a:rPr>
              <a:t>.</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The core problem is to work out how many whole, half and quarter tiles are needed to cover the tops of tables of different sizes.</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In this "apprentice" version of the task, students are given guidance on how to tackle it.</a:t>
            </a: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24</a:t>
            </a:fld>
            <a:endParaRPr lang="en-US"/>
          </a:p>
        </p:txBody>
      </p:sp>
    </p:spTree>
    <p:extLst>
      <p:ext uri="{BB962C8B-B14F-4D97-AF65-F5344CB8AC3E}">
        <p14:creationId xmlns:p14="http://schemas.microsoft.com/office/powerpoint/2010/main" val="3768680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On your own, spend a few minutes working through the task, answering the four questions. As you work, consider the different ways in which your students might approach the task.</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Once you are familiar with the task and its solution, discuss with your neighbour which of the eight Mathematical Practices (see </a:t>
            </a:r>
            <a:r>
              <a:rPr lang="en-GB" sz="1200" b="1" kern="1200" dirty="0" err="1" smtClean="0">
                <a:solidFill>
                  <a:schemeClr val="tx1"/>
                </a:solidFill>
                <a:effectLst/>
                <a:latin typeface="Arial" pitchFamily="32" charset="0"/>
                <a:ea typeface="ＭＳ Ｐゴシック" pitchFamily="32" charset="-128"/>
                <a:cs typeface="ＭＳ Ｐゴシック" pitchFamily="32" charset="-128"/>
              </a:rPr>
              <a:t>Handout</a:t>
            </a:r>
            <a:r>
              <a:rPr lang="en-GB" sz="1200" b="1" kern="1200" dirty="0" smtClean="0">
                <a:solidFill>
                  <a:schemeClr val="tx1"/>
                </a:solidFill>
                <a:effectLst/>
                <a:latin typeface="Arial" pitchFamily="32" charset="0"/>
                <a:ea typeface="ＭＳ Ｐゴシック" pitchFamily="32" charset="-128"/>
                <a:cs typeface="ＭＳ Ｐゴシック" pitchFamily="32" charset="-128"/>
              </a:rPr>
              <a:t> 1</a:t>
            </a:r>
            <a:r>
              <a:rPr lang="en-GB" sz="1200" kern="1200" dirty="0" smtClean="0">
                <a:solidFill>
                  <a:schemeClr val="tx1"/>
                </a:solidFill>
                <a:effectLst/>
                <a:latin typeface="Arial" pitchFamily="32" charset="0"/>
                <a:ea typeface="ＭＳ Ｐゴシック" pitchFamily="32" charset="-128"/>
                <a:cs typeface="ＭＳ Ｐゴシック" pitchFamily="32" charset="-128"/>
              </a:rPr>
              <a:t>) you think students would have opportunity to specifically developing as they work on a solution.  Use </a:t>
            </a:r>
            <a:r>
              <a:rPr lang="en-GB" sz="1200" b="1" kern="1200" dirty="0" err="1" smtClean="0">
                <a:solidFill>
                  <a:schemeClr val="tx1"/>
                </a:solidFill>
                <a:effectLst/>
                <a:latin typeface="Arial" pitchFamily="32" charset="0"/>
                <a:ea typeface="ＭＳ Ｐゴシック" pitchFamily="32" charset="-128"/>
                <a:cs typeface="ＭＳ Ｐゴシック" pitchFamily="32" charset="-128"/>
              </a:rPr>
              <a:t>Handout</a:t>
            </a:r>
            <a:r>
              <a:rPr lang="en-GB" sz="1200" b="1" kern="1200" dirty="0" smtClean="0">
                <a:solidFill>
                  <a:schemeClr val="tx1"/>
                </a:solidFill>
                <a:effectLst/>
                <a:latin typeface="Arial" pitchFamily="32" charset="0"/>
                <a:ea typeface="ＭＳ Ｐゴシック" pitchFamily="32" charset="-128"/>
                <a:cs typeface="ＭＳ Ｐゴシック" pitchFamily="32" charset="-128"/>
              </a:rPr>
              <a:t> 4</a:t>
            </a:r>
            <a:r>
              <a:rPr lang="en-GB" sz="1200" kern="1200" dirty="0" smtClean="0">
                <a:solidFill>
                  <a:schemeClr val="tx1"/>
                </a:solidFill>
                <a:effectLst/>
                <a:latin typeface="Arial" pitchFamily="32" charset="0"/>
                <a:ea typeface="ＭＳ Ｐゴシック" pitchFamily="32" charset="-128"/>
                <a:cs typeface="ＭＳ Ｐゴシック" pitchFamily="32" charset="-128"/>
              </a:rPr>
              <a:t> to write down the practice(s), identifying at which point in the solution process the different practices emerge.</a:t>
            </a: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25</a:t>
            </a:fld>
            <a:endParaRPr lang="en-US"/>
          </a:p>
        </p:txBody>
      </p:sp>
    </p:spTree>
    <p:extLst>
      <p:ext uri="{BB962C8B-B14F-4D97-AF65-F5344CB8AC3E}">
        <p14:creationId xmlns:p14="http://schemas.microsoft.com/office/powerpoint/2010/main" val="135565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Arial" pitchFamily="32" charset="0"/>
                <a:ea typeface="ＭＳ Ｐゴシック" pitchFamily="32" charset="-128"/>
                <a:cs typeface="ＭＳ Ｐゴシック" pitchFamily="32" charset="-128"/>
              </a:rPr>
              <a:t>When participants have had sufficient time to agree on the identifiable practices, spend a few minutes discussing ideas as a whole group. While it is not essential for all groups to have identified exactly the same practices, an agreement on the main mathematical practice(s) that students will have the opportunity to develop will hopefully be identified.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i="1" kern="1200" dirty="0" smtClean="0">
                <a:solidFill>
                  <a:schemeClr val="tx1"/>
                </a:solidFill>
                <a:effectLst/>
                <a:latin typeface="Arial" pitchFamily="32" charset="0"/>
                <a:ea typeface="ＭＳ Ｐゴシック" pitchFamily="32" charset="-128"/>
                <a:cs typeface="ＭＳ Ｐゴシック" pitchFamily="32" charset="-128"/>
              </a:rPr>
              <a:t>(Spending time working through this process yourself, prior to the workshop, will help in leading this discussion).</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Let’s see which of the eight mathematical practices we have identified and whether or not we agree!</a:t>
            </a:r>
          </a:p>
          <a:p>
            <a:endParaRPr lang="en-GB"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i="1" kern="1200" dirty="0" smtClean="0">
                <a:solidFill>
                  <a:schemeClr val="tx1"/>
                </a:solidFill>
                <a:effectLst/>
                <a:latin typeface="Arial" pitchFamily="32" charset="0"/>
                <a:ea typeface="ＭＳ Ｐゴシック" pitchFamily="32" charset="-128"/>
                <a:cs typeface="ＭＳ Ｐゴシック" pitchFamily="32" charset="-128"/>
              </a:rPr>
              <a:t>Choose a group to start the discussion, getting feedback from other groups to see whether or not they are in agreement.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The practices are not intended to be free floating proficiencies, unconnected with content or with each other, nor are they uniformly applied over all the work that students do. Identifying concrete examples of skills that students might demonstrate when completing a particular task, that we can look out for, not only enables us to ensure students have a balanced exposure to the eight practices in the tasks we use in our classrooms, but also provides a means of measuring students’ practice proficiency, which we will look at next.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26</a:t>
            </a:fld>
            <a:endParaRPr lang="en-US"/>
          </a:p>
        </p:txBody>
      </p:sp>
    </p:spTree>
    <p:extLst>
      <p:ext uri="{BB962C8B-B14F-4D97-AF65-F5344CB8AC3E}">
        <p14:creationId xmlns:p14="http://schemas.microsoft.com/office/powerpoint/2010/main" val="563337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Engagement Strategies (10 minutes </a:t>
            </a:r>
            <a:r>
              <a:rPr lang="en-US" sz="1200" b="0" kern="1200" dirty="0" smtClean="0">
                <a:solidFill>
                  <a:schemeClr val="tx1"/>
                </a:solidFill>
                <a:effectLst/>
                <a:latin typeface="Arial" pitchFamily="32" charset="0"/>
                <a:ea typeface="ＭＳ Ｐゴシック" pitchFamily="32" charset="-128"/>
                <a:cs typeface="ＭＳ Ｐゴシック" pitchFamily="32" charset="-128"/>
              </a:rPr>
              <a:t>starting after 50 minutes</a:t>
            </a:r>
            <a:r>
              <a:rPr lang="en-US" sz="1200" b="1" kern="1200" dirty="0" smtClean="0">
                <a:solidFill>
                  <a:schemeClr val="tx1"/>
                </a:solidFill>
                <a:effectLst/>
                <a:latin typeface="Arial" pitchFamily="32" charset="0"/>
                <a:ea typeface="ＭＳ Ｐゴシック" pitchFamily="32" charset="-128"/>
                <a:cs typeface="ＭＳ Ｐゴシック" pitchFamily="32" charset="-128"/>
              </a:rPr>
              <a:t>)</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There are a number of instructional strategies that teachers can use to support the development of students’ proficiency in the mathematical practices.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These can involve a major shift in pedagogy and belief, moving from engagement strategies, which we will look at first, to empowerment strategies, which we will consider afterwards.</a:t>
            </a:r>
            <a:endParaRPr lang="en-GB" sz="1200" kern="1200" dirty="0">
              <a:solidFill>
                <a:schemeClr val="tx1"/>
              </a:solidFill>
              <a:effectLst/>
              <a:latin typeface="Arial" pitchFamily="32" charset="0"/>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27</a:t>
            </a:fld>
            <a:endParaRPr lang="en-US"/>
          </a:p>
        </p:txBody>
      </p:sp>
    </p:spTree>
    <p:extLst>
      <p:ext uri="{BB962C8B-B14F-4D97-AF65-F5344CB8AC3E}">
        <p14:creationId xmlns:p14="http://schemas.microsoft.com/office/powerpoint/2010/main" val="269608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Three strategies that encourage students to think for themselves, reveal the reasoning behind their thinking and increase the levels of thinking for all students in the math classroom are: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(1) Pair-Share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(2) Showing Thinking and</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(3) Questioning and Wait Time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We will look at each of these strategies in turn.</a:t>
            </a:r>
            <a:endParaRPr lang="en-GB" sz="1200" kern="1200" dirty="0">
              <a:solidFill>
                <a:schemeClr val="tx1"/>
              </a:solidFill>
              <a:effectLst/>
              <a:latin typeface="Arial" pitchFamily="32" charset="0"/>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28</a:t>
            </a:fld>
            <a:endParaRPr lang="en-US"/>
          </a:p>
        </p:txBody>
      </p:sp>
    </p:spTree>
    <p:extLst>
      <p:ext uri="{BB962C8B-B14F-4D97-AF65-F5344CB8AC3E}">
        <p14:creationId xmlns:p14="http://schemas.microsoft.com/office/powerpoint/2010/main" val="255468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‘Pair-share’ can be easily implemented in any classroom, at any grade level and doesn’t require any change in pedagogy or materials.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When a question or problem is posed, students are given the opportunity to think and work with a partner for a few minutes, before being asked to provide an answer.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In ‘Think-Pair-Share’, students are given time to think independently before working with a partner.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While easy to implement, this strategy is a significant first step in engaging all students in classroom instructional activities.</a:t>
            </a:r>
            <a:endParaRPr lang="en-GB" sz="1200" kern="1200" dirty="0">
              <a:solidFill>
                <a:schemeClr val="tx1"/>
              </a:solidFill>
              <a:effectLst/>
              <a:latin typeface="Arial" pitchFamily="32" charset="0"/>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29</a:t>
            </a:fld>
            <a:endParaRPr lang="en-US"/>
          </a:p>
        </p:txBody>
      </p:sp>
    </p:spTree>
    <p:extLst>
      <p:ext uri="{BB962C8B-B14F-4D97-AF65-F5344CB8AC3E}">
        <p14:creationId xmlns:p14="http://schemas.microsoft.com/office/powerpoint/2010/main" val="5584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The Common Core State Standards for Mathematical Practice (15 minutes)</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We are all familiar with the Common Core State Standards for Mathematical Content and Practice. While the </a:t>
            </a:r>
            <a:r>
              <a:rPr lang="en-GB" sz="1200" kern="1200" dirty="0" smtClean="0">
                <a:solidFill>
                  <a:schemeClr val="tx1"/>
                </a:solidFill>
                <a:effectLst/>
                <a:latin typeface="Arial" pitchFamily="32" charset="0"/>
                <a:ea typeface="ＭＳ Ｐゴシック" pitchFamily="32" charset="-128"/>
                <a:cs typeface="ＭＳ Ｐゴシック" pitchFamily="32" charset="-128"/>
              </a:rPr>
              <a:t>Content Standards describe the structure of mathematical knowledge, the Standards for Mathematical Practice describe the ways in which proficient practitioners of mathematics carry out their work. </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Let’s have a look at the practices in a bit more detail …</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a:t>
            </a:fld>
            <a:endParaRPr lang="en-US"/>
          </a:p>
        </p:txBody>
      </p:sp>
    </p:spTree>
    <p:extLst>
      <p:ext uri="{BB962C8B-B14F-4D97-AF65-F5344CB8AC3E}">
        <p14:creationId xmlns:p14="http://schemas.microsoft.com/office/powerpoint/2010/main" val="269608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We routinely ask students in our classrooms to share their thinking. However, we can often accept a description of process, with students providing the steps they used to solve the problem, rather than their reasoning and thinking about how they knew which processes to use.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To reveal student thinking, more challenging, open-ended problems are needed.</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There is also the need to work toward higher degrees of student involvement in classroom activities. Once pair-share is incorporated into classroom routines, additional strategies that promote ‘every pupil response’ need to also be integrated, including things like ‘thumbs up/thumbs down’ or use of individual white boards for noting answers.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Students should also be encouraged to be more aware of their thinking and express it in detail.</a:t>
            </a:r>
            <a:endParaRPr lang="en-GB" sz="1200" kern="1200" dirty="0">
              <a:solidFill>
                <a:schemeClr val="tx1"/>
              </a:solidFill>
              <a:effectLst/>
              <a:latin typeface="Arial" pitchFamily="32" charset="0"/>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30</a:t>
            </a:fld>
            <a:endParaRPr lang="en-US"/>
          </a:p>
        </p:txBody>
      </p:sp>
    </p:spTree>
    <p:extLst>
      <p:ext uri="{BB962C8B-B14F-4D97-AF65-F5344CB8AC3E}">
        <p14:creationId xmlns:p14="http://schemas.microsoft.com/office/powerpoint/2010/main" val="3628708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As thinking is increased in the math classroom, better questioning and wait time are required. We need to provide thought provoking questions to students and then allow students plenty of time to think and work towards an answer.</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As we engage in these strategies over a period of time, they become familiar and we become comfortable with these classroom behaviors.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As we as teachers reach this comfort zone, student learning increases and we move into the second stage, or empowerment.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We will now look at four empowerment strategies.</a:t>
            </a:r>
            <a:endParaRPr lang="en-GB" sz="1200" kern="1200" dirty="0">
              <a:solidFill>
                <a:schemeClr val="tx1"/>
              </a:solidFill>
              <a:effectLst/>
              <a:latin typeface="Arial" pitchFamily="32" charset="0"/>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31</a:t>
            </a:fld>
            <a:endParaRPr lang="en-US"/>
          </a:p>
        </p:txBody>
      </p:sp>
    </p:spTree>
    <p:extLst>
      <p:ext uri="{BB962C8B-B14F-4D97-AF65-F5344CB8AC3E}">
        <p14:creationId xmlns:p14="http://schemas.microsoft.com/office/powerpoint/2010/main" val="1180677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Empowerment Strategies (10 minutes </a:t>
            </a:r>
            <a:r>
              <a:rPr lang="en-US" sz="1200" b="0" kern="1200" dirty="0" smtClean="0">
                <a:solidFill>
                  <a:schemeClr val="tx1"/>
                </a:solidFill>
                <a:effectLst/>
                <a:latin typeface="Arial" pitchFamily="32" charset="0"/>
                <a:ea typeface="ＭＳ Ｐゴシック" pitchFamily="32" charset="-128"/>
                <a:cs typeface="ＭＳ Ｐゴシック" pitchFamily="32" charset="-128"/>
              </a:rPr>
              <a:t>starting after 60 minutes</a:t>
            </a:r>
            <a:r>
              <a:rPr lang="en-US" sz="1200" b="1" kern="1200" dirty="0" smtClean="0">
                <a:solidFill>
                  <a:schemeClr val="tx1"/>
                </a:solidFill>
                <a:effectLst/>
                <a:latin typeface="Arial" pitchFamily="32" charset="0"/>
                <a:ea typeface="ＭＳ Ｐゴシック" pitchFamily="32" charset="-128"/>
                <a:cs typeface="ＭＳ Ｐゴシック" pitchFamily="32" charset="-128"/>
              </a:rPr>
              <a:t>)</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When shifting from engagement to empowerment, teachers begin to use strategies with ease, making adaptations that further increase student learning.</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Let’s take a look at some empowerment strategies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32</a:t>
            </a:fld>
            <a:endParaRPr lang="en-US"/>
          </a:p>
        </p:txBody>
      </p:sp>
    </p:spTree>
    <p:extLst>
      <p:ext uri="{BB962C8B-B14F-4D97-AF65-F5344CB8AC3E}">
        <p14:creationId xmlns:p14="http://schemas.microsoft.com/office/powerpoint/2010/main" val="269608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These four empowerment strategies address grouping students, questioning methods, appropriate degrees of difficulty and developing understanding.</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We will begin by looking at group work.</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33</a:t>
            </a:fld>
            <a:endParaRPr lang="en-US"/>
          </a:p>
        </p:txBody>
      </p:sp>
    </p:spTree>
    <p:extLst>
      <p:ext uri="{BB962C8B-B14F-4D97-AF65-F5344CB8AC3E}">
        <p14:creationId xmlns:p14="http://schemas.microsoft.com/office/powerpoint/2010/main" val="1699932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The strategy of grouping students and providing engaging problems may be a significant shift for some teachers. Students are given challenging problems and allowed to work in groups of two, three or four.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Challenging math problems take time, effort, reasoning, and thinking to solve. </a:t>
            </a:r>
            <a:r>
              <a:rPr lang="en-US" sz="1200" kern="1200" dirty="0" smtClean="0">
                <a:solidFill>
                  <a:schemeClr val="tx1"/>
                </a:solidFill>
                <a:effectLst/>
                <a:latin typeface="Arial" pitchFamily="32" charset="0"/>
                <a:ea typeface="ＭＳ Ｐゴシック" pitchFamily="32" charset="-128"/>
                <a:cs typeface="ＭＳ Ｐゴシック" pitchFamily="32" charset="-128"/>
              </a:rPr>
              <a:t>Teachers need to balance working in groups and working independently and be able to quickly adjust grouping strategies as the need arises.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34</a:t>
            </a:fld>
            <a:endParaRPr lang="en-US"/>
          </a:p>
        </p:txBody>
      </p:sp>
    </p:spTree>
    <p:extLst>
      <p:ext uri="{BB962C8B-B14F-4D97-AF65-F5344CB8AC3E}">
        <p14:creationId xmlns:p14="http://schemas.microsoft.com/office/powerpoint/2010/main" val="4161767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Once students have been given opportunities to solve challenging problems in groups, we need to ask supporting questions that encourage students to continue working.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Providing students with hints or cues without giving them the answer, and asking probing questions, allows us to better assess students’ thinking and understanding.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35</a:t>
            </a:fld>
            <a:endParaRPr lang="en-US"/>
          </a:p>
        </p:txBody>
      </p:sp>
    </p:spTree>
    <p:extLst>
      <p:ext uri="{BB962C8B-B14F-4D97-AF65-F5344CB8AC3E}">
        <p14:creationId xmlns:p14="http://schemas.microsoft.com/office/powerpoint/2010/main" val="3592467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Students learn to persevere in solving mathematics problems by being allowed to struggle. If the problem is too easy, students do not need to struggle. If the problem is far too difficult, students are not capable of solving it and get frustrated.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‘Productive struggle’ is the goal.</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Students need to understand that mathematical problems do not usually have a quick, easy solution. Effective effort is a life-skill and should be learned interdependently and independently.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36</a:t>
            </a:fld>
            <a:endParaRPr lang="en-US"/>
          </a:p>
        </p:txBody>
      </p:sp>
    </p:spTree>
    <p:extLst>
      <p:ext uri="{BB962C8B-B14F-4D97-AF65-F5344CB8AC3E}">
        <p14:creationId xmlns:p14="http://schemas.microsoft.com/office/powerpoint/2010/main" val="1041788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Students need to be encouraged to think carefully about mathematics and to understand their level of knowledge. They also need to be able to accurately communicate their thinking. Reasoning requires students to pull together patterns, connections, and their understandings about the rules of mathematics, and then apply their insight into finding a solution to a difficult, challenging problem.</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pedagogical shift brought about by these four empowerment strategies and the resulting change in classroom culture helps students to develop in their proficiency, increasing awareness for both them and us as teachers, of their current competencies and areas needing development.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Having looked at the strategies, let’s now look at some students working on a problem.</a:t>
            </a:r>
            <a:r>
              <a:rPr lang="en-GB" dirty="0" smtClean="0">
                <a:effectLst/>
              </a:rPr>
              <a:t> </a:t>
            </a:r>
            <a:endParaRPr lang="en-US" baseline="0" dirty="0" smtClean="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37</a:t>
            </a:fld>
            <a:endParaRPr lang="en-US"/>
          </a:p>
        </p:txBody>
      </p:sp>
    </p:spTree>
    <p:extLst>
      <p:ext uri="{BB962C8B-B14F-4D97-AF65-F5344CB8AC3E}">
        <p14:creationId xmlns:p14="http://schemas.microsoft.com/office/powerpoint/2010/main" val="2271044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One of the lessons designed as part of the Mathematics Assessment Project (freely available at </a:t>
            </a:r>
            <a:r>
              <a:rPr lang="en-US" sz="1200" u="sng" kern="1200" dirty="0" smtClean="0">
                <a:solidFill>
                  <a:schemeClr val="tx1"/>
                </a:solidFill>
                <a:effectLst/>
                <a:latin typeface="Arial" pitchFamily="32" charset="0"/>
                <a:ea typeface="ＭＳ Ｐゴシック" pitchFamily="32" charset="-128"/>
                <a:cs typeface="ＭＳ Ｐゴシック" pitchFamily="32" charset="-128"/>
                <a:hlinkClick r:id="rId3" action="ppaction://hlinkfile"/>
              </a:rPr>
              <a:t>map.mathshell.org</a:t>
            </a:r>
            <a:r>
              <a:rPr lang="en-US" sz="1200" kern="1200" dirty="0" smtClean="0">
                <a:solidFill>
                  <a:schemeClr val="tx1"/>
                </a:solidFill>
                <a:effectLst/>
                <a:latin typeface="Arial" pitchFamily="32" charset="0"/>
                <a:ea typeface="ＭＳ Ｐゴシック" pitchFamily="32" charset="-128"/>
                <a:cs typeface="ＭＳ Ｐゴシック" pitchFamily="32" charset="-128"/>
              </a:rPr>
              <a:t>) provides a problem involving sampling as a way of estimating the number of trees on a tree farm.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There are two types of tree on the farm, with circles representing old trees and triangles representing young trees. Students are posed with two questions to solve as part of this problem:</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(1) Explain fully a method Tom could use to estimate the number of trees of each type.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(2) Use your method to estimate the number of old and young trees.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I want to show you a 2-minute video of students describing their method for estimating the number of trees of each type</a:t>
            </a:r>
            <a:r>
              <a:rPr lang="en-GB" sz="1200" i="1" kern="1200" dirty="0" smtClean="0">
                <a:solidFill>
                  <a:schemeClr val="tx1"/>
                </a:solidFill>
                <a:effectLst/>
                <a:latin typeface="Arial" pitchFamily="32" charset="0"/>
                <a:ea typeface="ＭＳ Ｐゴシック" pitchFamily="32" charset="-128"/>
                <a:cs typeface="ＭＳ Ｐゴシック" pitchFamily="32" charset="-128"/>
              </a:rPr>
              <a:t>. </a:t>
            </a:r>
            <a:r>
              <a:rPr lang="en-GB" sz="1200" kern="1200" dirty="0" smtClean="0">
                <a:solidFill>
                  <a:schemeClr val="tx1"/>
                </a:solidFill>
                <a:effectLst/>
                <a:latin typeface="Arial" pitchFamily="32" charset="0"/>
                <a:ea typeface="ＭＳ Ｐゴシック" pitchFamily="32" charset="-128"/>
                <a:cs typeface="ＭＳ Ｐゴシック" pitchFamily="32" charset="-128"/>
              </a:rPr>
              <a:t>Before we watch the video, spend a few minutes familiarizing yourself with the task and considering possible approaches.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You will find a copy of the task on </a:t>
            </a:r>
            <a:r>
              <a:rPr lang="en-GB" sz="1200" b="1" kern="1200" dirty="0" err="1" smtClean="0">
                <a:solidFill>
                  <a:schemeClr val="tx1"/>
                </a:solidFill>
                <a:effectLst/>
                <a:latin typeface="Arial" pitchFamily="32" charset="0"/>
                <a:ea typeface="ＭＳ Ｐゴシック" pitchFamily="32" charset="-128"/>
                <a:cs typeface="ＭＳ Ｐゴシック" pitchFamily="32" charset="-128"/>
              </a:rPr>
              <a:t>Handout</a:t>
            </a:r>
            <a:r>
              <a:rPr lang="en-GB" sz="1200" b="1" kern="1200" dirty="0" smtClean="0">
                <a:solidFill>
                  <a:schemeClr val="tx1"/>
                </a:solidFill>
                <a:effectLst/>
                <a:latin typeface="Arial" pitchFamily="32" charset="0"/>
                <a:ea typeface="ＭＳ Ｐゴシック" pitchFamily="32" charset="-128"/>
                <a:cs typeface="ＭＳ Ｐゴシック" pitchFamily="32" charset="-128"/>
              </a:rPr>
              <a:t> 5</a:t>
            </a:r>
            <a:r>
              <a:rPr lang="en-GB" sz="1200" kern="1200" dirty="0" smtClean="0">
                <a:solidFill>
                  <a:schemeClr val="tx1"/>
                </a:solidFill>
                <a:effectLst/>
                <a:latin typeface="Arial" pitchFamily="32" charset="0"/>
                <a:ea typeface="ＭＳ Ｐゴシック" pitchFamily="32" charset="-128"/>
                <a:cs typeface="ＭＳ Ｐゴシック" pitchFamily="32" charset="-128"/>
              </a:rPr>
              <a: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38</a:t>
            </a:fld>
            <a:endParaRPr lang="en-US"/>
          </a:p>
        </p:txBody>
      </p:sp>
    </p:spTree>
    <p:extLst>
      <p:ext uri="{BB962C8B-B14F-4D97-AF65-F5344CB8AC3E}">
        <p14:creationId xmlns:p14="http://schemas.microsoft.com/office/powerpoint/2010/main" val="2380228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Arial" pitchFamily="32" charset="0"/>
                <a:ea typeface="ＭＳ Ｐゴシック" pitchFamily="32" charset="-128"/>
                <a:cs typeface="ＭＳ Ｐゴシック" pitchFamily="32" charset="-128"/>
              </a:rPr>
              <a:t>Click on the slide to reveal video control</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As Odessa,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Noe</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 and Khalil talk about their work, ask the participants to try to identify which of the practices they are using.</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video made by students and teachers at </a:t>
            </a:r>
            <a:r>
              <a:rPr lang="en-GB" sz="1200" kern="1200" dirty="0" smtClean="0">
                <a:solidFill>
                  <a:schemeClr val="tx1"/>
                </a:solidFill>
                <a:effectLst/>
                <a:latin typeface="Arial" pitchFamily="32" charset="0"/>
                <a:ea typeface="ＭＳ Ｐゴシック" pitchFamily="32" charset="-128"/>
                <a:cs typeface="ＭＳ Ｐゴシック" pitchFamily="32" charset="-128"/>
              </a:rPr>
              <a:t>Willard Middle School, Berkeley</a:t>
            </a:r>
            <a:r>
              <a:rPr lang="en-US" sz="1200" kern="1200" dirty="0" smtClean="0">
                <a:solidFill>
                  <a:schemeClr val="tx1"/>
                </a:solidFill>
                <a:effectLst/>
                <a:latin typeface="Arial" pitchFamily="32" charset="0"/>
                <a:ea typeface="ＭＳ Ｐゴシック" pitchFamily="32" charset="-128"/>
                <a:cs typeface="ＭＳ Ｐゴシック" pitchFamily="32" charset="-128"/>
              </a:rPr>
              <a:t>, provides only a small snapshot of the students’ work on the task, but provides an opportunity for participants to begin to identify and look for characteristic behaviors.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39</a:t>
            </a:fld>
            <a:endParaRPr lang="en-US"/>
          </a:p>
        </p:txBody>
      </p:sp>
    </p:spTree>
    <p:extLst>
      <p:ext uri="{BB962C8B-B14F-4D97-AF65-F5344CB8AC3E}">
        <p14:creationId xmlns:p14="http://schemas.microsoft.com/office/powerpoint/2010/main" val="236824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Arial" pitchFamily="32" charset="0"/>
                <a:ea typeface="ＭＳ Ｐゴシック" pitchFamily="32" charset="-128"/>
                <a:cs typeface="ＭＳ Ｐゴシック" pitchFamily="32" charset="-128"/>
              </a:rPr>
              <a:t>Direct participants to </a:t>
            </a:r>
            <a:r>
              <a:rPr lang="en-US" sz="1200" b="1" kern="1200" dirty="0" smtClean="0">
                <a:solidFill>
                  <a:schemeClr val="tx1"/>
                </a:solidFill>
                <a:effectLst/>
                <a:latin typeface="Arial" pitchFamily="32" charset="0"/>
                <a:ea typeface="ＭＳ Ｐゴシック" pitchFamily="32" charset="-128"/>
                <a:cs typeface="ＭＳ Ｐゴシック" pitchFamily="32" charset="-128"/>
              </a:rPr>
              <a:t>Handout 1</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full descriptions of the Standards for Mathematical Practice describe ways in which students ought to engage with mathematics as they grow in expertise throughout the elementary, middle, and high school years.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eight practices describe essential mathematical habits that we want to see extending throughout the curriculum and pedagogy of mathematics. The detailed descriptions give us an insight into the kinds of student behavior we are looking for, so let’s look at each of the practices in detail and draw out some of the key features …</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a:t>
            </a:fld>
            <a:endParaRPr lang="en-US"/>
          </a:p>
        </p:txBody>
      </p:sp>
    </p:spTree>
    <p:extLst>
      <p:ext uri="{BB962C8B-B14F-4D97-AF65-F5344CB8AC3E}">
        <p14:creationId xmlns:p14="http://schemas.microsoft.com/office/powerpoint/2010/main" val="4018915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Supporting Students in the Classroom (20 minutes </a:t>
            </a:r>
            <a:r>
              <a:rPr lang="en-US" sz="1200" b="0" kern="1200" dirty="0" smtClean="0">
                <a:solidFill>
                  <a:schemeClr val="tx1"/>
                </a:solidFill>
                <a:effectLst/>
                <a:latin typeface="Arial" pitchFamily="32" charset="0"/>
                <a:ea typeface="ＭＳ Ｐゴシック" pitchFamily="32" charset="-128"/>
                <a:cs typeface="ＭＳ Ｐゴシック" pitchFamily="32" charset="-128"/>
              </a:rPr>
              <a:t>starting after 70 minutes</a:t>
            </a:r>
            <a:r>
              <a:rPr lang="en-US" sz="1200" b="1" kern="1200" dirty="0" smtClean="0">
                <a:solidFill>
                  <a:schemeClr val="tx1"/>
                </a:solidFill>
                <a:effectLst/>
                <a:latin typeface="Arial" pitchFamily="32" charset="0"/>
                <a:ea typeface="ＭＳ Ｐゴシック" pitchFamily="32" charset="-128"/>
                <a:cs typeface="ＭＳ Ｐゴシック" pitchFamily="32" charset="-128"/>
              </a:rPr>
              <a:t>)</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practice standards are a guide to good math instruction, forming the foundation for mathematical thinking and practice in our classrooms. However, the eight practices are a lot to take in and if we are going to see our students engage with them fully, we need to make them accessible. In order to do this, students need to have a grasp of what the practices actually mean and the skills they will be exhibiting when engaging with them.</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40</a:t>
            </a:fld>
            <a:endParaRPr lang="en-US"/>
          </a:p>
        </p:txBody>
      </p:sp>
    </p:spTree>
    <p:extLst>
      <p:ext uri="{BB962C8B-B14F-4D97-AF65-F5344CB8AC3E}">
        <p14:creationId xmlns:p14="http://schemas.microsoft.com/office/powerpoint/2010/main" val="269608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Here’s an example of expanding the mathematical practices using language that students can easily understand. It can be found on </a:t>
            </a:r>
            <a:r>
              <a:rPr lang="en-US" sz="1200" b="1" kern="1200" dirty="0" smtClean="0">
                <a:solidFill>
                  <a:schemeClr val="tx1"/>
                </a:solidFill>
                <a:effectLst/>
                <a:latin typeface="Arial" pitchFamily="32" charset="0"/>
                <a:ea typeface="ＭＳ Ｐゴシック" pitchFamily="32" charset="-128"/>
                <a:cs typeface="ＭＳ Ｐゴシック" pitchFamily="32" charset="-128"/>
              </a:rPr>
              <a:t>Handout 6.</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Read the slide.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table was designed for elementary students. It translates the eight practices into simple sentences, providing students with accessible behavior descriptors that can be fairly easily identified and assessed.</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Providing students with statements that they can easily understand and identify with helps them to recognize the practices they are engaging in. The practices become more meaningful, as they develop an understanding of what it means to operate in each of the eight areas and foster a vocabulary for describing their strategies and mathematical thinking.</a:t>
            </a:r>
            <a:r>
              <a:rPr lang="en-GB" sz="1200" kern="1200" dirty="0" smtClean="0">
                <a:solidFill>
                  <a:schemeClr val="tx1"/>
                </a:solidFill>
                <a:effectLst/>
                <a:latin typeface="Arial" pitchFamily="32" charset="0"/>
                <a:ea typeface="ＭＳ Ｐゴシック" pitchFamily="32" charset="-128"/>
                <a:cs typeface="ＭＳ Ｐゴシック" pitchFamily="32" charset="-128"/>
              </a:rPr>
              <a:t> </a:t>
            </a:r>
          </a:p>
          <a:p>
            <a:endParaRPr lang="en-US"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The table was adapted from ‘Teaching Children Mathematics’.</a:t>
            </a:r>
            <a:r>
              <a:rPr lang="en-GB" dirty="0" smtClean="0">
                <a:effectLst/>
              </a:rPr>
              <a:t> </a:t>
            </a:r>
            <a:endParaRPr lang="en-US" i="1"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41</a:t>
            </a:fld>
            <a:endParaRPr lang="en-US"/>
          </a:p>
        </p:txBody>
      </p:sp>
    </p:spTree>
    <p:extLst>
      <p:ext uri="{BB962C8B-B14F-4D97-AF65-F5344CB8AC3E}">
        <p14:creationId xmlns:p14="http://schemas.microsoft.com/office/powerpoint/2010/main" val="15534316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Another way in which we can support students in both understanding what the practices are and how to develop them, is to use resources in the classroom that explicitly address the processes.  Jordan School District, Utah, have produced some Math Practice Charts by grade level, explaining the eight Common Core Math Practices.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This is the chart for MP1 for Grades 6 – 7. It provides the student with guidance on questions to ask before solving the problem, actions to take during the problem solving process and methods for checking and evaluating a solution once it has been completed.</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42</a:t>
            </a:fld>
            <a:endParaRPr lang="en-US"/>
          </a:p>
        </p:txBody>
      </p:sp>
    </p:spTree>
    <p:extLst>
      <p:ext uri="{BB962C8B-B14F-4D97-AF65-F5344CB8AC3E}">
        <p14:creationId xmlns:p14="http://schemas.microsoft.com/office/powerpoint/2010/main" val="927678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other seven practices are set out in a similar way and can be found on </a:t>
            </a:r>
            <a:r>
              <a:rPr lang="en-US" sz="1200" b="1" kern="1200" dirty="0" smtClean="0">
                <a:solidFill>
                  <a:schemeClr val="tx1"/>
                </a:solidFill>
                <a:effectLst/>
                <a:latin typeface="Arial" pitchFamily="32" charset="0"/>
                <a:ea typeface="ＭＳ Ｐゴシック" pitchFamily="32" charset="-128"/>
                <a:cs typeface="ＭＳ Ｐゴシック" pitchFamily="32" charset="-128"/>
              </a:rPr>
              <a:t>Handout 7</a:t>
            </a:r>
            <a:r>
              <a:rPr lang="en-US" sz="1200" kern="1200" dirty="0" smtClean="0">
                <a:solidFill>
                  <a:schemeClr val="tx1"/>
                </a:solidFill>
                <a:effectLst/>
                <a:latin typeface="Arial" pitchFamily="32" charset="0"/>
                <a:ea typeface="ＭＳ Ｐゴシック" pitchFamily="32" charset="-128"/>
                <a:cs typeface="ＭＳ Ｐゴシック" pitchFamily="32" charset="-128"/>
              </a:rPr>
              <a:t>.</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43</a:t>
            </a:fld>
            <a:endParaRPr lang="en-US"/>
          </a:p>
        </p:txBody>
      </p:sp>
    </p:spTree>
    <p:extLst>
      <p:ext uri="{BB962C8B-B14F-4D97-AF65-F5344CB8AC3E}">
        <p14:creationId xmlns:p14="http://schemas.microsoft.com/office/powerpoint/2010/main" val="1722549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We are now going to watch a short video of a Grade 8 class reflecting on their use of the math practices. We see the math practice charts being used during the lesson, as a means of helping students to engage with the math practices.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As you watch the video, think about your responses to these three questions, which can be found on </a:t>
            </a:r>
            <a:r>
              <a:rPr lang="en-US" sz="1200" b="1" kern="1200" dirty="0" smtClean="0">
                <a:solidFill>
                  <a:schemeClr val="tx1"/>
                </a:solidFill>
                <a:effectLst/>
                <a:latin typeface="Arial" pitchFamily="32" charset="0"/>
                <a:ea typeface="ＭＳ Ｐゴシック" pitchFamily="32" charset="-128"/>
                <a:cs typeface="ＭＳ Ｐゴシック" pitchFamily="32" charset="-128"/>
              </a:rPr>
              <a:t>Handout 8.</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44</a:t>
            </a:fld>
            <a:endParaRPr lang="en-US"/>
          </a:p>
        </p:txBody>
      </p:sp>
    </p:spTree>
    <p:extLst>
      <p:ext uri="{BB962C8B-B14F-4D97-AF65-F5344CB8AC3E}">
        <p14:creationId xmlns:p14="http://schemas.microsoft.com/office/powerpoint/2010/main" val="3435435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Arial" pitchFamily="32" charset="0"/>
                <a:ea typeface="ＭＳ Ｐゴシック" pitchFamily="32" charset="-128"/>
                <a:cs typeface="ＭＳ Ｐゴシック" pitchFamily="32" charset="-128"/>
              </a:rPr>
              <a:t>This video can be streamed from the web using the </a:t>
            </a:r>
            <a:r>
              <a:rPr lang="en-US" sz="1200" b="1" i="1" kern="1200" dirty="0" err="1" smtClean="0">
                <a:solidFill>
                  <a:schemeClr val="tx1"/>
                </a:solidFill>
                <a:effectLst/>
                <a:latin typeface="Arial" pitchFamily="32" charset="0"/>
                <a:ea typeface="ＭＳ Ｐゴシック" pitchFamily="32" charset="-128"/>
                <a:cs typeface="ＭＳ Ｐゴシック" pitchFamily="32" charset="-128"/>
              </a:rPr>
              <a:t>url</a:t>
            </a:r>
            <a:r>
              <a:rPr lang="en-US" sz="1200" b="1" i="1" kern="1200" dirty="0" smtClean="0">
                <a:solidFill>
                  <a:schemeClr val="tx1"/>
                </a:solidFill>
                <a:effectLst/>
                <a:latin typeface="Arial" pitchFamily="32" charset="0"/>
                <a:ea typeface="ＭＳ Ｐゴシック" pitchFamily="32" charset="-128"/>
                <a:cs typeface="ＭＳ Ｐゴシック" pitchFamily="32" charset="-128"/>
              </a:rPr>
              <a:t> shown: </a:t>
            </a:r>
            <a:r>
              <a:rPr lang="en-GB" sz="1200" b="1" i="1" u="sng" kern="1200" dirty="0" smtClean="0">
                <a:solidFill>
                  <a:schemeClr val="tx1"/>
                </a:solidFill>
                <a:effectLst/>
                <a:latin typeface="Arial" pitchFamily="32" charset="0"/>
                <a:ea typeface="ＭＳ Ｐゴシック" pitchFamily="32" charset="-128"/>
                <a:cs typeface="ＭＳ Ｐゴシック" pitchFamily="32" charset="-128"/>
                <a:hlinkClick r:id="rId3"/>
              </a:rPr>
              <a:t>https://www.teachingchannel.org/videos/owning-the-common-core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video lasts for just under two minutes and describes how Audra </a:t>
            </a:r>
            <a:r>
              <a:rPr lang="en-US" sz="1200" kern="1200" dirty="0" err="1" smtClean="0">
                <a:solidFill>
                  <a:schemeClr val="tx1"/>
                </a:solidFill>
                <a:effectLst/>
                <a:latin typeface="Arial" pitchFamily="32" charset="0"/>
                <a:ea typeface="ＭＳ Ｐゴシック" pitchFamily="32" charset="-128"/>
                <a:cs typeface="ＭＳ Ｐゴシック" pitchFamily="32" charset="-128"/>
              </a:rPr>
              <a:t>McPhillips</a:t>
            </a:r>
            <a:r>
              <a:rPr lang="en-US" sz="1200" kern="1200" dirty="0" smtClean="0">
                <a:solidFill>
                  <a:schemeClr val="tx1"/>
                </a:solidFill>
                <a:effectLst/>
                <a:latin typeface="Arial" pitchFamily="32" charset="0"/>
                <a:ea typeface="ＭＳ Ｐゴシック" pitchFamily="32" charset="-128"/>
                <a:cs typeface="ＭＳ Ｐゴシック" pitchFamily="32" charset="-128"/>
              </a:rPr>
              <a:t> supports her students in engaging with the eight math practices.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Let’s take a look …</a:t>
            </a:r>
          </a:p>
          <a:p>
            <a:endParaRPr lang="en-US"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Having watched the video, ask participants to share their ideas with their partner, before completing their responses on the handout. They may want to jot down some notes on the pro-forma as they watch the video.</a:t>
            </a:r>
            <a:r>
              <a:rPr lang="en-GB" dirty="0" smtClean="0">
                <a:effectLst/>
              </a:rPr>
              <a:t> </a:t>
            </a:r>
            <a:endParaRPr lang="en-US" dirty="0" smtClean="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45</a:t>
            </a:fld>
            <a:endParaRPr lang="en-US"/>
          </a:p>
        </p:txBody>
      </p:sp>
    </p:spTree>
    <p:extLst>
      <p:ext uri="{BB962C8B-B14F-4D97-AF65-F5344CB8AC3E}">
        <p14:creationId xmlns:p14="http://schemas.microsoft.com/office/powerpoint/2010/main" val="1713430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Talking about the practices with the students has become something that Audra </a:t>
            </a:r>
            <a:r>
              <a:rPr lang="en-US" sz="1200" kern="1200" dirty="0" err="1" smtClean="0">
                <a:solidFill>
                  <a:schemeClr val="tx1"/>
                </a:solidFill>
                <a:effectLst/>
                <a:latin typeface="Arial" pitchFamily="32" charset="0"/>
                <a:ea typeface="ＭＳ Ｐゴシック" pitchFamily="32" charset="-128"/>
                <a:cs typeface="ＭＳ Ｐゴシック" pitchFamily="32" charset="-128"/>
              </a:rPr>
              <a:t>McPhillips</a:t>
            </a:r>
            <a:r>
              <a:rPr lang="en-US" sz="1200" kern="1200" dirty="0" smtClean="0">
                <a:solidFill>
                  <a:schemeClr val="tx1"/>
                </a:solidFill>
                <a:effectLst/>
                <a:latin typeface="Arial" pitchFamily="32" charset="0"/>
                <a:ea typeface="ＭＳ Ｐゴシック" pitchFamily="32" charset="-128"/>
                <a:cs typeface="ＭＳ Ｐゴシック" pitchFamily="32" charset="-128"/>
              </a:rPr>
              <a:t> does everyday, in her endeavor for them to become part of students’ common language.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It is important that not only we as teachers have a clear grasp of students’ development of the mathematical practices, but that students share in this process and are able to track their proficiency at the practices, becoming familiar with the kinds of behaviors they will be exhibiting, as they develop in each of the eight areas.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In this way, as we actively monitor, as well as encourage our students to self assess their proficiency at the Mathematical Practices, it is to be hoped that we can support our students in improving and developing their mathematical expertise.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46</a:t>
            </a:fld>
            <a:endParaRPr lang="en-US"/>
          </a:p>
        </p:txBody>
      </p:sp>
    </p:spTree>
    <p:extLst>
      <p:ext uri="{BB962C8B-B14F-4D97-AF65-F5344CB8AC3E}">
        <p14:creationId xmlns:p14="http://schemas.microsoft.com/office/powerpoint/2010/main" val="3650026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Thank you</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Customize the final slide with your own contact details. </a:t>
            </a:r>
            <a:endParaRPr lang="en-GB" sz="1200" kern="120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47</a:t>
            </a:fld>
            <a:endParaRPr lang="en-US"/>
          </a:p>
        </p:txBody>
      </p:sp>
    </p:spTree>
    <p:extLst>
      <p:ext uri="{BB962C8B-B14F-4D97-AF65-F5344CB8AC3E}">
        <p14:creationId xmlns:p14="http://schemas.microsoft.com/office/powerpoint/2010/main" val="126644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first practice considers the ways in which students make sense of the problems they are invited to solve.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Students should be able to explain the meaning of a problem and actively look for ways that it can be solved.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Rather than jumping right into an attempt at a solution, students need to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pPr marL="171450" lvl="0" indent="-171450">
              <a:buFont typeface="Arial"/>
              <a:buChar char="•"/>
            </a:pPr>
            <a:r>
              <a:rPr lang="en-US" sz="1200" kern="1200" dirty="0" smtClean="0">
                <a:solidFill>
                  <a:schemeClr val="tx1"/>
                </a:solidFill>
                <a:effectLst/>
                <a:latin typeface="Arial" pitchFamily="32" charset="0"/>
                <a:ea typeface="ＭＳ Ｐゴシック" pitchFamily="32" charset="-128"/>
                <a:cs typeface="ＭＳ Ｐゴシック" pitchFamily="32" charset="-128"/>
              </a:rPr>
              <a:t>critically analyze the problem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pPr marL="171450" lvl="0" indent="-171450">
              <a:buFont typeface="Arial"/>
              <a:buChar char="•"/>
            </a:pPr>
            <a:r>
              <a:rPr lang="en-US" sz="1200" kern="1200" dirty="0" smtClean="0">
                <a:solidFill>
                  <a:schemeClr val="tx1"/>
                </a:solidFill>
                <a:effectLst/>
                <a:latin typeface="Arial" pitchFamily="32" charset="0"/>
                <a:ea typeface="ＭＳ Ｐゴシック" pitchFamily="32" charset="-128"/>
                <a:cs typeface="ＭＳ Ｐゴシック" pitchFamily="32" charset="-128"/>
              </a:rPr>
              <a:t>consider the form and meaning of the solution, and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pPr marL="171450" lvl="0" indent="-171450">
              <a:buFont typeface="Arial"/>
              <a:buChar char="•"/>
            </a:pPr>
            <a:r>
              <a:rPr lang="en-US" sz="1200" kern="1200" dirty="0" smtClean="0">
                <a:solidFill>
                  <a:schemeClr val="tx1"/>
                </a:solidFill>
                <a:effectLst/>
                <a:latin typeface="Arial" pitchFamily="32" charset="0"/>
                <a:ea typeface="ＭＳ Ｐゴシック" pitchFamily="32" charset="-128"/>
                <a:cs typeface="ＭＳ Ｐゴシック" pitchFamily="32" charset="-128"/>
              </a:rPr>
              <a:t>plan a pathway to get there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If that approach doesn't work out, persevere.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5</a:t>
            </a:fld>
            <a:endParaRPr lang="en-US"/>
          </a:p>
        </p:txBody>
      </p:sp>
    </p:spTree>
    <p:extLst>
      <p:ext uri="{BB962C8B-B14F-4D97-AF65-F5344CB8AC3E}">
        <p14:creationId xmlns:p14="http://schemas.microsoft.com/office/powerpoint/2010/main" val="4073220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Making sense of quantities and their relationships when problem solving is an important skill for students to possess, as they develop their ability to reason.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This involves creating coherent arguments and using symbols to represent mathematical situations. Students should be able to use the different properties of operations and objects flexibly too.</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6</a:t>
            </a:fld>
            <a:endParaRPr lang="en-US"/>
          </a:p>
        </p:txBody>
      </p:sp>
    </p:spTree>
    <p:extLst>
      <p:ext uri="{BB962C8B-B14F-4D97-AF65-F5344CB8AC3E}">
        <p14:creationId xmlns:p14="http://schemas.microsoft.com/office/powerpoint/2010/main" val="2882872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When constructing arguments, students should be able to refer to definitions, theorems, and previously established results.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They need to build a logical progression of claims, using examples to justify their conclusions.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It’s also important that students are able to distinguish correct reasoning from that which is flawed.</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7</a:t>
            </a:fld>
            <a:endParaRPr lang="en-US"/>
          </a:p>
        </p:txBody>
      </p:sp>
    </p:spTree>
    <p:extLst>
      <p:ext uri="{BB962C8B-B14F-4D97-AF65-F5344CB8AC3E}">
        <p14:creationId xmlns:p14="http://schemas.microsoft.com/office/powerpoint/2010/main" val="77909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MP4 brings math outside of the classroom, with students taking the skills they’ve learned in class and applying it to situations they encounter in everyday life.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Modeling with mathematics requires students to</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pPr marL="171450" lvl="0" indent="-171450">
              <a:buFont typeface="Arial"/>
              <a:buChar char="•"/>
            </a:pPr>
            <a:r>
              <a:rPr lang="en-US" sz="1200" kern="1200" dirty="0" smtClean="0">
                <a:solidFill>
                  <a:schemeClr val="tx1"/>
                </a:solidFill>
                <a:effectLst/>
                <a:latin typeface="Arial" pitchFamily="32" charset="0"/>
                <a:ea typeface="ＭＳ Ｐゴシック" pitchFamily="32" charset="-128"/>
                <a:cs typeface="ＭＳ Ｐゴシック" pitchFamily="32" charset="-128"/>
              </a:rPr>
              <a:t>make assumptions and approximations to simplify a situation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pPr marL="171450" lvl="0" indent="-171450">
              <a:buFont typeface="Arial"/>
              <a:buChar char="•"/>
            </a:pPr>
            <a:r>
              <a:rPr lang="en-US" sz="1200" kern="1200" dirty="0" smtClean="0">
                <a:solidFill>
                  <a:schemeClr val="tx1"/>
                </a:solidFill>
                <a:effectLst/>
                <a:latin typeface="Arial" pitchFamily="32" charset="0"/>
                <a:ea typeface="ＭＳ Ｐゴシック" pitchFamily="32" charset="-128"/>
                <a:cs typeface="ＭＳ Ｐゴシック" pitchFamily="32" charset="-128"/>
              </a:rPr>
              <a:t>represent the relationships mathematically</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pPr marL="171450" lvl="0" indent="-171450">
              <a:buFont typeface="Arial"/>
              <a:buChar char="•"/>
            </a:pPr>
            <a:r>
              <a:rPr lang="en-US" sz="1200" kern="1200" dirty="0" smtClean="0">
                <a:solidFill>
                  <a:schemeClr val="tx1"/>
                </a:solidFill>
                <a:effectLst/>
                <a:latin typeface="Arial" pitchFamily="32" charset="0"/>
                <a:ea typeface="ＭＳ Ｐゴシック" pitchFamily="32" charset="-128"/>
                <a:cs typeface="ＭＳ Ｐゴシック" pitchFamily="32" charset="-128"/>
              </a:rPr>
              <a:t>interpret mathematical results in the context of the situation, and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pPr marL="171450" lvl="0" indent="-171450">
              <a:buFont typeface="Arial"/>
              <a:buChar char="•"/>
            </a:pPr>
            <a:r>
              <a:rPr lang="en-US" sz="1200" kern="1200" dirty="0" smtClean="0">
                <a:solidFill>
                  <a:schemeClr val="tx1"/>
                </a:solidFill>
                <a:effectLst/>
                <a:latin typeface="Arial" pitchFamily="32" charset="0"/>
                <a:ea typeface="ＭＳ Ｐゴシック" pitchFamily="32" charset="-128"/>
                <a:cs typeface="ＭＳ Ｐゴシック" pitchFamily="32" charset="-128"/>
              </a:rPr>
              <a:t>reflect on whether they make sense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8</a:t>
            </a:fld>
            <a:endParaRPr lang="en-US"/>
          </a:p>
        </p:txBody>
      </p:sp>
    </p:spTree>
    <p:extLst>
      <p:ext uri="{BB962C8B-B14F-4D97-AF65-F5344CB8AC3E}">
        <p14:creationId xmlns:p14="http://schemas.microsoft.com/office/powerpoint/2010/main" val="383401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MP5, ‘Use Appropriate Tools Strategically’ addresses the types of tools that support mathematics learning and how to use them.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When solving math problems, students need to consider the tools they have available to them. This can range from pencil and paper, to a calculator or protractor, to math software. They should be able to identify which tools will be most helpful and use them appropriately.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The</a:t>
            </a:r>
            <a:r>
              <a:rPr lang="en-US" sz="1200" kern="1200" dirty="0" smtClean="0">
                <a:solidFill>
                  <a:schemeClr val="tx1"/>
                </a:solidFill>
                <a:effectLst/>
                <a:latin typeface="Arial" pitchFamily="32" charset="0"/>
                <a:ea typeface="ＭＳ Ｐゴシック" pitchFamily="32" charset="-128"/>
                <a:cs typeface="ＭＳ Ｐゴシック" pitchFamily="32" charset="-128"/>
              </a:rPr>
              <a:t> use of appropriate tools is essential for students to get the most out of a mathematical task.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9</a:t>
            </a:fld>
            <a:endParaRPr lang="en-US"/>
          </a:p>
        </p:txBody>
      </p:sp>
    </p:spTree>
    <p:extLst>
      <p:ext uri="{BB962C8B-B14F-4D97-AF65-F5344CB8AC3E}">
        <p14:creationId xmlns:p14="http://schemas.microsoft.com/office/powerpoint/2010/main" val="2974698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672977"/>
          </a:xfrm>
        </p:spPr>
        <p:txBody>
          <a:bodyPr/>
          <a:lstStyle>
            <a:lvl1pPr>
              <a:defRPr sz="3200" b="1"/>
            </a:lvl1pPr>
          </a:lstStyle>
          <a:p>
            <a:r>
              <a:rPr lang="en-GB" smtClean="0"/>
              <a:t>Click to edit Master title style</a:t>
            </a:r>
            <a:endParaRPr lang="en-US" dirty="0"/>
          </a:p>
        </p:txBody>
      </p:sp>
      <p:sp>
        <p:nvSpPr>
          <p:cNvPr id="3" name="Content Placeholder 2"/>
          <p:cNvSpPr>
            <a:spLocks noGrp="1"/>
          </p:cNvSpPr>
          <p:nvPr>
            <p:ph idx="1"/>
          </p:nvPr>
        </p:nvSpPr>
        <p:spPr>
          <a:xfrm>
            <a:off x="457200" y="1162540"/>
            <a:ext cx="8229600" cy="4963625"/>
          </a:xfrm>
        </p:spPr>
        <p:txBody>
          <a:bodyPr/>
          <a:lstStyle>
            <a:lvl1pPr>
              <a:defRPr sz="2800" b="0">
                <a:latin typeface="+mj-lt"/>
              </a:defRPr>
            </a:lvl1pPr>
            <a:lvl2pPr>
              <a:defRPr sz="2400">
                <a:latin typeface="+mj-lt"/>
              </a:defRPr>
            </a:lvl2pPr>
            <a:lvl3pPr>
              <a:defRPr sz="2000">
                <a:latin typeface="+mj-lt"/>
              </a:defRPr>
            </a:lvl3pPr>
            <a:lvl4pPr>
              <a:defRPr sz="1800">
                <a:latin typeface="+mn-lt"/>
              </a:defRPr>
            </a:lvl4pPr>
            <a:lvl5pPr>
              <a:defRPr sz="1600">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Slide Number Placeholder 4"/>
          <p:cNvSpPr>
            <a:spLocks noGrp="1"/>
          </p:cNvSpPr>
          <p:nvPr>
            <p:ph type="sldNum" sz="quarter" idx="10"/>
          </p:nvPr>
        </p:nvSpPr>
        <p:spPr>
          <a:xfrm>
            <a:off x="7153276" y="6151563"/>
            <a:ext cx="1533525" cy="215900"/>
          </a:xfrm>
        </p:spPr>
        <p:txBody>
          <a:bodyPr/>
          <a:lstStyle>
            <a:lvl1pPr>
              <a:defRPr/>
            </a:lvl1pPr>
          </a:lstStyle>
          <a:p>
            <a:pPr>
              <a:defRPr/>
            </a:pPr>
            <a:fld id="{6C43A5FD-F371-3A4C-A72D-7D77D4C647FD}" type="slidenum">
              <a:rPr lang="en-US" smtClean="0"/>
              <a:pPr>
                <a:defRPr/>
              </a:pPr>
              <a:t>‹#›</a:t>
            </a:fld>
            <a:endParaRPr lang="en-US"/>
          </a:p>
        </p:txBody>
      </p:sp>
    </p:spTree>
    <p:extLst>
      <p:ext uri="{BB962C8B-B14F-4D97-AF65-F5344CB8AC3E}">
        <p14:creationId xmlns:p14="http://schemas.microsoft.com/office/powerpoint/2010/main" val="293037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3" name="Text Placeholder 3"/>
          <p:cNvSpPr>
            <a:spLocks noGrp="1"/>
          </p:cNvSpPr>
          <p:nvPr>
            <p:ph type="body" sz="quarter" idx="13" hasCustomPrompt="1"/>
          </p:nvPr>
        </p:nvSpPr>
        <p:spPr>
          <a:xfrm>
            <a:off x="457200" y="914400"/>
            <a:ext cx="8229600" cy="457200"/>
          </a:xfrm>
        </p:spPr>
        <p:txBody>
          <a:bodyPr/>
          <a:lstStyle>
            <a:lvl1pPr marL="0" indent="0">
              <a:buNone/>
              <a:defRPr kumimoji="1" lang="en-GB" sz="2400" b="1" i="0" kern="1200" dirty="0" smtClean="0">
                <a:solidFill>
                  <a:srgbClr val="000000"/>
                </a:solidFill>
                <a:latin typeface="Arial Narrow"/>
                <a:ea typeface="+mj-ea"/>
                <a:cs typeface="Arial Narrow"/>
              </a:defRPr>
            </a:lvl1pPr>
            <a:lvl2pPr>
              <a:defRPr kumimoji="1" lang="en-GB" sz="2400" b="1" i="0" kern="1200" dirty="0" smtClean="0">
                <a:solidFill>
                  <a:srgbClr val="739F14"/>
                </a:solidFill>
                <a:latin typeface="Arial Narrow"/>
                <a:ea typeface="+mj-ea"/>
                <a:cs typeface="Arial Narrow"/>
              </a:defRPr>
            </a:lvl2pPr>
            <a:lvl3pPr>
              <a:defRPr kumimoji="1" lang="en-GB" sz="2400" b="1" i="0" kern="1200" dirty="0" smtClean="0">
                <a:solidFill>
                  <a:srgbClr val="739F14"/>
                </a:solidFill>
                <a:latin typeface="Arial Narrow"/>
                <a:ea typeface="+mj-ea"/>
                <a:cs typeface="Arial Narrow"/>
              </a:defRPr>
            </a:lvl3pPr>
            <a:lvl4pPr>
              <a:defRPr kumimoji="1" lang="en-GB" sz="2400" b="1" i="0" kern="1200" dirty="0" smtClean="0">
                <a:solidFill>
                  <a:srgbClr val="739F14"/>
                </a:solidFill>
                <a:latin typeface="Arial Narrow"/>
                <a:ea typeface="+mj-ea"/>
                <a:cs typeface="Arial Narrow"/>
              </a:defRPr>
            </a:lvl4pPr>
            <a:lvl5pPr>
              <a:defRPr kumimoji="1" lang="en-US" sz="2400" b="1" i="0" kern="1200" dirty="0">
                <a:solidFill>
                  <a:srgbClr val="739F14"/>
                </a:solidFill>
                <a:latin typeface="Arial Narrow"/>
                <a:ea typeface="+mj-ea"/>
                <a:cs typeface="Arial Narrow"/>
              </a:defRPr>
            </a:lvl5pPr>
          </a:lstStyle>
          <a:p>
            <a:pPr lvl="0"/>
            <a:r>
              <a:rPr lang="en-GB" dirty="0" smtClean="0"/>
              <a:t>CLICK TO EDIT MASTER TEXT STYLES</a:t>
            </a:r>
          </a:p>
        </p:txBody>
      </p:sp>
    </p:spTree>
    <p:extLst>
      <p:ext uri="{BB962C8B-B14F-4D97-AF65-F5344CB8AC3E}">
        <p14:creationId xmlns:p14="http://schemas.microsoft.com/office/powerpoint/2010/main" val="4285148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a:defRPr/>
            </a:pPr>
            <a:fld id="{6C43A5FD-F371-3A4C-A72D-7D77D4C647FD}" type="slidenum">
              <a:rPr lang="en-US" smtClean="0"/>
              <a:pPr>
                <a:defRPr/>
              </a:pPr>
              <a:t>‹#›</a:t>
            </a:fld>
            <a:endParaRPr lang="en-US"/>
          </a:p>
        </p:txBody>
      </p:sp>
      <p:sp>
        <p:nvSpPr>
          <p:cNvPr id="4" name="Text Placeholder 3"/>
          <p:cNvSpPr>
            <a:spLocks noGrp="1"/>
          </p:cNvSpPr>
          <p:nvPr>
            <p:ph type="body" sz="quarter" idx="13" hasCustomPrompt="1"/>
          </p:nvPr>
        </p:nvSpPr>
        <p:spPr>
          <a:xfrm>
            <a:off x="457200" y="914400"/>
            <a:ext cx="8229600" cy="457200"/>
          </a:xfrm>
        </p:spPr>
        <p:txBody>
          <a:bodyPr/>
          <a:lstStyle>
            <a:lvl1pPr marL="0" indent="0">
              <a:buNone/>
              <a:defRPr kumimoji="1" lang="en-GB" sz="2400" b="1" i="0" kern="1200" dirty="0" smtClean="0">
                <a:solidFill>
                  <a:schemeClr val="tx1"/>
                </a:solidFill>
                <a:latin typeface="Arial Narrow"/>
                <a:ea typeface="+mj-ea"/>
                <a:cs typeface="Arial Narrow"/>
              </a:defRPr>
            </a:lvl1pPr>
            <a:lvl2pPr>
              <a:defRPr kumimoji="1" lang="en-GB" sz="2400" b="1" i="0" kern="1200" dirty="0" smtClean="0">
                <a:solidFill>
                  <a:srgbClr val="739F14"/>
                </a:solidFill>
                <a:latin typeface="Arial Narrow"/>
                <a:ea typeface="+mj-ea"/>
                <a:cs typeface="Arial Narrow"/>
              </a:defRPr>
            </a:lvl2pPr>
            <a:lvl3pPr>
              <a:defRPr kumimoji="1" lang="en-GB" sz="2400" b="1" i="0" kern="1200" dirty="0" smtClean="0">
                <a:solidFill>
                  <a:srgbClr val="739F14"/>
                </a:solidFill>
                <a:latin typeface="Arial Narrow"/>
                <a:ea typeface="+mj-ea"/>
                <a:cs typeface="Arial Narrow"/>
              </a:defRPr>
            </a:lvl3pPr>
            <a:lvl4pPr>
              <a:defRPr kumimoji="1" lang="en-GB" sz="2400" b="1" i="0" kern="1200" dirty="0" smtClean="0">
                <a:solidFill>
                  <a:srgbClr val="739F14"/>
                </a:solidFill>
                <a:latin typeface="Arial Narrow"/>
                <a:ea typeface="+mj-ea"/>
                <a:cs typeface="Arial Narrow"/>
              </a:defRPr>
            </a:lvl4pPr>
            <a:lvl5pPr>
              <a:defRPr kumimoji="1" lang="en-US" sz="2400" b="1" i="0" kern="1200" dirty="0">
                <a:solidFill>
                  <a:srgbClr val="739F14"/>
                </a:solidFill>
                <a:latin typeface="Arial Narrow"/>
                <a:ea typeface="+mj-ea"/>
                <a:cs typeface="Arial Narrow"/>
              </a:defRPr>
            </a:lvl5pPr>
          </a:lstStyle>
          <a:p>
            <a:pPr lvl="0"/>
            <a:r>
              <a:rPr lang="en-GB" dirty="0" smtClean="0"/>
              <a:t>CLICK TO EDIT MASTER TEXT STYLES</a:t>
            </a:r>
          </a:p>
        </p:txBody>
      </p:sp>
    </p:spTree>
    <p:extLst>
      <p:ext uri="{BB962C8B-B14F-4D97-AF65-F5344CB8AC3E}">
        <p14:creationId xmlns:p14="http://schemas.microsoft.com/office/powerpoint/2010/main" val="2006975020"/>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a:defRPr/>
            </a:pPr>
            <a:fld id="{6C43A5FD-F371-3A4C-A72D-7D77D4C647FD}" type="slidenum">
              <a:rPr lang="en-US" smtClean="0"/>
              <a:pPr>
                <a:defRPr/>
              </a:pPr>
              <a:t>‹#›</a:t>
            </a:fld>
            <a:endParaRPr lang="en-US"/>
          </a:p>
        </p:txBody>
      </p:sp>
      <p:sp>
        <p:nvSpPr>
          <p:cNvPr id="4" name="Text Placeholder 3"/>
          <p:cNvSpPr>
            <a:spLocks noGrp="1"/>
          </p:cNvSpPr>
          <p:nvPr>
            <p:ph type="body" sz="quarter" idx="13" hasCustomPrompt="1"/>
          </p:nvPr>
        </p:nvSpPr>
        <p:spPr>
          <a:xfrm>
            <a:off x="457200" y="914400"/>
            <a:ext cx="8229600" cy="457200"/>
          </a:xfrm>
        </p:spPr>
        <p:txBody>
          <a:bodyPr/>
          <a:lstStyle>
            <a:lvl1pPr marL="0" indent="0">
              <a:buNone/>
              <a:defRPr kumimoji="1" lang="en-GB" sz="2400" b="1" i="0" kern="1200" dirty="0" smtClean="0">
                <a:solidFill>
                  <a:schemeClr val="tx1"/>
                </a:solidFill>
                <a:latin typeface="Arial Narrow"/>
                <a:ea typeface="+mj-ea"/>
                <a:cs typeface="Arial Narrow"/>
              </a:defRPr>
            </a:lvl1pPr>
            <a:lvl2pPr>
              <a:defRPr kumimoji="1" lang="en-GB" sz="2400" b="1" i="0" kern="1200" dirty="0" smtClean="0">
                <a:solidFill>
                  <a:srgbClr val="739F14"/>
                </a:solidFill>
                <a:latin typeface="Arial Narrow"/>
                <a:ea typeface="+mj-ea"/>
                <a:cs typeface="Arial Narrow"/>
              </a:defRPr>
            </a:lvl2pPr>
            <a:lvl3pPr>
              <a:defRPr kumimoji="1" lang="en-GB" sz="2400" b="1" i="0" kern="1200" dirty="0" smtClean="0">
                <a:solidFill>
                  <a:srgbClr val="739F14"/>
                </a:solidFill>
                <a:latin typeface="Arial Narrow"/>
                <a:ea typeface="+mj-ea"/>
                <a:cs typeface="Arial Narrow"/>
              </a:defRPr>
            </a:lvl3pPr>
            <a:lvl4pPr>
              <a:defRPr kumimoji="1" lang="en-GB" sz="2400" b="1" i="0" kern="1200" dirty="0" smtClean="0">
                <a:solidFill>
                  <a:srgbClr val="739F14"/>
                </a:solidFill>
                <a:latin typeface="Arial Narrow"/>
                <a:ea typeface="+mj-ea"/>
                <a:cs typeface="Arial Narrow"/>
              </a:defRPr>
            </a:lvl4pPr>
            <a:lvl5pPr>
              <a:defRPr kumimoji="1" lang="en-US" sz="2400" b="1" i="0" kern="1200" dirty="0">
                <a:solidFill>
                  <a:srgbClr val="739F14"/>
                </a:solidFill>
                <a:latin typeface="Arial Narrow"/>
                <a:ea typeface="+mj-ea"/>
                <a:cs typeface="Arial Narrow"/>
              </a:defRPr>
            </a:lvl5pPr>
          </a:lstStyle>
          <a:p>
            <a:pPr lvl="0"/>
            <a:r>
              <a:rPr lang="en-GB" dirty="0" smtClean="0"/>
              <a:t>CLICK TO EDIT MASTER TEXT STYLES</a:t>
            </a:r>
          </a:p>
        </p:txBody>
      </p:sp>
    </p:spTree>
    <p:extLst>
      <p:ext uri="{BB962C8B-B14F-4D97-AF65-F5344CB8AC3E}">
        <p14:creationId xmlns:p14="http://schemas.microsoft.com/office/powerpoint/2010/main" val="1339443850"/>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a:defRPr/>
            </a:pPr>
            <a:fld id="{6C43A5FD-F371-3A4C-A72D-7D77D4C647FD}" type="slidenum">
              <a:rPr lang="en-US" smtClean="0"/>
              <a:pPr>
                <a:defRPr/>
              </a:pPr>
              <a:t>‹#›</a:t>
            </a:fld>
            <a:endParaRPr lang="en-US"/>
          </a:p>
        </p:txBody>
      </p:sp>
      <p:sp>
        <p:nvSpPr>
          <p:cNvPr id="4" name="Text Placeholder 3"/>
          <p:cNvSpPr>
            <a:spLocks noGrp="1"/>
          </p:cNvSpPr>
          <p:nvPr>
            <p:ph type="body" sz="quarter" idx="13" hasCustomPrompt="1"/>
          </p:nvPr>
        </p:nvSpPr>
        <p:spPr>
          <a:xfrm>
            <a:off x="457200" y="914400"/>
            <a:ext cx="8229600" cy="457200"/>
          </a:xfrm>
        </p:spPr>
        <p:txBody>
          <a:bodyPr/>
          <a:lstStyle>
            <a:lvl1pPr marL="0" indent="0">
              <a:buNone/>
              <a:defRPr kumimoji="1" lang="en-GB" sz="2400" b="1" i="0" kern="1200" dirty="0" smtClean="0">
                <a:solidFill>
                  <a:schemeClr val="tx1"/>
                </a:solidFill>
                <a:latin typeface="Arial Narrow"/>
                <a:ea typeface="+mj-ea"/>
                <a:cs typeface="Arial Narrow"/>
              </a:defRPr>
            </a:lvl1pPr>
            <a:lvl2pPr>
              <a:defRPr kumimoji="1" lang="en-GB" sz="2400" b="1" i="0" kern="1200" dirty="0" smtClean="0">
                <a:solidFill>
                  <a:srgbClr val="739F14"/>
                </a:solidFill>
                <a:latin typeface="Arial Narrow"/>
                <a:ea typeface="+mj-ea"/>
                <a:cs typeface="Arial Narrow"/>
              </a:defRPr>
            </a:lvl2pPr>
            <a:lvl3pPr>
              <a:defRPr kumimoji="1" lang="en-GB" sz="2400" b="1" i="0" kern="1200" dirty="0" smtClean="0">
                <a:solidFill>
                  <a:srgbClr val="739F14"/>
                </a:solidFill>
                <a:latin typeface="Arial Narrow"/>
                <a:ea typeface="+mj-ea"/>
                <a:cs typeface="Arial Narrow"/>
              </a:defRPr>
            </a:lvl3pPr>
            <a:lvl4pPr>
              <a:defRPr kumimoji="1" lang="en-GB" sz="2400" b="1" i="0" kern="1200" dirty="0" smtClean="0">
                <a:solidFill>
                  <a:srgbClr val="739F14"/>
                </a:solidFill>
                <a:latin typeface="Arial Narrow"/>
                <a:ea typeface="+mj-ea"/>
                <a:cs typeface="Arial Narrow"/>
              </a:defRPr>
            </a:lvl4pPr>
            <a:lvl5pPr>
              <a:defRPr kumimoji="1" lang="en-US" sz="2400" b="1" i="0" kern="1200" dirty="0">
                <a:solidFill>
                  <a:srgbClr val="739F14"/>
                </a:solidFill>
                <a:latin typeface="Arial Narrow"/>
                <a:ea typeface="+mj-ea"/>
                <a:cs typeface="Arial Narrow"/>
              </a:defRPr>
            </a:lvl5pPr>
          </a:lstStyle>
          <a:p>
            <a:pPr lvl="0"/>
            <a:r>
              <a:rPr lang="en-GB" dirty="0" smtClean="0"/>
              <a:t>CLICK TO EDIT MASTER TEXT STYLES</a:t>
            </a:r>
          </a:p>
        </p:txBody>
      </p:sp>
    </p:spTree>
    <p:extLst>
      <p:ext uri="{BB962C8B-B14F-4D97-AF65-F5344CB8AC3E}">
        <p14:creationId xmlns:p14="http://schemas.microsoft.com/office/powerpoint/2010/main" val="393182979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a:defRPr/>
            </a:pPr>
            <a:fld id="{6C43A5FD-F371-3A4C-A72D-7D77D4C647FD}" type="slidenum">
              <a:rPr lang="en-US" smtClean="0"/>
              <a:pPr>
                <a:defRPr/>
              </a:pPr>
              <a:t>‹#›</a:t>
            </a:fld>
            <a:endParaRPr lang="en-US"/>
          </a:p>
        </p:txBody>
      </p:sp>
      <p:sp>
        <p:nvSpPr>
          <p:cNvPr id="4" name="Text Placeholder 3"/>
          <p:cNvSpPr>
            <a:spLocks noGrp="1"/>
          </p:cNvSpPr>
          <p:nvPr>
            <p:ph type="body" sz="quarter" idx="13" hasCustomPrompt="1"/>
          </p:nvPr>
        </p:nvSpPr>
        <p:spPr>
          <a:xfrm>
            <a:off x="457200" y="914400"/>
            <a:ext cx="8229600" cy="457200"/>
          </a:xfrm>
        </p:spPr>
        <p:txBody>
          <a:bodyPr/>
          <a:lstStyle>
            <a:lvl1pPr marL="0" indent="0">
              <a:buNone/>
              <a:defRPr kumimoji="1" lang="en-GB" sz="2400" b="1" i="0" kern="1200" dirty="0" smtClean="0">
                <a:solidFill>
                  <a:schemeClr val="tx1"/>
                </a:solidFill>
                <a:latin typeface="Arial Narrow"/>
                <a:ea typeface="+mj-ea"/>
                <a:cs typeface="Arial Narrow"/>
              </a:defRPr>
            </a:lvl1pPr>
            <a:lvl2pPr>
              <a:defRPr kumimoji="1" lang="en-GB" sz="2400" b="1" i="0" kern="1200" dirty="0" smtClean="0">
                <a:solidFill>
                  <a:srgbClr val="739F14"/>
                </a:solidFill>
                <a:latin typeface="Arial Narrow"/>
                <a:ea typeface="+mj-ea"/>
                <a:cs typeface="Arial Narrow"/>
              </a:defRPr>
            </a:lvl2pPr>
            <a:lvl3pPr>
              <a:defRPr kumimoji="1" lang="en-GB" sz="2400" b="1" i="0" kern="1200" dirty="0" smtClean="0">
                <a:solidFill>
                  <a:srgbClr val="739F14"/>
                </a:solidFill>
                <a:latin typeface="Arial Narrow"/>
                <a:ea typeface="+mj-ea"/>
                <a:cs typeface="Arial Narrow"/>
              </a:defRPr>
            </a:lvl3pPr>
            <a:lvl4pPr>
              <a:defRPr kumimoji="1" lang="en-GB" sz="2400" b="1" i="0" kern="1200" dirty="0" smtClean="0">
                <a:solidFill>
                  <a:srgbClr val="739F14"/>
                </a:solidFill>
                <a:latin typeface="Arial Narrow"/>
                <a:ea typeface="+mj-ea"/>
                <a:cs typeface="Arial Narrow"/>
              </a:defRPr>
            </a:lvl4pPr>
            <a:lvl5pPr>
              <a:defRPr kumimoji="1" lang="en-US" sz="2400" b="1" i="0" kern="1200" dirty="0">
                <a:solidFill>
                  <a:srgbClr val="739F14"/>
                </a:solidFill>
                <a:latin typeface="Arial Narrow"/>
                <a:ea typeface="+mj-ea"/>
                <a:cs typeface="Arial Narrow"/>
              </a:defRPr>
            </a:lvl5pPr>
          </a:lstStyle>
          <a:p>
            <a:pPr lvl="0"/>
            <a:r>
              <a:rPr lang="en-GB" dirty="0" smtClean="0"/>
              <a:t>CLICK TO EDIT MASTER TEXT STYLES</a:t>
            </a:r>
          </a:p>
        </p:txBody>
      </p:sp>
    </p:spTree>
    <p:extLst>
      <p:ext uri="{BB962C8B-B14F-4D97-AF65-F5344CB8AC3E}">
        <p14:creationId xmlns:p14="http://schemas.microsoft.com/office/powerpoint/2010/main" val="948183385"/>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113692"/>
            <a:ext cx="4038600" cy="50124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113692"/>
            <a:ext cx="4038600" cy="50124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Slide Number Placeholder 5"/>
          <p:cNvSpPr>
            <a:spLocks noGrp="1"/>
          </p:cNvSpPr>
          <p:nvPr>
            <p:ph type="sldNum" sz="quarter" idx="10"/>
          </p:nvPr>
        </p:nvSpPr>
        <p:spPr>
          <a:xfrm>
            <a:off x="6648450" y="6151563"/>
            <a:ext cx="2038350" cy="215900"/>
          </a:xfrm>
        </p:spPr>
        <p:txBody>
          <a:bodyPr/>
          <a:lstStyle>
            <a:lvl1pPr>
              <a:defRPr/>
            </a:lvl1pPr>
          </a:lstStyle>
          <a:p>
            <a:pPr>
              <a:defRPr/>
            </a:pPr>
            <a:fld id="{6C43A5FD-F371-3A4C-A72D-7D77D4C647FD}" type="slidenum">
              <a:rPr lang="en-US" smtClean="0"/>
              <a:pPr>
                <a:defRPr/>
              </a:pPr>
              <a:t>‹#›</a:t>
            </a:fld>
            <a:endParaRPr lang="en-US"/>
          </a:p>
        </p:txBody>
      </p:sp>
    </p:spTree>
    <p:extLst>
      <p:ext uri="{BB962C8B-B14F-4D97-AF65-F5344CB8AC3E}">
        <p14:creationId xmlns:p14="http://schemas.microsoft.com/office/powerpoint/2010/main" val="118632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Slide Number Placeholder 5"/>
          <p:cNvSpPr>
            <a:spLocks noGrp="1"/>
          </p:cNvSpPr>
          <p:nvPr>
            <p:ph type="sldNum" sz="quarter" idx="10"/>
          </p:nvPr>
        </p:nvSpPr>
        <p:spPr/>
        <p:txBody>
          <a:bodyPr/>
          <a:lstStyle>
            <a:lvl1pPr>
              <a:defRPr/>
            </a:lvl1pPr>
          </a:lstStyle>
          <a:p>
            <a:pPr>
              <a:defRPr/>
            </a:pPr>
            <a:fld id="{6C43A5FD-F371-3A4C-A72D-7D77D4C647FD}" type="slidenum">
              <a:rPr lang="en-US" smtClean="0"/>
              <a:pPr>
                <a:defRPr/>
              </a:pPr>
              <a:t>‹#›</a:t>
            </a:fld>
            <a:endParaRPr lang="en-US"/>
          </a:p>
        </p:txBody>
      </p:sp>
    </p:spTree>
    <p:extLst>
      <p:ext uri="{BB962C8B-B14F-4D97-AF65-F5344CB8AC3E}">
        <p14:creationId xmlns:p14="http://schemas.microsoft.com/office/powerpoint/2010/main" val="222750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0" y="1196752"/>
            <a:ext cx="9144000" cy="4896544"/>
          </a:xfrm>
          <a:solidFill>
            <a:schemeClr val="tx2"/>
          </a:solidFill>
        </p:spPr>
        <p:txBody>
          <a:bodyPr anchor="ctr">
            <a:normAutofit/>
          </a:bodyPr>
          <a:lstStyle>
            <a:lvl1pPr marL="0" indent="0" algn="ctr">
              <a:buNone/>
              <a:defRPr sz="2800" b="1">
                <a:solidFill>
                  <a:schemeClr val="bg1"/>
                </a:solidFill>
                <a:latin typeface="Rockwell"/>
                <a:cs typeface="Rockwe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title</a:t>
            </a:r>
          </a:p>
          <a:p>
            <a:endParaRPr lang="en-US" dirty="0"/>
          </a:p>
        </p:txBody>
      </p:sp>
      <p:sp>
        <p:nvSpPr>
          <p:cNvPr id="12" name="TextBox 11"/>
          <p:cNvSpPr txBox="1"/>
          <p:nvPr/>
        </p:nvSpPr>
        <p:spPr>
          <a:xfrm>
            <a:off x="2" y="-9372"/>
            <a:ext cx="9143999" cy="1569660"/>
          </a:xfrm>
          <a:prstGeom prst="rect">
            <a:avLst/>
          </a:prstGeom>
          <a:solidFill>
            <a:srgbClr val="710E0E"/>
          </a:solidFill>
        </p:spPr>
        <p:txBody>
          <a:bodyPr wrap="square" rtlCol="0">
            <a:spAutoFit/>
          </a:bodyPr>
          <a:lstStyle/>
          <a:p>
            <a:pPr algn="ctr"/>
            <a:endParaRPr lang="en-US" dirty="0" smtClean="0">
              <a:solidFill>
                <a:srgbClr val="FFFFFF"/>
              </a:solidFill>
              <a:latin typeface="Rockwell"/>
              <a:cs typeface="Rockwell"/>
            </a:endParaRPr>
          </a:p>
          <a:p>
            <a:pPr algn="ctr"/>
            <a:r>
              <a:rPr lang="en-US" dirty="0" smtClean="0">
                <a:solidFill>
                  <a:srgbClr val="FFFFFF"/>
                </a:solidFill>
                <a:latin typeface="Rockwell"/>
                <a:cs typeface="Rockwell"/>
              </a:rPr>
              <a:t>Mathematics Assessment Project</a:t>
            </a:r>
          </a:p>
          <a:p>
            <a:pPr algn="ctr"/>
            <a:endParaRPr lang="en-US" dirty="0" smtClean="0">
              <a:solidFill>
                <a:srgbClr val="FFFFFF"/>
              </a:solidFill>
              <a:latin typeface="Rockwell"/>
              <a:cs typeface="Rockwell"/>
            </a:endParaRPr>
          </a:p>
          <a:p>
            <a:pPr algn="ctr"/>
            <a:endParaRPr lang="en-US" dirty="0" smtClean="0">
              <a:solidFill>
                <a:srgbClr val="FFFFFF"/>
              </a:solidFill>
              <a:latin typeface="Rockwell"/>
              <a:cs typeface="Rockwell"/>
            </a:endParaRPr>
          </a:p>
        </p:txBody>
      </p:sp>
      <p:sp>
        <p:nvSpPr>
          <p:cNvPr id="13" name="TextBox 12"/>
          <p:cNvSpPr txBox="1"/>
          <p:nvPr/>
        </p:nvSpPr>
        <p:spPr>
          <a:xfrm>
            <a:off x="0" y="6057781"/>
            <a:ext cx="9144000" cy="969496"/>
          </a:xfrm>
          <a:prstGeom prst="rect">
            <a:avLst/>
          </a:prstGeom>
          <a:solidFill>
            <a:schemeClr val="tx2"/>
          </a:solidFill>
        </p:spPr>
        <p:txBody>
          <a:bodyPr wrap="square" rtlCol="0">
            <a:spAutoFit/>
          </a:bodyPr>
          <a:lstStyle/>
          <a:p>
            <a:pPr algn="ctr"/>
            <a:r>
              <a:rPr lang="en-US" sz="1100" kern="1200" dirty="0" smtClean="0">
                <a:solidFill>
                  <a:schemeClr val="accent6"/>
                </a:solidFill>
                <a:effectLst/>
                <a:latin typeface="+mj-lt"/>
                <a:ea typeface="ＭＳ Ｐゴシック" pitchFamily="-107" charset="-128"/>
                <a:cs typeface="ＭＳ Ｐゴシック" pitchFamily="-107" charset="-128"/>
              </a:rPr>
              <a:t>© Shell Centre, University of Nottingham</a:t>
            </a:r>
          </a:p>
          <a:p>
            <a:pPr algn="ctr"/>
            <a:r>
              <a:rPr lang="en-US" sz="1100" kern="1200" dirty="0" smtClean="0">
                <a:solidFill>
                  <a:schemeClr val="accent6"/>
                </a:solidFill>
                <a:effectLst/>
                <a:latin typeface="+mj-lt"/>
                <a:ea typeface="ＭＳ Ｐゴシック" pitchFamily="-107" charset="-128"/>
                <a:cs typeface="ＭＳ Ｐゴシック" pitchFamily="-107" charset="-128"/>
              </a:rPr>
              <a:t>May be reproduced, unmodified, for non-commercial purposes under the Creative Commons license detailed at </a:t>
            </a:r>
            <a:br>
              <a:rPr lang="en-US" sz="1100" kern="1200" dirty="0" smtClean="0">
                <a:solidFill>
                  <a:schemeClr val="accent6"/>
                </a:solidFill>
                <a:effectLst/>
                <a:latin typeface="+mj-lt"/>
                <a:ea typeface="ＭＳ Ｐゴシック" pitchFamily="-107" charset="-128"/>
                <a:cs typeface="ＭＳ Ｐゴシック" pitchFamily="-107" charset="-128"/>
              </a:rPr>
            </a:b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http://</a:t>
            </a:r>
            <a:r>
              <a:rPr lang="en-US" sz="1100" kern="1200" dirty="0" err="1" smtClean="0">
                <a:solidFill>
                  <a:schemeClr val="accent6"/>
                </a:solidFill>
                <a:effectLst/>
                <a:latin typeface="Arial" pitchFamily="-107" charset="0"/>
                <a:ea typeface="ＭＳ Ｐゴシック" pitchFamily="-107" charset="-128"/>
                <a:cs typeface="ＭＳ Ｐゴシック" pitchFamily="-107" charset="-128"/>
              </a:rPr>
              <a:t>creativecommons.org</a:t>
            </a: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/licenses/by-</a:t>
            </a:r>
            <a:r>
              <a:rPr lang="en-US" sz="1100" kern="1200" dirty="0" err="1" smtClean="0">
                <a:solidFill>
                  <a:schemeClr val="accent6"/>
                </a:solidFill>
                <a:effectLst/>
                <a:latin typeface="Arial" pitchFamily="-107" charset="0"/>
                <a:ea typeface="ＭＳ Ｐゴシック" pitchFamily="-107" charset="-128"/>
                <a:cs typeface="ＭＳ Ｐゴシック" pitchFamily="-107" charset="-128"/>
              </a:rPr>
              <a:t>nc</a:t>
            </a: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a:t>
            </a:r>
            <a:r>
              <a:rPr lang="en-US" sz="1100" kern="1200" dirty="0" err="1" smtClean="0">
                <a:solidFill>
                  <a:schemeClr val="accent6"/>
                </a:solidFill>
                <a:effectLst/>
                <a:latin typeface="Arial" pitchFamily="-107" charset="0"/>
                <a:ea typeface="ＭＳ Ｐゴシック" pitchFamily="-107" charset="-128"/>
                <a:cs typeface="ＭＳ Ｐゴシック" pitchFamily="-107" charset="-128"/>
              </a:rPr>
              <a:t>nd</a:t>
            </a: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/3.0/ - all other rights reserved</a:t>
            </a:r>
            <a:r>
              <a:rPr lang="en-US" sz="1100" kern="1200" dirty="0" smtClean="0">
                <a:solidFill>
                  <a:schemeClr val="accent6"/>
                </a:solidFill>
                <a:effectLst/>
                <a:latin typeface="+mj-lt"/>
                <a:ea typeface="ＭＳ Ｐゴシック" pitchFamily="-107" charset="-128"/>
                <a:cs typeface="ＭＳ Ｐゴシック" pitchFamily="-107" charset="-128"/>
              </a:rPr>
              <a:t> </a:t>
            </a:r>
            <a:r>
              <a:rPr lang="en-US" sz="1100" kern="1200" dirty="0" smtClean="0">
                <a:solidFill>
                  <a:schemeClr val="tx1"/>
                </a:solidFill>
                <a:effectLst/>
                <a:latin typeface="+mj-lt"/>
                <a:ea typeface="ＭＳ Ｐゴシック" pitchFamily="-107" charset="-128"/>
                <a:cs typeface="ＭＳ Ｐゴシック" pitchFamily="-107" charset="-128"/>
              </a:rPr>
              <a:t/>
            </a:r>
            <a:br>
              <a:rPr lang="en-US" sz="1100" kern="1200" dirty="0" smtClean="0">
                <a:solidFill>
                  <a:schemeClr val="tx1"/>
                </a:solidFill>
                <a:effectLst/>
                <a:latin typeface="+mj-lt"/>
                <a:ea typeface="ＭＳ Ｐゴシック" pitchFamily="-107" charset="-128"/>
                <a:cs typeface="ＭＳ Ｐゴシック" pitchFamily="-107" charset="-128"/>
              </a:rPr>
            </a:br>
            <a:endParaRPr lang="en-US" dirty="0">
              <a:solidFill>
                <a:schemeClr val="tx1"/>
              </a:solidFill>
            </a:endParaRPr>
          </a:p>
        </p:txBody>
      </p:sp>
      <p:sp>
        <p:nvSpPr>
          <p:cNvPr id="5" name="TextBox 4"/>
          <p:cNvSpPr txBox="1"/>
          <p:nvPr userDrawn="1"/>
        </p:nvSpPr>
        <p:spPr>
          <a:xfrm>
            <a:off x="2" y="-9372"/>
            <a:ext cx="9143999" cy="1569660"/>
          </a:xfrm>
          <a:prstGeom prst="rect">
            <a:avLst/>
          </a:prstGeom>
          <a:solidFill>
            <a:srgbClr val="710E0E"/>
          </a:solidFill>
        </p:spPr>
        <p:txBody>
          <a:bodyPr wrap="square" rtlCol="0">
            <a:spAutoFit/>
          </a:bodyPr>
          <a:lstStyle/>
          <a:p>
            <a:pPr algn="ctr"/>
            <a:endParaRPr lang="en-US" dirty="0" smtClean="0">
              <a:solidFill>
                <a:srgbClr val="FFFFFF"/>
              </a:solidFill>
              <a:latin typeface="Rockwell"/>
              <a:cs typeface="Rockwell"/>
            </a:endParaRPr>
          </a:p>
          <a:p>
            <a:pPr algn="ctr"/>
            <a:r>
              <a:rPr lang="en-US" dirty="0" smtClean="0">
                <a:solidFill>
                  <a:srgbClr val="FFFFFF"/>
                </a:solidFill>
                <a:latin typeface="Rockwell"/>
                <a:cs typeface="Rockwell"/>
              </a:rPr>
              <a:t>Mathematics Improvement Network</a:t>
            </a:r>
          </a:p>
          <a:p>
            <a:pPr algn="ctr"/>
            <a:endParaRPr lang="en-US" dirty="0" smtClean="0">
              <a:solidFill>
                <a:srgbClr val="FFFFFF"/>
              </a:solidFill>
              <a:latin typeface="Rockwell"/>
              <a:cs typeface="Rockwell"/>
            </a:endParaRPr>
          </a:p>
          <a:p>
            <a:pPr algn="ctr"/>
            <a:endParaRPr lang="en-US" dirty="0" smtClean="0">
              <a:solidFill>
                <a:srgbClr val="FFFFFF"/>
              </a:solidFill>
              <a:latin typeface="Rockwell"/>
              <a:cs typeface="Rockwell"/>
            </a:endParaRPr>
          </a:p>
        </p:txBody>
      </p:sp>
      <p:sp>
        <p:nvSpPr>
          <p:cNvPr id="6" name="TextBox 5"/>
          <p:cNvSpPr txBox="1"/>
          <p:nvPr userDrawn="1"/>
        </p:nvSpPr>
        <p:spPr>
          <a:xfrm>
            <a:off x="0" y="6057781"/>
            <a:ext cx="9144000" cy="1308050"/>
          </a:xfrm>
          <a:prstGeom prst="rect">
            <a:avLst/>
          </a:prstGeom>
          <a:solidFill>
            <a:schemeClr val="tx2"/>
          </a:solidFill>
        </p:spPr>
        <p:txBody>
          <a:bodyPr wrap="square" rtlCol="0">
            <a:spAutoFit/>
          </a:bodyPr>
          <a:lstStyle/>
          <a:p>
            <a:pPr algn="ct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 2017 Mathematics</a:t>
            </a:r>
            <a:r>
              <a:rPr lang="en-US" sz="1100" kern="1200" baseline="0" dirty="0" smtClean="0">
                <a:solidFill>
                  <a:schemeClr val="accent6"/>
                </a:solidFill>
                <a:effectLst/>
                <a:latin typeface="Arial" pitchFamily="-107" charset="0"/>
                <a:ea typeface="ＭＳ Ｐゴシック" pitchFamily="-107" charset="-128"/>
                <a:cs typeface="ＭＳ Ｐゴシック" pitchFamily="-107" charset="-128"/>
              </a:rPr>
              <a:t> Assessment Resource Service</a:t>
            </a: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 University of Nottingham</a:t>
            </a:r>
          </a:p>
          <a:p>
            <a:pPr algn="ct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May be reproduced, unmodified, for non-commercial purposes under the Creative Commons license detailed at </a:t>
            </a:r>
            <a:br>
              <a:rPr lang="en-US" sz="1100" kern="1200" dirty="0" smtClean="0">
                <a:solidFill>
                  <a:schemeClr val="accent6"/>
                </a:solidFill>
                <a:effectLst/>
                <a:latin typeface="Arial" pitchFamily="-107" charset="0"/>
                <a:ea typeface="ＭＳ Ｐゴシック" pitchFamily="-107" charset="-128"/>
                <a:cs typeface="ＭＳ Ｐゴシック" pitchFamily="-107" charset="-128"/>
              </a:rPr>
            </a:b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http://</a:t>
            </a:r>
            <a:r>
              <a:rPr lang="en-US" sz="1100" kern="1200" dirty="0" err="1" smtClean="0">
                <a:solidFill>
                  <a:schemeClr val="accent6"/>
                </a:solidFill>
                <a:effectLst/>
                <a:latin typeface="Arial" pitchFamily="-107" charset="0"/>
                <a:ea typeface="ＭＳ Ｐゴシック" pitchFamily="-107" charset="-128"/>
                <a:cs typeface="ＭＳ Ｐゴシック" pitchFamily="-107" charset="-128"/>
              </a:rPr>
              <a:t>creativecommons.org</a:t>
            </a: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/licenses/by-</a:t>
            </a:r>
            <a:r>
              <a:rPr lang="en-US" sz="1100" kern="1200" dirty="0" err="1" smtClean="0">
                <a:solidFill>
                  <a:schemeClr val="accent6"/>
                </a:solidFill>
                <a:effectLst/>
                <a:latin typeface="Arial" pitchFamily="-107" charset="0"/>
                <a:ea typeface="ＭＳ Ｐゴシック" pitchFamily="-107" charset="-128"/>
                <a:cs typeface="ＭＳ Ｐゴシック" pitchFamily="-107" charset="-128"/>
              </a:rPr>
              <a:t>nc</a:t>
            </a: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a:t>
            </a:r>
            <a:r>
              <a:rPr lang="en-US" sz="1100" kern="1200" dirty="0" err="1" smtClean="0">
                <a:solidFill>
                  <a:schemeClr val="accent6"/>
                </a:solidFill>
                <a:effectLst/>
                <a:latin typeface="Arial" pitchFamily="-107" charset="0"/>
                <a:ea typeface="ＭＳ Ｐゴシック" pitchFamily="-107" charset="-128"/>
                <a:cs typeface="ＭＳ Ｐゴシック" pitchFamily="-107" charset="-128"/>
              </a:rPr>
              <a:t>sa</a:t>
            </a: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/4.0/ - all other rights reserved </a:t>
            </a:r>
            <a:r>
              <a:rPr lang="en-US" sz="1100" kern="1200" dirty="0" smtClean="0">
                <a:solidFill>
                  <a:schemeClr val="tx1"/>
                </a:solidFill>
                <a:effectLst/>
                <a:latin typeface="Arial" pitchFamily="-107" charset="0"/>
                <a:ea typeface="ＭＳ Ｐゴシック" pitchFamily="-107" charset="-128"/>
                <a:cs typeface="ＭＳ Ｐゴシック" pitchFamily="-107" charset="-128"/>
              </a:rPr>
              <a:t/>
            </a:r>
            <a:br>
              <a:rPr lang="en-US" sz="1100" kern="1200" dirty="0" smtClean="0">
                <a:solidFill>
                  <a:schemeClr val="tx1"/>
                </a:solidFill>
                <a:effectLst/>
                <a:latin typeface="Arial" pitchFamily="-107" charset="0"/>
                <a:ea typeface="ＭＳ Ｐゴシック" pitchFamily="-107" charset="-128"/>
                <a:cs typeface="ＭＳ Ｐゴシック" pitchFamily="-107" charset="-128"/>
              </a:rPr>
            </a:br>
            <a:endParaRPr lang="en-US" sz="1100" dirty="0" smtClean="0">
              <a:solidFill>
                <a:schemeClr val="tx1"/>
              </a:solidFill>
            </a:endParaRPr>
          </a:p>
          <a:p>
            <a:pPr algn="ctr"/>
            <a:r>
              <a:rPr lang="en-US" sz="1100" kern="1200" dirty="0" smtClean="0">
                <a:solidFill>
                  <a:schemeClr val="tx1"/>
                </a:solidFill>
                <a:effectLst/>
                <a:latin typeface="+mj-lt"/>
                <a:ea typeface="ＭＳ Ｐゴシック" pitchFamily="-107" charset="-128"/>
                <a:cs typeface="ＭＳ Ｐゴシック" pitchFamily="-107" charset="-128"/>
              </a:rPr>
              <a:t/>
            </a:r>
            <a:br>
              <a:rPr lang="en-US" sz="1100" kern="1200" dirty="0" smtClean="0">
                <a:solidFill>
                  <a:schemeClr val="tx1"/>
                </a:solidFill>
                <a:effectLst/>
                <a:latin typeface="+mj-lt"/>
                <a:ea typeface="ＭＳ Ｐゴシック" pitchFamily="-107" charset="-128"/>
                <a:cs typeface="ＭＳ Ｐゴシック" pitchFamily="-107" charset="-128"/>
              </a:rPr>
            </a:br>
            <a:endParaRPr lang="en-US" dirty="0">
              <a:solidFill>
                <a:schemeClr val="tx1"/>
              </a:solidFill>
            </a:endParaRPr>
          </a:p>
        </p:txBody>
      </p:sp>
    </p:spTree>
    <p:extLst>
      <p:ext uri="{BB962C8B-B14F-4D97-AF65-F5344CB8AC3E}">
        <p14:creationId xmlns:p14="http://schemas.microsoft.com/office/powerpoint/2010/main" val="344557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normAutofit/>
          </a:bodyPr>
          <a:lstStyle>
            <a:lvl1pPr algn="l">
              <a:defRPr sz="3600" b="1" cap="all"/>
            </a:lvl1pPr>
          </a:lstStyle>
          <a:p>
            <a:r>
              <a:rPr lang="en-GB"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Tree>
    <p:extLst>
      <p:ext uri="{BB962C8B-B14F-4D97-AF65-F5344CB8AC3E}">
        <p14:creationId xmlns:p14="http://schemas.microsoft.com/office/powerpoint/2010/main" val="15109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a:defRPr/>
            </a:pPr>
            <a:fld id="{6C43A5FD-F371-3A4C-A72D-7D77D4C647FD}" type="slidenum">
              <a:rPr lang="en-US" smtClean="0"/>
              <a:pPr>
                <a:defRPr/>
              </a:pPr>
              <a:t>‹#›</a:t>
            </a:fld>
            <a:endParaRPr lang="en-US"/>
          </a:p>
        </p:txBody>
      </p:sp>
    </p:spTree>
    <p:extLst>
      <p:ext uri="{BB962C8B-B14F-4D97-AF65-F5344CB8AC3E}">
        <p14:creationId xmlns:p14="http://schemas.microsoft.com/office/powerpoint/2010/main" val="2606444034"/>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4228224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a:defRPr/>
            </a:pPr>
            <a:fld id="{6C43A5FD-F371-3A4C-A72D-7D77D4C647FD}" type="slidenum">
              <a:rPr lang="en-US" smtClean="0"/>
              <a:pPr>
                <a:defRPr/>
              </a:pPr>
              <a:t>‹#›</a:t>
            </a:fld>
            <a:endParaRPr lang="en-US"/>
          </a:p>
        </p:txBody>
      </p:sp>
    </p:spTree>
    <p:extLst>
      <p:ext uri="{BB962C8B-B14F-4D97-AF65-F5344CB8AC3E}">
        <p14:creationId xmlns:p14="http://schemas.microsoft.com/office/powerpoint/2010/main" val="2606444034"/>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a:defRPr/>
            </a:pPr>
            <a:fld id="{6C43A5FD-F371-3A4C-A72D-7D77D4C647FD}" type="slidenum">
              <a:rPr lang="en-US" smtClean="0"/>
              <a:pPr>
                <a:defRPr/>
              </a:pPr>
              <a:t>‹#›</a:t>
            </a:fld>
            <a:endParaRPr lang="en-US"/>
          </a:p>
        </p:txBody>
      </p:sp>
      <p:sp>
        <p:nvSpPr>
          <p:cNvPr id="4" name="Text Placeholder 3"/>
          <p:cNvSpPr>
            <a:spLocks noGrp="1"/>
          </p:cNvSpPr>
          <p:nvPr>
            <p:ph type="body" sz="quarter" idx="13" hasCustomPrompt="1"/>
          </p:nvPr>
        </p:nvSpPr>
        <p:spPr>
          <a:xfrm>
            <a:off x="457200" y="914400"/>
            <a:ext cx="8229600" cy="457200"/>
          </a:xfrm>
        </p:spPr>
        <p:txBody>
          <a:bodyPr/>
          <a:lstStyle>
            <a:lvl1pPr marL="0" indent="0">
              <a:buNone/>
              <a:defRPr kumimoji="1" lang="en-GB" sz="2400" b="1" i="0" kern="1200" dirty="0" smtClean="0">
                <a:solidFill>
                  <a:schemeClr val="tx1"/>
                </a:solidFill>
                <a:latin typeface="Arial Narrow"/>
                <a:ea typeface="+mj-ea"/>
                <a:cs typeface="Arial Narrow"/>
              </a:defRPr>
            </a:lvl1pPr>
            <a:lvl2pPr>
              <a:defRPr kumimoji="1" lang="en-GB" sz="2400" b="1" i="0" kern="1200" dirty="0" smtClean="0">
                <a:solidFill>
                  <a:srgbClr val="739F14"/>
                </a:solidFill>
                <a:latin typeface="Arial Narrow"/>
                <a:ea typeface="+mj-ea"/>
                <a:cs typeface="Arial Narrow"/>
              </a:defRPr>
            </a:lvl2pPr>
            <a:lvl3pPr>
              <a:defRPr kumimoji="1" lang="en-GB" sz="2400" b="1" i="0" kern="1200" dirty="0" smtClean="0">
                <a:solidFill>
                  <a:srgbClr val="739F14"/>
                </a:solidFill>
                <a:latin typeface="Arial Narrow"/>
                <a:ea typeface="+mj-ea"/>
                <a:cs typeface="Arial Narrow"/>
              </a:defRPr>
            </a:lvl3pPr>
            <a:lvl4pPr>
              <a:defRPr kumimoji="1" lang="en-GB" sz="2400" b="1" i="0" kern="1200" dirty="0" smtClean="0">
                <a:solidFill>
                  <a:srgbClr val="739F14"/>
                </a:solidFill>
                <a:latin typeface="Arial Narrow"/>
                <a:ea typeface="+mj-ea"/>
                <a:cs typeface="Arial Narrow"/>
              </a:defRPr>
            </a:lvl4pPr>
            <a:lvl5pPr>
              <a:defRPr kumimoji="1" lang="en-US" sz="2400" b="1" i="0" kern="1200" dirty="0">
                <a:solidFill>
                  <a:srgbClr val="739F14"/>
                </a:solidFill>
                <a:latin typeface="Arial Narrow"/>
                <a:ea typeface="+mj-ea"/>
                <a:cs typeface="Arial Narrow"/>
              </a:defRPr>
            </a:lvl5pPr>
          </a:lstStyle>
          <a:p>
            <a:pPr lvl="0"/>
            <a:r>
              <a:rPr lang="en-GB" dirty="0" smtClean="0"/>
              <a:t>CLICK TO EDIT MASTER TEXT STYLES</a:t>
            </a:r>
          </a:p>
        </p:txBody>
      </p:sp>
    </p:spTree>
    <p:extLst>
      <p:ext uri="{BB962C8B-B14F-4D97-AF65-F5344CB8AC3E}">
        <p14:creationId xmlns:p14="http://schemas.microsoft.com/office/powerpoint/2010/main" val="1596737370"/>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673100"/>
          </a:xfrm>
          <a:prstGeom prst="rect">
            <a:avLst/>
          </a:prstGeom>
          <a:solidFill>
            <a:srgbClr val="6C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a:p>
        </p:txBody>
      </p:sp>
      <p:sp>
        <p:nvSpPr>
          <p:cNvPr id="1027" name="Text Placeholder 2"/>
          <p:cNvSpPr>
            <a:spLocks noGrp="1"/>
          </p:cNvSpPr>
          <p:nvPr>
            <p:ph type="body" idx="1"/>
          </p:nvPr>
        </p:nvSpPr>
        <p:spPr bwMode="auto">
          <a:xfrm>
            <a:off x="457200" y="1319213"/>
            <a:ext cx="822960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Slide Number Placeholder 5"/>
          <p:cNvSpPr>
            <a:spLocks noGrp="1"/>
          </p:cNvSpPr>
          <p:nvPr>
            <p:ph type="sldNum" sz="quarter" idx="4"/>
          </p:nvPr>
        </p:nvSpPr>
        <p:spPr>
          <a:xfrm>
            <a:off x="7358064" y="6151563"/>
            <a:ext cx="1328737" cy="2159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solidFill>
                  <a:srgbClr val="898989"/>
                </a:solidFill>
              </a:defRPr>
            </a:lvl1pPr>
          </a:lstStyle>
          <a:p>
            <a:pPr>
              <a:defRPr/>
            </a:pPr>
            <a:fld id="{6C43A5FD-F371-3A4C-A72D-7D77D4C647F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70" r:id="rId4"/>
    <p:sldLayoutId id="2147483773" r:id="rId5"/>
    <p:sldLayoutId id="2147483774"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Lst>
  <p:txStyles>
    <p:titleStyle>
      <a:lvl1pPr algn="ctr" defTabSz="457200" rtl="0" eaLnBrk="1" fontAlgn="base" hangingPunct="1">
        <a:spcBef>
          <a:spcPct val="0"/>
        </a:spcBef>
        <a:spcAft>
          <a:spcPct val="0"/>
        </a:spcAft>
        <a:defRPr sz="3200" b="1" kern="1200">
          <a:solidFill>
            <a:schemeClr val="bg1"/>
          </a:solidFill>
          <a:latin typeface="Rockwell"/>
          <a:ea typeface="MS PGothic" panose="020B0600070205080204" pitchFamily="34" charset="-128"/>
          <a:cs typeface="Rockwell"/>
        </a:defRPr>
      </a:lvl1pPr>
      <a:lvl2pPr algn="ctr" defTabSz="457200" rtl="0" eaLnBrk="1" fontAlgn="base" hangingPunct="1">
        <a:spcBef>
          <a:spcPct val="0"/>
        </a:spcBef>
        <a:spcAft>
          <a:spcPct val="0"/>
        </a:spcAft>
        <a:defRPr sz="3200" b="1">
          <a:solidFill>
            <a:schemeClr val="bg1"/>
          </a:solidFill>
          <a:latin typeface="Rockwell" charset="0"/>
          <a:ea typeface="MS PGothic" panose="020B0600070205080204" pitchFamily="34" charset="-128"/>
          <a:cs typeface="Rockwell" panose="02060603020205020403" pitchFamily="18" charset="0"/>
        </a:defRPr>
      </a:lvl2pPr>
      <a:lvl3pPr algn="ctr" defTabSz="457200" rtl="0" eaLnBrk="1" fontAlgn="base" hangingPunct="1">
        <a:spcBef>
          <a:spcPct val="0"/>
        </a:spcBef>
        <a:spcAft>
          <a:spcPct val="0"/>
        </a:spcAft>
        <a:defRPr sz="3200" b="1">
          <a:solidFill>
            <a:schemeClr val="bg1"/>
          </a:solidFill>
          <a:latin typeface="Rockwell" charset="0"/>
          <a:ea typeface="MS PGothic" panose="020B0600070205080204" pitchFamily="34" charset="-128"/>
          <a:cs typeface="Rockwell" panose="02060603020205020403" pitchFamily="18" charset="0"/>
        </a:defRPr>
      </a:lvl3pPr>
      <a:lvl4pPr algn="ctr" defTabSz="457200" rtl="0" eaLnBrk="1" fontAlgn="base" hangingPunct="1">
        <a:spcBef>
          <a:spcPct val="0"/>
        </a:spcBef>
        <a:spcAft>
          <a:spcPct val="0"/>
        </a:spcAft>
        <a:defRPr sz="3200" b="1">
          <a:solidFill>
            <a:schemeClr val="bg1"/>
          </a:solidFill>
          <a:latin typeface="Rockwell" charset="0"/>
          <a:ea typeface="MS PGothic" panose="020B0600070205080204" pitchFamily="34" charset="-128"/>
          <a:cs typeface="Rockwell" panose="02060603020205020403" pitchFamily="18" charset="0"/>
        </a:defRPr>
      </a:lvl4pPr>
      <a:lvl5pPr algn="ctr" defTabSz="457200" rtl="0" eaLnBrk="1" fontAlgn="base" hangingPunct="1">
        <a:spcBef>
          <a:spcPct val="0"/>
        </a:spcBef>
        <a:spcAft>
          <a:spcPct val="0"/>
        </a:spcAft>
        <a:defRPr sz="3200" b="1">
          <a:solidFill>
            <a:schemeClr val="bg1"/>
          </a:solidFill>
          <a:latin typeface="Rockwell" charset="0"/>
          <a:ea typeface="MS PGothic" panose="020B0600070205080204" pitchFamily="34" charset="-128"/>
          <a:cs typeface="Rockwell" panose="02060603020205020403" pitchFamily="18" charset="0"/>
        </a:defRPr>
      </a:lvl5pPr>
      <a:lvl6pPr marL="457200" algn="ctr" defTabSz="457200" rtl="0" eaLnBrk="1" fontAlgn="base" hangingPunct="1">
        <a:spcBef>
          <a:spcPct val="0"/>
        </a:spcBef>
        <a:spcAft>
          <a:spcPct val="0"/>
        </a:spcAft>
        <a:defRPr sz="3200" b="1">
          <a:solidFill>
            <a:schemeClr val="tx2"/>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3200" b="1">
          <a:solidFill>
            <a:schemeClr val="tx2"/>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3200" b="1">
          <a:solidFill>
            <a:schemeClr val="tx2"/>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3200" b="1">
          <a:solidFill>
            <a:schemeClr val="tx2"/>
          </a:solidFill>
          <a:latin typeface="Arial"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800" b="0" kern="1200">
          <a:solidFill>
            <a:srgbClr val="6C0000"/>
          </a:solidFill>
          <a:latin typeface="+mj-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j-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mj-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wmf"/><Relationship Id="rId5" Type="http://schemas.openxmlformats.org/officeDocument/2006/relationships/image" Target="../media/image15.wmf"/><Relationship Id="rId6" Type="http://schemas.openxmlformats.org/officeDocument/2006/relationships/hyperlink" Target="http://map.mathshell.org/lessons.php?unit=7400&amp;collection=8" TargetMode="Externa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16.png"/><Relationship Id="rId1" Type="http://schemas.microsoft.com/office/2007/relationships/media" Target="../media/media1.m4v"/><Relationship Id="rId2" Type="http://schemas.openxmlformats.org/officeDocument/2006/relationships/video" Target="../media/media1.m4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8.emf"/></Relationships>
</file>

<file path=ppt/slides/_rels/slide43.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8" Type="http://schemas.openxmlformats.org/officeDocument/2006/relationships/image" Target="../media/image23.emf"/><Relationship Id="rId9" Type="http://schemas.openxmlformats.org/officeDocument/2006/relationships/image" Target="../media/image24.emf"/><Relationship Id="rId10"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hyperlink" Target="https://www.teachingchannel.org/videos/owning-the-common-core" TargetMode="External"/><Relationship Id="rId4"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dirty="0" smtClean="0"/>
          </a:p>
          <a:p>
            <a:endParaRPr lang="en-US" dirty="0"/>
          </a:p>
          <a:p>
            <a:endParaRPr lang="en-US" dirty="0" smtClean="0"/>
          </a:p>
          <a:p>
            <a:r>
              <a:rPr lang="en-US" dirty="0" smtClean="0"/>
              <a:t>Mathematical Practices</a:t>
            </a:r>
          </a:p>
          <a:p>
            <a:r>
              <a:rPr lang="en-US" b="0" dirty="0" smtClean="0"/>
              <a:t>Helping students </a:t>
            </a:r>
            <a:r>
              <a:rPr lang="en-US" b="0" dirty="0"/>
              <a:t>to develop </a:t>
            </a:r>
            <a:r>
              <a:rPr lang="en-US" b="0" dirty="0" smtClean="0"/>
              <a:t/>
            </a:r>
            <a:br>
              <a:rPr lang="en-US" b="0" dirty="0" smtClean="0"/>
            </a:br>
            <a:r>
              <a:rPr lang="en-US" b="0" dirty="0" smtClean="0"/>
              <a:t>the practices in </a:t>
            </a:r>
            <a:r>
              <a:rPr lang="en-US" b="0" dirty="0"/>
              <a:t>their math </a:t>
            </a:r>
            <a:r>
              <a:rPr lang="en-US" b="0" dirty="0" smtClean="0"/>
              <a:t>lessons</a:t>
            </a:r>
            <a:endParaRPr lang="en-GB" b="0" dirty="0"/>
          </a:p>
        </p:txBody>
      </p:sp>
      <p:pic>
        <p:nvPicPr>
          <p:cNvPr id="2" name="Picture 1" descr="practiceswordle.png"/>
          <p:cNvPicPr>
            <a:picLocks noChangeAspect="1"/>
          </p:cNvPicPr>
          <p:nvPr/>
        </p:nvPicPr>
        <p:blipFill rotWithShape="1">
          <a:blip r:embed="rId3">
            <a:extLst>
              <a:ext uri="{28A0092B-C50C-407E-A947-70E740481C1C}">
                <a14:useLocalDpi xmlns:a14="http://schemas.microsoft.com/office/drawing/2010/main" val="0"/>
              </a:ext>
            </a:extLst>
          </a:blip>
          <a:srcRect t="15651" b="13809"/>
          <a:stretch/>
        </p:blipFill>
        <p:spPr>
          <a:xfrm>
            <a:off x="1800017" y="895709"/>
            <a:ext cx="5543966" cy="2533291"/>
          </a:xfrm>
          <a:prstGeom prst="rect">
            <a:avLst/>
          </a:prstGeom>
        </p:spPr>
      </p:pic>
    </p:spTree>
    <p:extLst>
      <p:ext uri="{BB962C8B-B14F-4D97-AF65-F5344CB8AC3E}">
        <p14:creationId xmlns:p14="http://schemas.microsoft.com/office/powerpoint/2010/main" val="34017874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MP6: Attend to Precision</a:t>
            </a:r>
            <a:endParaRPr lang="en-US" b="0" dirty="0"/>
          </a:p>
        </p:txBody>
      </p:sp>
      <p:sp>
        <p:nvSpPr>
          <p:cNvPr id="3" name="Content Placeholder 2"/>
          <p:cNvSpPr>
            <a:spLocks noGrp="1"/>
          </p:cNvSpPr>
          <p:nvPr>
            <p:ph sz="half" idx="1"/>
          </p:nvPr>
        </p:nvSpPr>
        <p:spPr>
          <a:xfrm>
            <a:off x="457200" y="1113692"/>
            <a:ext cx="8219256" cy="5012471"/>
          </a:xfrm>
        </p:spPr>
        <p:txBody>
          <a:bodyPr/>
          <a:lstStyle/>
          <a:p>
            <a:r>
              <a:rPr lang="en-US" sz="3800" dirty="0"/>
              <a:t>C</a:t>
            </a:r>
            <a:r>
              <a:rPr lang="en-US" sz="3800" dirty="0" smtClean="0"/>
              <a:t>ommunicate what has been learned</a:t>
            </a:r>
          </a:p>
          <a:p>
            <a:r>
              <a:rPr lang="en-US" sz="3800" dirty="0" smtClean="0"/>
              <a:t>Use mathematical definitions to explain reasoning</a:t>
            </a:r>
          </a:p>
          <a:p>
            <a:r>
              <a:rPr lang="en-US" sz="3800" dirty="0" smtClean="0"/>
              <a:t>Show precision</a:t>
            </a:r>
          </a:p>
        </p:txBody>
      </p:sp>
    </p:spTree>
    <p:extLst>
      <p:ext uri="{BB962C8B-B14F-4D97-AF65-F5344CB8AC3E}">
        <p14:creationId xmlns:p14="http://schemas.microsoft.com/office/powerpoint/2010/main" val="2279665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MP7: Look for and Make Use of Structure</a:t>
            </a:r>
            <a:endParaRPr lang="en-US" b="0" dirty="0"/>
          </a:p>
        </p:txBody>
      </p:sp>
      <p:sp>
        <p:nvSpPr>
          <p:cNvPr id="3" name="Content Placeholder 2"/>
          <p:cNvSpPr>
            <a:spLocks noGrp="1"/>
          </p:cNvSpPr>
          <p:nvPr>
            <p:ph sz="half" idx="1"/>
          </p:nvPr>
        </p:nvSpPr>
        <p:spPr>
          <a:xfrm>
            <a:off x="457200" y="1113693"/>
            <a:ext cx="8219256" cy="1595228"/>
          </a:xfrm>
        </p:spPr>
        <p:txBody>
          <a:bodyPr/>
          <a:lstStyle/>
          <a:p>
            <a:r>
              <a:rPr lang="en-US" sz="3800" dirty="0" smtClean="0"/>
              <a:t>Discern patterns and structures in math</a:t>
            </a:r>
          </a:p>
          <a:p>
            <a:endParaRPr lang="en-US" dirty="0"/>
          </a:p>
        </p:txBody>
      </p:sp>
      <p:pic>
        <p:nvPicPr>
          <p:cNvPr id="4" name="Picture 3" descr="MP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33" y="3029534"/>
            <a:ext cx="7667991" cy="1898270"/>
          </a:xfrm>
          <a:prstGeom prst="rect">
            <a:avLst/>
          </a:prstGeom>
        </p:spPr>
      </p:pic>
    </p:spTree>
    <p:extLst>
      <p:ext uri="{BB962C8B-B14F-4D97-AF65-F5344CB8AC3E}">
        <p14:creationId xmlns:p14="http://schemas.microsoft.com/office/powerpoint/2010/main" val="3369077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0" dirty="0" smtClean="0"/>
              <a:t>MP8: Look for and Express </a:t>
            </a:r>
            <a:r>
              <a:rPr lang="en-US" sz="2200" b="0" dirty="0"/>
              <a:t>R</a:t>
            </a:r>
            <a:r>
              <a:rPr lang="en-US" sz="2200" b="0" dirty="0" smtClean="0"/>
              <a:t>egularity in Repeated </a:t>
            </a:r>
            <a:r>
              <a:rPr lang="en-US" sz="2200" b="0" dirty="0"/>
              <a:t>R</a:t>
            </a:r>
            <a:r>
              <a:rPr lang="en-US" sz="2200" b="0" dirty="0" smtClean="0"/>
              <a:t>easoning </a:t>
            </a:r>
            <a:endParaRPr lang="en-US" sz="2200" b="0" dirty="0"/>
          </a:p>
        </p:txBody>
      </p:sp>
      <p:sp>
        <p:nvSpPr>
          <p:cNvPr id="3" name="Content Placeholder 2"/>
          <p:cNvSpPr>
            <a:spLocks noGrp="1"/>
          </p:cNvSpPr>
          <p:nvPr>
            <p:ph sz="half" idx="1"/>
          </p:nvPr>
        </p:nvSpPr>
        <p:spPr>
          <a:xfrm>
            <a:off x="457200" y="1113693"/>
            <a:ext cx="8147248" cy="1451212"/>
          </a:xfrm>
        </p:spPr>
        <p:txBody>
          <a:bodyPr/>
          <a:lstStyle/>
          <a:p>
            <a:r>
              <a:rPr lang="en-US" sz="3800" dirty="0" smtClean="0"/>
              <a:t>Recognize when calculations are repeated and look for shortcuts</a:t>
            </a:r>
          </a:p>
          <a:p>
            <a:r>
              <a:rPr lang="en-US" sz="3800" dirty="0"/>
              <a:t>Check on the right track when working through math problems</a:t>
            </a:r>
          </a:p>
          <a:p>
            <a:endParaRPr lang="en-US" sz="3800" dirty="0" smtClean="0"/>
          </a:p>
        </p:txBody>
      </p:sp>
    </p:spTree>
    <p:extLst>
      <p:ext uri="{BB962C8B-B14F-4D97-AF65-F5344CB8AC3E}">
        <p14:creationId xmlns:p14="http://schemas.microsoft.com/office/powerpoint/2010/main" val="395952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3717032"/>
            <a:ext cx="5976664" cy="1938992"/>
          </a:xfrm>
          <a:prstGeom prst="rect">
            <a:avLst/>
          </a:prstGeom>
          <a:noFill/>
        </p:spPr>
        <p:txBody>
          <a:bodyPr wrap="square" rtlCol="0">
            <a:spAutoFit/>
          </a:bodyPr>
          <a:lstStyle/>
          <a:p>
            <a:pPr algn="ctr"/>
            <a:r>
              <a:rPr lang="en-US" sz="4000" b="1" dirty="0" smtClean="0">
                <a:solidFill>
                  <a:schemeClr val="bg1"/>
                </a:solidFill>
                <a:latin typeface="Rockwell"/>
                <a:cs typeface="Rockwell"/>
              </a:rPr>
              <a:t>Processes in the Mathematical Practices</a:t>
            </a:r>
            <a:endParaRPr lang="en-US" sz="4000" b="1" dirty="0">
              <a:solidFill>
                <a:schemeClr val="bg1"/>
              </a:solidFill>
              <a:latin typeface="Rockwell"/>
              <a:cs typeface="Rockwell"/>
            </a:endParaRPr>
          </a:p>
        </p:txBody>
      </p:sp>
      <p:pic>
        <p:nvPicPr>
          <p:cNvPr id="8" name="Picture 7" descr="practiceswordle.png"/>
          <p:cNvPicPr>
            <a:picLocks noChangeAspect="1"/>
          </p:cNvPicPr>
          <p:nvPr/>
        </p:nvPicPr>
        <p:blipFill rotWithShape="1">
          <a:blip r:embed="rId3">
            <a:extLst>
              <a:ext uri="{28A0092B-C50C-407E-A947-70E740481C1C}">
                <a14:useLocalDpi xmlns:a14="http://schemas.microsoft.com/office/drawing/2010/main" val="0"/>
              </a:ext>
            </a:extLst>
          </a:blip>
          <a:srcRect t="15651" b="13809"/>
          <a:stretch/>
        </p:blipFill>
        <p:spPr>
          <a:xfrm>
            <a:off x="1800017" y="895709"/>
            <a:ext cx="5543966" cy="2533291"/>
          </a:xfrm>
          <a:prstGeom prst="rect">
            <a:avLst/>
          </a:prstGeom>
        </p:spPr>
      </p:pic>
    </p:spTree>
    <p:extLst>
      <p:ext uri="{BB962C8B-B14F-4D97-AF65-F5344CB8AC3E}">
        <p14:creationId xmlns:p14="http://schemas.microsoft.com/office/powerpoint/2010/main" val="26378459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Processes in the Mathematical Practices</a:t>
            </a:r>
            <a:endParaRPr lang="en-US" b="0" dirty="0"/>
          </a:p>
        </p:txBody>
      </p:sp>
      <p:sp>
        <p:nvSpPr>
          <p:cNvPr id="4" name="TextBox 3"/>
          <p:cNvSpPr txBox="1"/>
          <p:nvPr/>
        </p:nvSpPr>
        <p:spPr>
          <a:xfrm>
            <a:off x="2339752" y="1052736"/>
            <a:ext cx="4320480" cy="2031325"/>
          </a:xfrm>
          <a:prstGeom prst="rect">
            <a:avLst/>
          </a:prstGeom>
          <a:solidFill>
            <a:schemeClr val="accent2">
              <a:lumMod val="20000"/>
              <a:lumOff val="80000"/>
            </a:schemeClr>
          </a:solidFill>
        </p:spPr>
        <p:txBody>
          <a:bodyPr wrap="square" rtlCol="0">
            <a:spAutoFit/>
          </a:bodyPr>
          <a:lstStyle/>
          <a:p>
            <a:r>
              <a:rPr lang="en-US" b="1" dirty="0" smtClean="0"/>
              <a:t>MP2</a:t>
            </a:r>
            <a:r>
              <a:rPr lang="en-US" dirty="0" smtClean="0"/>
              <a:t>: Reason abstractly and</a:t>
            </a:r>
            <a:br>
              <a:rPr lang="en-US" dirty="0" smtClean="0"/>
            </a:br>
            <a:r>
              <a:rPr lang="en-US" dirty="0" smtClean="0"/>
              <a:t>quantitatively</a:t>
            </a:r>
          </a:p>
          <a:p>
            <a:r>
              <a:rPr lang="en-US" sz="100" dirty="0" smtClean="0"/>
              <a:t/>
            </a:r>
            <a:br>
              <a:rPr lang="en-US" sz="100" dirty="0" smtClean="0"/>
            </a:br>
            <a:r>
              <a:rPr lang="en-US" b="1" dirty="0" smtClean="0"/>
              <a:t>MP3</a:t>
            </a:r>
            <a:r>
              <a:rPr lang="en-US" dirty="0" smtClean="0"/>
              <a:t>: Construct viable arguments and critique the reasoning of others</a:t>
            </a:r>
            <a:endParaRPr lang="en-US" dirty="0"/>
          </a:p>
        </p:txBody>
      </p:sp>
      <p:sp>
        <p:nvSpPr>
          <p:cNvPr id="6" name="TextBox 5"/>
          <p:cNvSpPr txBox="1"/>
          <p:nvPr/>
        </p:nvSpPr>
        <p:spPr>
          <a:xfrm>
            <a:off x="2339752" y="3196714"/>
            <a:ext cx="4320480" cy="1231106"/>
          </a:xfrm>
          <a:prstGeom prst="rect">
            <a:avLst/>
          </a:prstGeom>
          <a:solidFill>
            <a:schemeClr val="accent2">
              <a:lumMod val="40000"/>
              <a:lumOff val="60000"/>
            </a:schemeClr>
          </a:solidFill>
        </p:spPr>
        <p:txBody>
          <a:bodyPr wrap="square" rtlCol="0">
            <a:spAutoFit/>
          </a:bodyPr>
          <a:lstStyle/>
          <a:p>
            <a:r>
              <a:rPr lang="en-US" b="1" dirty="0" smtClean="0"/>
              <a:t>MP4</a:t>
            </a:r>
            <a:r>
              <a:rPr lang="en-US" dirty="0" smtClean="0"/>
              <a:t>: Model with mathematics</a:t>
            </a:r>
          </a:p>
          <a:p>
            <a:r>
              <a:rPr lang="en-US" sz="200" dirty="0" smtClean="0"/>
              <a:t/>
            </a:r>
            <a:br>
              <a:rPr lang="en-US" sz="200" dirty="0" smtClean="0"/>
            </a:br>
            <a:r>
              <a:rPr lang="en-US" b="1" dirty="0" smtClean="0"/>
              <a:t>MP5</a:t>
            </a:r>
            <a:r>
              <a:rPr lang="en-US" dirty="0" smtClean="0"/>
              <a:t>: Use appropriate tools</a:t>
            </a:r>
            <a:br>
              <a:rPr lang="en-US" dirty="0" smtClean="0"/>
            </a:br>
            <a:r>
              <a:rPr lang="en-US" dirty="0" smtClean="0"/>
              <a:t>strategically</a:t>
            </a:r>
            <a:endParaRPr lang="en-US" dirty="0"/>
          </a:p>
        </p:txBody>
      </p:sp>
      <p:sp>
        <p:nvSpPr>
          <p:cNvPr id="8" name="TextBox 7"/>
          <p:cNvSpPr txBox="1"/>
          <p:nvPr/>
        </p:nvSpPr>
        <p:spPr>
          <a:xfrm>
            <a:off x="2339752" y="4596804"/>
            <a:ext cx="4320480" cy="2000548"/>
          </a:xfrm>
          <a:prstGeom prst="rect">
            <a:avLst/>
          </a:prstGeom>
          <a:solidFill>
            <a:schemeClr val="accent2">
              <a:lumMod val="60000"/>
              <a:lumOff val="40000"/>
            </a:schemeClr>
          </a:solidFill>
        </p:spPr>
        <p:txBody>
          <a:bodyPr wrap="square" rtlCol="0">
            <a:spAutoFit/>
          </a:bodyPr>
          <a:lstStyle/>
          <a:p>
            <a:r>
              <a:rPr lang="en-US" b="1" dirty="0" smtClean="0"/>
              <a:t>MP7</a:t>
            </a:r>
            <a:r>
              <a:rPr lang="en-US" dirty="0" smtClean="0"/>
              <a:t>: Look for and make use of structure</a:t>
            </a:r>
          </a:p>
          <a:p>
            <a:r>
              <a:rPr lang="en-US" sz="400" dirty="0" smtClean="0"/>
              <a:t/>
            </a:r>
            <a:br>
              <a:rPr lang="en-US" sz="400" dirty="0" smtClean="0"/>
            </a:br>
            <a:r>
              <a:rPr lang="en-US" b="1" dirty="0" smtClean="0"/>
              <a:t>MP8</a:t>
            </a:r>
            <a:r>
              <a:rPr lang="en-US" dirty="0" smtClean="0"/>
              <a:t>: Look for and express regularity in repeated reasoning</a:t>
            </a:r>
            <a:endParaRPr lang="en-US" dirty="0"/>
          </a:p>
        </p:txBody>
      </p:sp>
      <p:sp>
        <p:nvSpPr>
          <p:cNvPr id="9" name="TextBox 8"/>
          <p:cNvSpPr txBox="1"/>
          <p:nvPr/>
        </p:nvSpPr>
        <p:spPr>
          <a:xfrm rot="16200000">
            <a:off x="-1210996" y="3163325"/>
            <a:ext cx="5544617" cy="1323439"/>
          </a:xfrm>
          <a:prstGeom prst="rect">
            <a:avLst/>
          </a:prstGeom>
          <a:solidFill>
            <a:schemeClr val="accent2">
              <a:lumMod val="75000"/>
            </a:schemeClr>
          </a:solidFill>
        </p:spPr>
        <p:txBody>
          <a:bodyPr wrap="square" rtlCol="0">
            <a:spAutoFit/>
          </a:bodyPr>
          <a:lstStyle/>
          <a:p>
            <a:r>
              <a:rPr lang="en-US" b="1" dirty="0" smtClean="0"/>
              <a:t>MP1</a:t>
            </a:r>
            <a:r>
              <a:rPr lang="en-US" dirty="0" smtClean="0"/>
              <a:t>: Make sense of problems and persevere in solving them</a:t>
            </a:r>
            <a:endParaRPr lang="en-US" sz="600" dirty="0" smtClean="0"/>
          </a:p>
          <a:p>
            <a:r>
              <a:rPr lang="en-US" sz="500" dirty="0" smtClean="0"/>
              <a:t/>
            </a:r>
            <a:br>
              <a:rPr lang="en-US" sz="500" dirty="0" smtClean="0"/>
            </a:br>
            <a:r>
              <a:rPr lang="en-US" b="1" dirty="0" smtClean="0"/>
              <a:t>MP6</a:t>
            </a:r>
            <a:r>
              <a:rPr lang="en-US" dirty="0" smtClean="0"/>
              <a:t>: Attend to precision</a:t>
            </a:r>
            <a:endParaRPr lang="en-US" dirty="0"/>
          </a:p>
        </p:txBody>
      </p:sp>
      <p:sp>
        <p:nvSpPr>
          <p:cNvPr id="5" name="TextBox 4"/>
          <p:cNvSpPr txBox="1"/>
          <p:nvPr/>
        </p:nvSpPr>
        <p:spPr>
          <a:xfrm>
            <a:off x="6588224" y="1340768"/>
            <a:ext cx="2595632" cy="461665"/>
          </a:xfrm>
          <a:prstGeom prst="rect">
            <a:avLst/>
          </a:prstGeom>
          <a:noFill/>
        </p:spPr>
        <p:txBody>
          <a:bodyPr wrap="none" rtlCol="0">
            <a:spAutoFit/>
          </a:bodyPr>
          <a:lstStyle/>
          <a:p>
            <a:r>
              <a:rPr lang="en-US" b="1" dirty="0" smtClean="0"/>
              <a:t> Communication</a:t>
            </a:r>
            <a:endParaRPr lang="en-US" b="1" dirty="0"/>
          </a:p>
        </p:txBody>
      </p:sp>
      <p:sp>
        <p:nvSpPr>
          <p:cNvPr id="10" name="TextBox 9"/>
          <p:cNvSpPr txBox="1"/>
          <p:nvPr/>
        </p:nvSpPr>
        <p:spPr>
          <a:xfrm>
            <a:off x="6660232" y="3543399"/>
            <a:ext cx="2596234" cy="461665"/>
          </a:xfrm>
          <a:prstGeom prst="rect">
            <a:avLst/>
          </a:prstGeom>
          <a:noFill/>
        </p:spPr>
        <p:txBody>
          <a:bodyPr wrap="none" rtlCol="0">
            <a:spAutoFit/>
          </a:bodyPr>
          <a:lstStyle/>
          <a:p>
            <a:r>
              <a:rPr lang="en-US" b="1" dirty="0" smtClean="0"/>
              <a:t>Representations</a:t>
            </a:r>
            <a:endParaRPr lang="en-US" b="1" dirty="0"/>
          </a:p>
        </p:txBody>
      </p:sp>
      <p:sp>
        <p:nvSpPr>
          <p:cNvPr id="11" name="TextBox 10"/>
          <p:cNvSpPr txBox="1"/>
          <p:nvPr/>
        </p:nvSpPr>
        <p:spPr>
          <a:xfrm>
            <a:off x="6660232" y="4797152"/>
            <a:ext cx="2048457" cy="1569660"/>
          </a:xfrm>
          <a:prstGeom prst="rect">
            <a:avLst/>
          </a:prstGeom>
          <a:noFill/>
        </p:spPr>
        <p:txBody>
          <a:bodyPr wrap="none" rtlCol="0">
            <a:spAutoFit/>
          </a:bodyPr>
          <a:lstStyle/>
          <a:p>
            <a:r>
              <a:rPr lang="en-US" b="1" dirty="0" smtClean="0"/>
              <a:t>Making</a:t>
            </a:r>
            <a:br>
              <a:rPr lang="en-US" b="1" dirty="0" smtClean="0"/>
            </a:br>
            <a:r>
              <a:rPr lang="en-US" b="1" dirty="0" smtClean="0"/>
              <a:t>Connections </a:t>
            </a:r>
            <a:br>
              <a:rPr lang="en-US" b="1" dirty="0" smtClean="0"/>
            </a:br>
            <a:r>
              <a:rPr lang="en-US" b="1" dirty="0" smtClean="0"/>
              <a:t>and</a:t>
            </a:r>
            <a:br>
              <a:rPr lang="en-US" b="1" dirty="0" smtClean="0"/>
            </a:br>
            <a:r>
              <a:rPr lang="en-US" b="1" dirty="0" smtClean="0"/>
              <a:t>Generalizing</a:t>
            </a:r>
            <a:endParaRPr lang="en-US" b="1" dirty="0"/>
          </a:p>
        </p:txBody>
      </p:sp>
      <p:sp>
        <p:nvSpPr>
          <p:cNvPr id="12" name="TextBox 11"/>
          <p:cNvSpPr txBox="1"/>
          <p:nvPr/>
        </p:nvSpPr>
        <p:spPr>
          <a:xfrm rot="16200000">
            <a:off x="-680162" y="3451193"/>
            <a:ext cx="2613065" cy="461665"/>
          </a:xfrm>
          <a:prstGeom prst="rect">
            <a:avLst/>
          </a:prstGeom>
          <a:noFill/>
        </p:spPr>
        <p:txBody>
          <a:bodyPr wrap="none" rtlCol="0">
            <a:spAutoFit/>
          </a:bodyPr>
          <a:lstStyle/>
          <a:p>
            <a:r>
              <a:rPr lang="en-US" b="1" dirty="0" smtClean="0"/>
              <a:t>Problem Solving</a:t>
            </a:r>
            <a:endParaRPr lang="en-US" b="1" dirty="0"/>
          </a:p>
        </p:txBody>
      </p:sp>
      <p:sp>
        <p:nvSpPr>
          <p:cNvPr id="13" name="TextBox 12"/>
          <p:cNvSpPr txBox="1"/>
          <p:nvPr/>
        </p:nvSpPr>
        <p:spPr>
          <a:xfrm>
            <a:off x="6687071" y="1340768"/>
            <a:ext cx="2578951" cy="1200328"/>
          </a:xfrm>
          <a:prstGeom prst="rect">
            <a:avLst/>
          </a:prstGeom>
          <a:noFill/>
        </p:spPr>
        <p:txBody>
          <a:bodyPr wrap="none" rtlCol="0">
            <a:spAutoFit/>
          </a:bodyPr>
          <a:lstStyle/>
          <a:p>
            <a:r>
              <a:rPr lang="en-US" b="1" dirty="0" smtClean="0"/>
              <a:t>                           ,</a:t>
            </a:r>
            <a:br>
              <a:rPr lang="en-US" b="1" dirty="0" smtClean="0"/>
            </a:br>
            <a:r>
              <a:rPr lang="en-US" b="1" dirty="0" smtClean="0"/>
              <a:t>Reasoning,</a:t>
            </a:r>
            <a:br>
              <a:rPr lang="en-US" b="1" dirty="0" smtClean="0"/>
            </a:br>
            <a:r>
              <a:rPr lang="en-US" b="1" dirty="0" smtClean="0"/>
              <a:t>and Proof</a:t>
            </a:r>
            <a:endParaRPr lang="en-US" b="1" dirty="0"/>
          </a:p>
        </p:txBody>
      </p:sp>
      <p:sp>
        <p:nvSpPr>
          <p:cNvPr id="3" name="TextBox 2"/>
          <p:cNvSpPr txBox="1"/>
          <p:nvPr/>
        </p:nvSpPr>
        <p:spPr>
          <a:xfrm>
            <a:off x="2627784" y="6597352"/>
            <a:ext cx="6562163" cy="276999"/>
          </a:xfrm>
          <a:prstGeom prst="rect">
            <a:avLst/>
          </a:prstGeom>
          <a:noFill/>
        </p:spPr>
        <p:txBody>
          <a:bodyPr wrap="none" rtlCol="0">
            <a:spAutoFit/>
          </a:bodyPr>
          <a:lstStyle/>
          <a:p>
            <a:r>
              <a:rPr lang="en-US" sz="1200" dirty="0" smtClean="0"/>
              <a:t>(adapted from ‘Grouping the practice standards’, William McCallum, The University of Arizona) </a:t>
            </a:r>
            <a:endParaRPr lang="en-US" sz="1400" dirty="0"/>
          </a:p>
        </p:txBody>
      </p:sp>
    </p:spTree>
    <p:extLst>
      <p:ext uri="{BB962C8B-B14F-4D97-AF65-F5344CB8AC3E}">
        <p14:creationId xmlns:p14="http://schemas.microsoft.com/office/powerpoint/2010/main" val="3665906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3717032"/>
            <a:ext cx="5976664" cy="707886"/>
          </a:xfrm>
          <a:prstGeom prst="rect">
            <a:avLst/>
          </a:prstGeom>
          <a:noFill/>
        </p:spPr>
        <p:txBody>
          <a:bodyPr wrap="square" rtlCol="0">
            <a:spAutoFit/>
          </a:bodyPr>
          <a:lstStyle/>
          <a:p>
            <a:pPr algn="ctr"/>
            <a:r>
              <a:rPr lang="en-US" sz="4000" b="1" dirty="0" smtClean="0">
                <a:solidFill>
                  <a:schemeClr val="bg1"/>
                </a:solidFill>
                <a:latin typeface="Rockwell"/>
                <a:cs typeface="Rockwell"/>
              </a:rPr>
              <a:t>Problem Solving</a:t>
            </a:r>
            <a:endParaRPr lang="en-US" sz="4000" b="1" dirty="0">
              <a:solidFill>
                <a:schemeClr val="bg1"/>
              </a:solidFill>
              <a:latin typeface="Rockwell"/>
              <a:cs typeface="Rockwell"/>
            </a:endParaRPr>
          </a:p>
        </p:txBody>
      </p:sp>
      <p:pic>
        <p:nvPicPr>
          <p:cNvPr id="8" name="Picture 7" descr="practiceswordle.png"/>
          <p:cNvPicPr>
            <a:picLocks noChangeAspect="1"/>
          </p:cNvPicPr>
          <p:nvPr/>
        </p:nvPicPr>
        <p:blipFill rotWithShape="1">
          <a:blip r:embed="rId3">
            <a:extLst>
              <a:ext uri="{28A0092B-C50C-407E-A947-70E740481C1C}">
                <a14:useLocalDpi xmlns:a14="http://schemas.microsoft.com/office/drawing/2010/main" val="0"/>
              </a:ext>
            </a:extLst>
          </a:blip>
          <a:srcRect t="15651" b="13809"/>
          <a:stretch/>
        </p:blipFill>
        <p:spPr>
          <a:xfrm>
            <a:off x="1800017" y="895709"/>
            <a:ext cx="5543966" cy="2533291"/>
          </a:xfrm>
          <a:prstGeom prst="rect">
            <a:avLst/>
          </a:prstGeom>
        </p:spPr>
      </p:pic>
    </p:spTree>
    <p:extLst>
      <p:ext uri="{BB962C8B-B14F-4D97-AF65-F5344CB8AC3E}">
        <p14:creationId xmlns:p14="http://schemas.microsoft.com/office/powerpoint/2010/main" val="23529636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Problem Solving</a:t>
            </a:r>
            <a:endParaRPr lang="en-US" b="0" dirty="0"/>
          </a:p>
        </p:txBody>
      </p:sp>
      <p:sp>
        <p:nvSpPr>
          <p:cNvPr id="4" name="Content Placeholder 3"/>
          <p:cNvSpPr>
            <a:spLocks noGrp="1"/>
          </p:cNvSpPr>
          <p:nvPr>
            <p:ph sz="half" idx="2"/>
          </p:nvPr>
        </p:nvSpPr>
        <p:spPr>
          <a:xfrm>
            <a:off x="2339752" y="980728"/>
            <a:ext cx="6347048" cy="5012471"/>
          </a:xfrm>
        </p:spPr>
        <p:txBody>
          <a:bodyPr/>
          <a:lstStyle/>
          <a:p>
            <a:r>
              <a:rPr lang="en-US" dirty="0">
                <a:solidFill>
                  <a:schemeClr val="tx1"/>
                </a:solidFill>
              </a:rPr>
              <a:t>Solving problems that arise in mathematics and in other </a:t>
            </a:r>
            <a:r>
              <a:rPr lang="en-US" dirty="0" smtClean="0">
                <a:solidFill>
                  <a:schemeClr val="tx1"/>
                </a:solidFill>
              </a:rPr>
              <a:t>contexts</a:t>
            </a:r>
            <a:br>
              <a:rPr lang="en-US" dirty="0" smtClean="0">
                <a:solidFill>
                  <a:schemeClr val="tx1"/>
                </a:solidFill>
              </a:rPr>
            </a:br>
            <a:endParaRPr lang="en-US" sz="1600" dirty="0">
              <a:solidFill>
                <a:schemeClr val="tx1"/>
              </a:solidFill>
            </a:endParaRPr>
          </a:p>
          <a:p>
            <a:r>
              <a:rPr lang="en-US" dirty="0">
                <a:solidFill>
                  <a:schemeClr val="tx1"/>
                </a:solidFill>
              </a:rPr>
              <a:t>Applying and adapting a variety of appropriate strategies to solve problems </a:t>
            </a:r>
            <a:r>
              <a:rPr lang="en-US" dirty="0" smtClean="0">
                <a:solidFill>
                  <a:schemeClr val="tx1"/>
                </a:solidFill>
              </a:rPr>
              <a:t/>
            </a:r>
            <a:br>
              <a:rPr lang="en-US" dirty="0" smtClean="0">
                <a:solidFill>
                  <a:schemeClr val="tx1"/>
                </a:solidFill>
              </a:rPr>
            </a:br>
            <a:endParaRPr lang="en-US" sz="1800" dirty="0" smtClean="0">
              <a:solidFill>
                <a:schemeClr val="tx1"/>
              </a:solidFill>
            </a:endParaRPr>
          </a:p>
          <a:p>
            <a:r>
              <a:rPr lang="en-US" dirty="0" smtClean="0">
                <a:solidFill>
                  <a:schemeClr val="tx1"/>
                </a:solidFill>
              </a:rPr>
              <a:t>Building new mathematical knowledge through problem solving</a:t>
            </a:r>
            <a:br>
              <a:rPr lang="en-US" dirty="0" smtClean="0">
                <a:solidFill>
                  <a:schemeClr val="tx1"/>
                </a:solidFill>
              </a:rPr>
            </a:br>
            <a:endParaRPr lang="en-US" sz="1600" dirty="0">
              <a:solidFill>
                <a:schemeClr val="tx1"/>
              </a:solidFill>
            </a:endParaRPr>
          </a:p>
          <a:p>
            <a:r>
              <a:rPr lang="en-US" dirty="0" smtClean="0">
                <a:solidFill>
                  <a:schemeClr val="tx1"/>
                </a:solidFill>
              </a:rPr>
              <a:t>Monitoring and reflecting on the process of mathematical problem solving</a:t>
            </a:r>
            <a:endParaRPr lang="en-US" dirty="0">
              <a:solidFill>
                <a:schemeClr val="tx1"/>
              </a:solidFill>
            </a:endParaRPr>
          </a:p>
        </p:txBody>
      </p:sp>
      <p:sp>
        <p:nvSpPr>
          <p:cNvPr id="6" name="TextBox 5"/>
          <p:cNvSpPr txBox="1"/>
          <p:nvPr/>
        </p:nvSpPr>
        <p:spPr>
          <a:xfrm rot="16200000">
            <a:off x="-886959" y="3055312"/>
            <a:ext cx="4896544" cy="1323439"/>
          </a:xfrm>
          <a:prstGeom prst="rect">
            <a:avLst/>
          </a:prstGeom>
          <a:solidFill>
            <a:schemeClr val="accent2">
              <a:lumMod val="75000"/>
            </a:schemeClr>
          </a:solidFill>
        </p:spPr>
        <p:txBody>
          <a:bodyPr wrap="square" rtlCol="0">
            <a:spAutoFit/>
          </a:bodyPr>
          <a:lstStyle/>
          <a:p>
            <a:r>
              <a:rPr lang="en-US" b="1" dirty="0" smtClean="0"/>
              <a:t>MP1</a:t>
            </a:r>
            <a:r>
              <a:rPr lang="en-US" dirty="0" smtClean="0"/>
              <a:t>: Make sense of problems and persevere in solving them</a:t>
            </a:r>
            <a:endParaRPr lang="en-US" sz="600" dirty="0" smtClean="0"/>
          </a:p>
          <a:p>
            <a:r>
              <a:rPr lang="en-US" sz="500" dirty="0" smtClean="0"/>
              <a:t/>
            </a:r>
            <a:br>
              <a:rPr lang="en-US" sz="500" dirty="0" smtClean="0"/>
            </a:br>
            <a:r>
              <a:rPr lang="en-US" b="1" dirty="0" smtClean="0"/>
              <a:t>MP6</a:t>
            </a:r>
            <a:r>
              <a:rPr lang="en-US" dirty="0" smtClean="0"/>
              <a:t>: Attend to precision</a:t>
            </a:r>
            <a:endParaRPr lang="en-US" dirty="0"/>
          </a:p>
        </p:txBody>
      </p:sp>
      <p:sp>
        <p:nvSpPr>
          <p:cNvPr id="7" name="TextBox 6"/>
          <p:cNvSpPr txBox="1"/>
          <p:nvPr/>
        </p:nvSpPr>
        <p:spPr>
          <a:xfrm rot="16200000">
            <a:off x="-680162" y="3547819"/>
            <a:ext cx="2613065" cy="461665"/>
          </a:xfrm>
          <a:prstGeom prst="rect">
            <a:avLst/>
          </a:prstGeom>
          <a:noFill/>
        </p:spPr>
        <p:txBody>
          <a:bodyPr wrap="none" rtlCol="0">
            <a:spAutoFit/>
          </a:bodyPr>
          <a:lstStyle/>
          <a:p>
            <a:r>
              <a:rPr lang="en-US" b="1" dirty="0" smtClean="0"/>
              <a:t>Problem Solving</a:t>
            </a:r>
            <a:endParaRPr lang="en-US" b="1" dirty="0"/>
          </a:p>
        </p:txBody>
      </p:sp>
      <p:sp>
        <p:nvSpPr>
          <p:cNvPr id="10" name="TextBox 9"/>
          <p:cNvSpPr txBox="1"/>
          <p:nvPr/>
        </p:nvSpPr>
        <p:spPr>
          <a:xfrm>
            <a:off x="539552" y="6453336"/>
            <a:ext cx="8424936" cy="276999"/>
          </a:xfrm>
          <a:prstGeom prst="rect">
            <a:avLst/>
          </a:prstGeom>
          <a:noFill/>
        </p:spPr>
        <p:txBody>
          <a:bodyPr wrap="square" rtlCol="0">
            <a:spAutoFit/>
          </a:bodyPr>
          <a:lstStyle/>
          <a:p>
            <a:pPr algn="r"/>
            <a:r>
              <a:rPr lang="en-US" sz="1200" dirty="0" smtClean="0">
                <a:latin typeface="+mj-lt"/>
                <a:ea typeface="Lucida Grande"/>
                <a:cs typeface="Lucida Grande"/>
              </a:rPr>
              <a:t>(</a:t>
            </a:r>
            <a:r>
              <a:rPr lang="en-US" sz="1200" dirty="0">
                <a:latin typeface="+mj-lt"/>
                <a:ea typeface="Lucida Grande"/>
                <a:cs typeface="Lucida Grande"/>
              </a:rPr>
              <a:t>adapted from </a:t>
            </a:r>
            <a:r>
              <a:rPr lang="en-US" sz="1200" dirty="0" err="1" smtClean="0">
                <a:latin typeface="+mj-lt"/>
                <a:ea typeface="Lucida Grande"/>
                <a:cs typeface="Lucida Grande"/>
              </a:rPr>
              <a:t>www.nctm.org</a:t>
            </a:r>
            <a:r>
              <a:rPr lang="en-US" sz="1200" dirty="0">
                <a:latin typeface="+mj-lt"/>
                <a:ea typeface="Lucida Grande"/>
                <a:cs typeface="Lucida Grande"/>
              </a:rPr>
              <a:t>/Standards-and-Positions/Principles-and-Standards/Process</a:t>
            </a:r>
            <a:r>
              <a:rPr lang="en-US" sz="1200" dirty="0" smtClean="0">
                <a:latin typeface="+mj-lt"/>
                <a:ea typeface="Lucida Grande"/>
                <a:cs typeface="Lucida Grande"/>
              </a:rPr>
              <a:t>/)</a:t>
            </a:r>
            <a:endParaRPr lang="en-US" sz="1200" dirty="0">
              <a:latin typeface="+mj-lt"/>
            </a:endParaRPr>
          </a:p>
        </p:txBody>
      </p:sp>
    </p:spTree>
    <p:extLst>
      <p:ext uri="{BB962C8B-B14F-4D97-AF65-F5344CB8AC3E}">
        <p14:creationId xmlns:p14="http://schemas.microsoft.com/office/powerpoint/2010/main" val="39011477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3717032"/>
            <a:ext cx="5976664" cy="1323439"/>
          </a:xfrm>
          <a:prstGeom prst="rect">
            <a:avLst/>
          </a:prstGeom>
          <a:noFill/>
        </p:spPr>
        <p:txBody>
          <a:bodyPr wrap="square" rtlCol="0">
            <a:spAutoFit/>
          </a:bodyPr>
          <a:lstStyle/>
          <a:p>
            <a:pPr algn="ctr"/>
            <a:r>
              <a:rPr lang="en-US" sz="4000" b="1" dirty="0" smtClean="0">
                <a:solidFill>
                  <a:schemeClr val="bg1"/>
                </a:solidFill>
                <a:latin typeface="Rockwell"/>
                <a:cs typeface="Rockwell"/>
              </a:rPr>
              <a:t>Communication, Reasoning, and Proof</a:t>
            </a:r>
            <a:endParaRPr lang="en-US" sz="4000" b="1" dirty="0">
              <a:solidFill>
                <a:schemeClr val="bg1"/>
              </a:solidFill>
              <a:latin typeface="Rockwell"/>
              <a:cs typeface="Rockwell"/>
            </a:endParaRPr>
          </a:p>
        </p:txBody>
      </p:sp>
      <p:pic>
        <p:nvPicPr>
          <p:cNvPr id="8" name="Picture 7" descr="practiceswordle.png"/>
          <p:cNvPicPr>
            <a:picLocks noChangeAspect="1"/>
          </p:cNvPicPr>
          <p:nvPr/>
        </p:nvPicPr>
        <p:blipFill rotWithShape="1">
          <a:blip r:embed="rId3">
            <a:extLst>
              <a:ext uri="{28A0092B-C50C-407E-A947-70E740481C1C}">
                <a14:useLocalDpi xmlns:a14="http://schemas.microsoft.com/office/drawing/2010/main" val="0"/>
              </a:ext>
            </a:extLst>
          </a:blip>
          <a:srcRect t="15651" b="13809"/>
          <a:stretch/>
        </p:blipFill>
        <p:spPr>
          <a:xfrm>
            <a:off x="1800017" y="895709"/>
            <a:ext cx="5543966" cy="2533291"/>
          </a:xfrm>
          <a:prstGeom prst="rect">
            <a:avLst/>
          </a:prstGeom>
        </p:spPr>
      </p:pic>
    </p:spTree>
    <p:extLst>
      <p:ext uri="{BB962C8B-B14F-4D97-AF65-F5344CB8AC3E}">
        <p14:creationId xmlns:p14="http://schemas.microsoft.com/office/powerpoint/2010/main" val="23529636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Communication, </a:t>
            </a:r>
            <a:r>
              <a:rPr lang="en-US" b="0" dirty="0" smtClean="0"/>
              <a:t>Reasoning, </a:t>
            </a:r>
            <a:r>
              <a:rPr lang="en-US" b="0" dirty="0"/>
              <a:t>and </a:t>
            </a:r>
            <a:r>
              <a:rPr lang="en-US" b="0" dirty="0" smtClean="0"/>
              <a:t>Proof</a:t>
            </a:r>
            <a:endParaRPr lang="en-US" b="0" dirty="0"/>
          </a:p>
        </p:txBody>
      </p:sp>
      <p:sp>
        <p:nvSpPr>
          <p:cNvPr id="4" name="Content Placeholder 3"/>
          <p:cNvSpPr>
            <a:spLocks noGrp="1"/>
          </p:cNvSpPr>
          <p:nvPr>
            <p:ph sz="half" idx="2"/>
          </p:nvPr>
        </p:nvSpPr>
        <p:spPr>
          <a:xfrm>
            <a:off x="467544" y="2708920"/>
            <a:ext cx="8208912" cy="2625155"/>
          </a:xfrm>
        </p:spPr>
        <p:txBody>
          <a:bodyPr/>
          <a:lstStyle/>
          <a:p>
            <a:r>
              <a:rPr lang="en-US" dirty="0" smtClean="0">
                <a:solidFill>
                  <a:srgbClr val="000000"/>
                </a:solidFill>
              </a:rPr>
              <a:t>Organizing mathematical thinking through communication to peers, teachers and others</a:t>
            </a:r>
          </a:p>
          <a:p>
            <a:r>
              <a:rPr lang="en-US" dirty="0" smtClean="0">
                <a:solidFill>
                  <a:srgbClr val="000000"/>
                </a:solidFill>
              </a:rPr>
              <a:t>Using math language to express mathematical ideas precisely </a:t>
            </a:r>
          </a:p>
          <a:p>
            <a:r>
              <a:rPr lang="en-US" dirty="0" smtClean="0">
                <a:solidFill>
                  <a:srgbClr val="000000"/>
                </a:solidFill>
              </a:rPr>
              <a:t>Making and investigating conjectures and developing mathematical arguments and proofs</a:t>
            </a:r>
          </a:p>
          <a:p>
            <a:r>
              <a:rPr lang="en-US" dirty="0" smtClean="0">
                <a:solidFill>
                  <a:srgbClr val="000000"/>
                </a:solidFill>
              </a:rPr>
              <a:t>Selecting and using various types of reasoning and methods of proof</a:t>
            </a:r>
          </a:p>
        </p:txBody>
      </p:sp>
      <p:sp>
        <p:nvSpPr>
          <p:cNvPr id="5" name="TextBox 4"/>
          <p:cNvSpPr txBox="1"/>
          <p:nvPr/>
        </p:nvSpPr>
        <p:spPr>
          <a:xfrm>
            <a:off x="539552" y="1109643"/>
            <a:ext cx="5040560" cy="1585049"/>
          </a:xfrm>
          <a:prstGeom prst="rect">
            <a:avLst/>
          </a:prstGeom>
          <a:solidFill>
            <a:schemeClr val="accent2">
              <a:lumMod val="20000"/>
              <a:lumOff val="80000"/>
            </a:schemeClr>
          </a:solidFill>
        </p:spPr>
        <p:txBody>
          <a:bodyPr wrap="square" rtlCol="0">
            <a:spAutoFit/>
          </a:bodyPr>
          <a:lstStyle/>
          <a:p>
            <a:r>
              <a:rPr lang="en-US" b="1" dirty="0" smtClean="0"/>
              <a:t>MP2</a:t>
            </a:r>
            <a:r>
              <a:rPr lang="en-US" dirty="0" smtClean="0"/>
              <a:t>: Reason abstractly and</a:t>
            </a:r>
            <a:br>
              <a:rPr lang="en-US" dirty="0" smtClean="0"/>
            </a:br>
            <a:r>
              <a:rPr lang="en-US" dirty="0" smtClean="0"/>
              <a:t>quantitatively</a:t>
            </a:r>
          </a:p>
          <a:p>
            <a:r>
              <a:rPr lang="en-US" sz="100" dirty="0" smtClean="0"/>
              <a:t/>
            </a:r>
            <a:br>
              <a:rPr lang="en-US" sz="100" dirty="0" smtClean="0"/>
            </a:br>
            <a:r>
              <a:rPr lang="en-US" b="1" dirty="0" smtClean="0"/>
              <a:t>MP3</a:t>
            </a:r>
            <a:r>
              <a:rPr lang="en-US" dirty="0" smtClean="0"/>
              <a:t>: Construct viable arguments and critique the reasoning of others</a:t>
            </a:r>
            <a:endParaRPr lang="en-US" dirty="0"/>
          </a:p>
        </p:txBody>
      </p:sp>
      <p:sp>
        <p:nvSpPr>
          <p:cNvPr id="6" name="TextBox 5"/>
          <p:cNvSpPr txBox="1"/>
          <p:nvPr/>
        </p:nvSpPr>
        <p:spPr>
          <a:xfrm>
            <a:off x="5632033" y="1268760"/>
            <a:ext cx="3044423" cy="830997"/>
          </a:xfrm>
          <a:prstGeom prst="rect">
            <a:avLst/>
          </a:prstGeom>
          <a:noFill/>
        </p:spPr>
        <p:txBody>
          <a:bodyPr wrap="none" rtlCol="0">
            <a:spAutoFit/>
          </a:bodyPr>
          <a:lstStyle/>
          <a:p>
            <a:r>
              <a:rPr lang="en-US" b="1" dirty="0" smtClean="0"/>
              <a:t>Communication,</a:t>
            </a:r>
            <a:br>
              <a:rPr lang="en-US" b="1" dirty="0" smtClean="0"/>
            </a:br>
            <a:r>
              <a:rPr lang="en-US" b="1" dirty="0" smtClean="0"/>
              <a:t>Reasoning, &amp; </a:t>
            </a:r>
            <a:r>
              <a:rPr lang="en-US" b="1" dirty="0"/>
              <a:t>P</a:t>
            </a:r>
            <a:r>
              <a:rPr lang="en-US" b="1" dirty="0" smtClean="0"/>
              <a:t>roof</a:t>
            </a:r>
            <a:endParaRPr lang="en-US" b="1" dirty="0"/>
          </a:p>
        </p:txBody>
      </p:sp>
      <p:sp>
        <p:nvSpPr>
          <p:cNvPr id="7" name="TextBox 6"/>
          <p:cNvSpPr txBox="1"/>
          <p:nvPr/>
        </p:nvSpPr>
        <p:spPr>
          <a:xfrm>
            <a:off x="539552" y="6453336"/>
            <a:ext cx="8424936" cy="276999"/>
          </a:xfrm>
          <a:prstGeom prst="rect">
            <a:avLst/>
          </a:prstGeom>
          <a:noFill/>
        </p:spPr>
        <p:txBody>
          <a:bodyPr wrap="square" rtlCol="0">
            <a:spAutoFit/>
          </a:bodyPr>
          <a:lstStyle/>
          <a:p>
            <a:pPr algn="r"/>
            <a:r>
              <a:rPr lang="en-US" sz="1200" dirty="0" smtClean="0">
                <a:latin typeface="+mj-lt"/>
                <a:ea typeface="Lucida Grande"/>
                <a:cs typeface="Lucida Grande"/>
              </a:rPr>
              <a:t>(</a:t>
            </a:r>
            <a:r>
              <a:rPr lang="en-US" sz="1200" dirty="0">
                <a:latin typeface="+mj-lt"/>
                <a:ea typeface="Lucida Grande"/>
                <a:cs typeface="Lucida Grande"/>
              </a:rPr>
              <a:t>adapted from </a:t>
            </a:r>
            <a:r>
              <a:rPr lang="en-US" sz="1200" dirty="0" err="1" smtClean="0">
                <a:latin typeface="+mj-lt"/>
                <a:ea typeface="Lucida Grande"/>
                <a:cs typeface="Lucida Grande"/>
              </a:rPr>
              <a:t>www.nctm.org</a:t>
            </a:r>
            <a:r>
              <a:rPr lang="en-US" sz="1200" dirty="0">
                <a:latin typeface="+mj-lt"/>
                <a:ea typeface="Lucida Grande"/>
                <a:cs typeface="Lucida Grande"/>
              </a:rPr>
              <a:t>/Standards-and-Positions/Principles-and-Standards/Process</a:t>
            </a:r>
            <a:r>
              <a:rPr lang="en-US" sz="1200" dirty="0" smtClean="0">
                <a:latin typeface="+mj-lt"/>
                <a:ea typeface="Lucida Grande"/>
                <a:cs typeface="Lucida Grande"/>
              </a:rPr>
              <a:t>/)</a:t>
            </a:r>
            <a:endParaRPr lang="en-US" sz="1200" dirty="0">
              <a:latin typeface="+mj-lt"/>
            </a:endParaRPr>
          </a:p>
        </p:txBody>
      </p:sp>
    </p:spTree>
    <p:extLst>
      <p:ext uri="{BB962C8B-B14F-4D97-AF65-F5344CB8AC3E}">
        <p14:creationId xmlns:p14="http://schemas.microsoft.com/office/powerpoint/2010/main" val="28353430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3717032"/>
            <a:ext cx="5976664" cy="707886"/>
          </a:xfrm>
          <a:prstGeom prst="rect">
            <a:avLst/>
          </a:prstGeom>
          <a:noFill/>
        </p:spPr>
        <p:txBody>
          <a:bodyPr wrap="square" rtlCol="0">
            <a:spAutoFit/>
          </a:bodyPr>
          <a:lstStyle/>
          <a:p>
            <a:pPr algn="ctr"/>
            <a:r>
              <a:rPr lang="en-US" sz="4000" b="1" dirty="0" smtClean="0">
                <a:solidFill>
                  <a:schemeClr val="bg1"/>
                </a:solidFill>
                <a:latin typeface="Rockwell"/>
                <a:cs typeface="Rockwell"/>
              </a:rPr>
              <a:t>Representations</a:t>
            </a:r>
            <a:endParaRPr lang="en-US" sz="4000" b="1" dirty="0">
              <a:solidFill>
                <a:schemeClr val="bg1"/>
              </a:solidFill>
              <a:latin typeface="Rockwell"/>
              <a:cs typeface="Rockwell"/>
            </a:endParaRPr>
          </a:p>
        </p:txBody>
      </p:sp>
      <p:pic>
        <p:nvPicPr>
          <p:cNvPr id="8" name="Picture 7" descr="practiceswordle.png"/>
          <p:cNvPicPr>
            <a:picLocks noChangeAspect="1"/>
          </p:cNvPicPr>
          <p:nvPr/>
        </p:nvPicPr>
        <p:blipFill rotWithShape="1">
          <a:blip r:embed="rId3">
            <a:extLst>
              <a:ext uri="{28A0092B-C50C-407E-A947-70E740481C1C}">
                <a14:useLocalDpi xmlns:a14="http://schemas.microsoft.com/office/drawing/2010/main" val="0"/>
              </a:ext>
            </a:extLst>
          </a:blip>
          <a:srcRect t="15651" b="13809"/>
          <a:stretch/>
        </p:blipFill>
        <p:spPr>
          <a:xfrm>
            <a:off x="1800017" y="895709"/>
            <a:ext cx="5543966" cy="2533291"/>
          </a:xfrm>
          <a:prstGeom prst="rect">
            <a:avLst/>
          </a:prstGeom>
        </p:spPr>
      </p:pic>
    </p:spTree>
    <p:extLst>
      <p:ext uri="{BB962C8B-B14F-4D97-AF65-F5344CB8AC3E}">
        <p14:creationId xmlns:p14="http://schemas.microsoft.com/office/powerpoint/2010/main" val="23529636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Workshop Outline</a:t>
            </a:r>
            <a:endParaRPr lang="en-US" b="0" dirty="0"/>
          </a:p>
        </p:txBody>
      </p:sp>
      <p:sp>
        <p:nvSpPr>
          <p:cNvPr id="7" name="Content Placeholder 2"/>
          <p:cNvSpPr>
            <a:spLocks noGrp="1"/>
          </p:cNvSpPr>
          <p:nvPr>
            <p:ph idx="1"/>
          </p:nvPr>
        </p:nvSpPr>
        <p:spPr>
          <a:xfrm>
            <a:off x="457200" y="1273687"/>
            <a:ext cx="8229600" cy="4963625"/>
          </a:xfrm>
        </p:spPr>
        <p:txBody>
          <a:bodyPr/>
          <a:lstStyle/>
          <a:p>
            <a:r>
              <a:rPr lang="en-US" sz="3200" dirty="0" smtClean="0"/>
              <a:t>The</a:t>
            </a:r>
            <a:r>
              <a:rPr lang="en-US" sz="3200" dirty="0"/>
              <a:t> </a:t>
            </a:r>
            <a:r>
              <a:rPr lang="en-US" sz="3200" dirty="0" smtClean="0"/>
              <a:t>Common Core State Standards for Mathematical Practice</a:t>
            </a:r>
          </a:p>
          <a:p>
            <a:r>
              <a:rPr lang="en-US" sz="3200" dirty="0"/>
              <a:t>Processes </a:t>
            </a:r>
            <a:r>
              <a:rPr lang="en-US" sz="3200" dirty="0" smtClean="0"/>
              <a:t>in the </a:t>
            </a:r>
            <a:r>
              <a:rPr lang="en-US" sz="3200" dirty="0"/>
              <a:t>Mathematical </a:t>
            </a:r>
            <a:r>
              <a:rPr lang="en-US" sz="3200" dirty="0" smtClean="0"/>
              <a:t>Practices</a:t>
            </a:r>
            <a:endParaRPr lang="en-US" sz="3200" dirty="0"/>
          </a:p>
          <a:p>
            <a:r>
              <a:rPr lang="en-US" sz="3200" dirty="0" smtClean="0"/>
              <a:t>Looking at Tasks</a:t>
            </a:r>
            <a:endParaRPr lang="en-US" sz="3200" dirty="0"/>
          </a:p>
          <a:p>
            <a:r>
              <a:rPr lang="en-US" sz="3200" dirty="0" smtClean="0"/>
              <a:t>Engagement Strategies</a:t>
            </a:r>
            <a:endParaRPr lang="en-US" sz="3200" dirty="0"/>
          </a:p>
          <a:p>
            <a:r>
              <a:rPr lang="en-US" sz="3200" dirty="0" smtClean="0"/>
              <a:t>Empowerment Strategies</a:t>
            </a:r>
          </a:p>
          <a:p>
            <a:r>
              <a:rPr lang="en-US" sz="3200" dirty="0" smtClean="0"/>
              <a:t>Supporting Students in the Classroom</a:t>
            </a:r>
            <a:endParaRPr lang="en-US" sz="3200" dirty="0"/>
          </a:p>
          <a:p>
            <a:endParaRPr lang="en-US" dirty="0" smtClean="0"/>
          </a:p>
          <a:p>
            <a:endParaRPr lang="en-US" dirty="0" smtClean="0"/>
          </a:p>
        </p:txBody>
      </p:sp>
    </p:spTree>
    <p:extLst>
      <p:ext uri="{BB962C8B-B14F-4D97-AF65-F5344CB8AC3E}">
        <p14:creationId xmlns:p14="http://schemas.microsoft.com/office/powerpoint/2010/main" val="8655541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Representations</a:t>
            </a:r>
            <a:endParaRPr lang="en-US" b="0" dirty="0"/>
          </a:p>
        </p:txBody>
      </p:sp>
      <p:sp>
        <p:nvSpPr>
          <p:cNvPr id="4" name="Content Placeholder 3"/>
          <p:cNvSpPr>
            <a:spLocks noGrp="1"/>
          </p:cNvSpPr>
          <p:nvPr>
            <p:ph sz="half" idx="2"/>
          </p:nvPr>
        </p:nvSpPr>
        <p:spPr>
          <a:xfrm>
            <a:off x="467544" y="2564904"/>
            <a:ext cx="8219256" cy="3345235"/>
          </a:xfrm>
        </p:spPr>
        <p:txBody>
          <a:bodyPr/>
          <a:lstStyle/>
          <a:p>
            <a:r>
              <a:rPr lang="en-US" dirty="0" smtClean="0">
                <a:solidFill>
                  <a:srgbClr val="000000"/>
                </a:solidFill>
              </a:rPr>
              <a:t>Creating and using multiple representations to organize, record, and communicate mathematical ideas</a:t>
            </a:r>
            <a:br>
              <a:rPr lang="en-US" dirty="0" smtClean="0">
                <a:solidFill>
                  <a:srgbClr val="000000"/>
                </a:solidFill>
              </a:rPr>
            </a:br>
            <a:endParaRPr lang="en-US" sz="1600" dirty="0" smtClean="0">
              <a:solidFill>
                <a:srgbClr val="000000"/>
              </a:solidFill>
            </a:endParaRPr>
          </a:p>
          <a:p>
            <a:r>
              <a:rPr lang="en-US" dirty="0" smtClean="0">
                <a:solidFill>
                  <a:srgbClr val="000000"/>
                </a:solidFill>
              </a:rPr>
              <a:t>Selecting, applying, and translating among mathematical representations to solve problems</a:t>
            </a:r>
          </a:p>
          <a:p>
            <a:endParaRPr lang="en-US" sz="1600" dirty="0" smtClean="0">
              <a:solidFill>
                <a:srgbClr val="000000"/>
              </a:solidFill>
            </a:endParaRPr>
          </a:p>
          <a:p>
            <a:r>
              <a:rPr lang="en-US" dirty="0" smtClean="0">
                <a:solidFill>
                  <a:srgbClr val="000000"/>
                </a:solidFill>
              </a:rPr>
              <a:t>Using representations to model and interpret physical, social, and mathematical phenomena </a:t>
            </a:r>
            <a:endParaRPr lang="en-US" dirty="0">
              <a:solidFill>
                <a:srgbClr val="000000"/>
              </a:solidFill>
            </a:endParaRPr>
          </a:p>
        </p:txBody>
      </p:sp>
      <p:sp>
        <p:nvSpPr>
          <p:cNvPr id="5" name="TextBox 4"/>
          <p:cNvSpPr txBox="1"/>
          <p:nvPr/>
        </p:nvSpPr>
        <p:spPr>
          <a:xfrm>
            <a:off x="971600" y="1196752"/>
            <a:ext cx="4320480" cy="1231106"/>
          </a:xfrm>
          <a:prstGeom prst="rect">
            <a:avLst/>
          </a:prstGeom>
          <a:solidFill>
            <a:schemeClr val="accent2">
              <a:lumMod val="40000"/>
              <a:lumOff val="60000"/>
            </a:schemeClr>
          </a:solidFill>
        </p:spPr>
        <p:txBody>
          <a:bodyPr wrap="square" rtlCol="0">
            <a:spAutoFit/>
          </a:bodyPr>
          <a:lstStyle/>
          <a:p>
            <a:r>
              <a:rPr lang="en-US" b="1" dirty="0" smtClean="0"/>
              <a:t>MP4</a:t>
            </a:r>
            <a:r>
              <a:rPr lang="en-US" dirty="0" smtClean="0"/>
              <a:t>: Model with mathematics</a:t>
            </a:r>
          </a:p>
          <a:p>
            <a:r>
              <a:rPr lang="en-US" sz="200" dirty="0" smtClean="0"/>
              <a:t/>
            </a:r>
            <a:br>
              <a:rPr lang="en-US" sz="200" dirty="0" smtClean="0"/>
            </a:br>
            <a:r>
              <a:rPr lang="en-US" b="1" dirty="0" smtClean="0"/>
              <a:t>MP5</a:t>
            </a:r>
            <a:r>
              <a:rPr lang="en-US" dirty="0" smtClean="0"/>
              <a:t>: Use appropriate tools</a:t>
            </a:r>
            <a:br>
              <a:rPr lang="en-US" dirty="0" smtClean="0"/>
            </a:br>
            <a:r>
              <a:rPr lang="en-US" dirty="0" smtClean="0"/>
              <a:t>strategically</a:t>
            </a:r>
            <a:endParaRPr lang="en-US" dirty="0"/>
          </a:p>
        </p:txBody>
      </p:sp>
      <p:sp>
        <p:nvSpPr>
          <p:cNvPr id="6" name="TextBox 5"/>
          <p:cNvSpPr txBox="1"/>
          <p:nvPr/>
        </p:nvSpPr>
        <p:spPr>
          <a:xfrm>
            <a:off x="5675329" y="1556792"/>
            <a:ext cx="2596234" cy="461665"/>
          </a:xfrm>
          <a:prstGeom prst="rect">
            <a:avLst/>
          </a:prstGeom>
          <a:noFill/>
        </p:spPr>
        <p:txBody>
          <a:bodyPr wrap="none" rtlCol="0">
            <a:spAutoFit/>
          </a:bodyPr>
          <a:lstStyle/>
          <a:p>
            <a:r>
              <a:rPr lang="en-US" b="1" dirty="0" smtClean="0"/>
              <a:t>Representations</a:t>
            </a:r>
            <a:endParaRPr lang="en-US" b="1" dirty="0"/>
          </a:p>
        </p:txBody>
      </p:sp>
      <p:sp>
        <p:nvSpPr>
          <p:cNvPr id="8" name="TextBox 7"/>
          <p:cNvSpPr txBox="1"/>
          <p:nvPr/>
        </p:nvSpPr>
        <p:spPr>
          <a:xfrm>
            <a:off x="539552" y="6453336"/>
            <a:ext cx="8424936" cy="276999"/>
          </a:xfrm>
          <a:prstGeom prst="rect">
            <a:avLst/>
          </a:prstGeom>
          <a:noFill/>
        </p:spPr>
        <p:txBody>
          <a:bodyPr wrap="square" rtlCol="0">
            <a:spAutoFit/>
          </a:bodyPr>
          <a:lstStyle/>
          <a:p>
            <a:pPr algn="r"/>
            <a:r>
              <a:rPr lang="en-US" sz="1200" dirty="0" smtClean="0">
                <a:latin typeface="+mj-lt"/>
                <a:ea typeface="Lucida Grande"/>
                <a:cs typeface="Lucida Grande"/>
              </a:rPr>
              <a:t>(</a:t>
            </a:r>
            <a:r>
              <a:rPr lang="en-US" sz="1200" dirty="0">
                <a:latin typeface="+mj-lt"/>
                <a:ea typeface="Lucida Grande"/>
                <a:cs typeface="Lucida Grande"/>
              </a:rPr>
              <a:t>adapted from </a:t>
            </a:r>
            <a:r>
              <a:rPr lang="en-US" sz="1200" dirty="0" err="1" smtClean="0">
                <a:latin typeface="+mj-lt"/>
                <a:ea typeface="Lucida Grande"/>
                <a:cs typeface="Lucida Grande"/>
              </a:rPr>
              <a:t>www.nctm.org</a:t>
            </a:r>
            <a:r>
              <a:rPr lang="en-US" sz="1200" dirty="0">
                <a:latin typeface="+mj-lt"/>
                <a:ea typeface="Lucida Grande"/>
                <a:cs typeface="Lucida Grande"/>
              </a:rPr>
              <a:t>/Standards-and-Positions/Principles-and-Standards/Process</a:t>
            </a:r>
            <a:r>
              <a:rPr lang="en-US" sz="1200" dirty="0" smtClean="0">
                <a:latin typeface="+mj-lt"/>
                <a:ea typeface="Lucida Grande"/>
                <a:cs typeface="Lucida Grande"/>
              </a:rPr>
              <a:t>/)</a:t>
            </a:r>
            <a:endParaRPr lang="en-US" sz="1200" dirty="0">
              <a:latin typeface="+mj-lt"/>
            </a:endParaRPr>
          </a:p>
        </p:txBody>
      </p:sp>
    </p:spTree>
    <p:extLst>
      <p:ext uri="{BB962C8B-B14F-4D97-AF65-F5344CB8AC3E}">
        <p14:creationId xmlns:p14="http://schemas.microsoft.com/office/powerpoint/2010/main" val="2781022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3717032"/>
            <a:ext cx="5976664" cy="1323439"/>
          </a:xfrm>
          <a:prstGeom prst="rect">
            <a:avLst/>
          </a:prstGeom>
          <a:noFill/>
        </p:spPr>
        <p:txBody>
          <a:bodyPr wrap="square" rtlCol="0">
            <a:spAutoFit/>
          </a:bodyPr>
          <a:lstStyle/>
          <a:p>
            <a:pPr algn="ctr"/>
            <a:r>
              <a:rPr lang="en-US" sz="4000" b="1" dirty="0" smtClean="0">
                <a:solidFill>
                  <a:schemeClr val="bg1"/>
                </a:solidFill>
                <a:latin typeface="Rockwell"/>
                <a:cs typeface="Rockwell"/>
              </a:rPr>
              <a:t>Making Connections and Generalizing</a:t>
            </a:r>
            <a:endParaRPr lang="en-US" sz="4000" b="1" dirty="0">
              <a:solidFill>
                <a:schemeClr val="bg1"/>
              </a:solidFill>
              <a:latin typeface="Rockwell"/>
              <a:cs typeface="Rockwell"/>
            </a:endParaRPr>
          </a:p>
        </p:txBody>
      </p:sp>
      <p:pic>
        <p:nvPicPr>
          <p:cNvPr id="8" name="Picture 7" descr="practiceswordle.png"/>
          <p:cNvPicPr>
            <a:picLocks noChangeAspect="1"/>
          </p:cNvPicPr>
          <p:nvPr/>
        </p:nvPicPr>
        <p:blipFill rotWithShape="1">
          <a:blip r:embed="rId3">
            <a:extLst>
              <a:ext uri="{28A0092B-C50C-407E-A947-70E740481C1C}">
                <a14:useLocalDpi xmlns:a14="http://schemas.microsoft.com/office/drawing/2010/main" val="0"/>
              </a:ext>
            </a:extLst>
          </a:blip>
          <a:srcRect t="15651" b="13809"/>
          <a:stretch/>
        </p:blipFill>
        <p:spPr>
          <a:xfrm>
            <a:off x="1800017" y="895709"/>
            <a:ext cx="5543966" cy="2533291"/>
          </a:xfrm>
          <a:prstGeom prst="rect">
            <a:avLst/>
          </a:prstGeom>
        </p:spPr>
      </p:pic>
    </p:spTree>
    <p:extLst>
      <p:ext uri="{BB962C8B-B14F-4D97-AF65-F5344CB8AC3E}">
        <p14:creationId xmlns:p14="http://schemas.microsoft.com/office/powerpoint/2010/main" val="23529636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Making Connections and </a:t>
            </a:r>
            <a:r>
              <a:rPr lang="en-US" b="0" dirty="0" smtClean="0"/>
              <a:t>Generalizing</a:t>
            </a:r>
            <a:endParaRPr lang="en-US" b="0" dirty="0"/>
          </a:p>
        </p:txBody>
      </p:sp>
      <p:sp>
        <p:nvSpPr>
          <p:cNvPr id="3" name="Content Placeholder 2"/>
          <p:cNvSpPr>
            <a:spLocks noGrp="1"/>
          </p:cNvSpPr>
          <p:nvPr>
            <p:ph sz="half" idx="1"/>
          </p:nvPr>
        </p:nvSpPr>
        <p:spPr>
          <a:xfrm>
            <a:off x="457200" y="3356992"/>
            <a:ext cx="8219256" cy="2337123"/>
          </a:xfrm>
        </p:spPr>
        <p:txBody>
          <a:bodyPr/>
          <a:lstStyle/>
          <a:p>
            <a:r>
              <a:rPr lang="en-US" dirty="0" smtClean="0">
                <a:solidFill>
                  <a:srgbClr val="000000"/>
                </a:solidFill>
              </a:rPr>
              <a:t>Recognizing and using connections among math ideas, as well as in contexts outside of mathematics</a:t>
            </a:r>
          </a:p>
          <a:p>
            <a:endParaRPr lang="en-US" sz="1600" dirty="0">
              <a:solidFill>
                <a:srgbClr val="000000"/>
              </a:solidFill>
            </a:endParaRPr>
          </a:p>
          <a:p>
            <a:r>
              <a:rPr lang="en-US" dirty="0" smtClean="0">
                <a:solidFill>
                  <a:srgbClr val="000000"/>
                </a:solidFill>
              </a:rPr>
              <a:t>Understanding how mathematical ideas interconnect and build on one another to produce a coherent whole</a:t>
            </a:r>
            <a:endParaRPr lang="en-US" dirty="0">
              <a:solidFill>
                <a:srgbClr val="000000"/>
              </a:solidFill>
            </a:endParaRPr>
          </a:p>
        </p:txBody>
      </p:sp>
      <p:sp>
        <p:nvSpPr>
          <p:cNvPr id="4" name="TextBox 3"/>
          <p:cNvSpPr txBox="1"/>
          <p:nvPr/>
        </p:nvSpPr>
        <p:spPr>
          <a:xfrm>
            <a:off x="971600" y="1196752"/>
            <a:ext cx="4320480" cy="2000548"/>
          </a:xfrm>
          <a:prstGeom prst="rect">
            <a:avLst/>
          </a:prstGeom>
          <a:solidFill>
            <a:schemeClr val="accent2">
              <a:lumMod val="60000"/>
              <a:lumOff val="40000"/>
            </a:schemeClr>
          </a:solidFill>
        </p:spPr>
        <p:txBody>
          <a:bodyPr wrap="square" rtlCol="0">
            <a:spAutoFit/>
          </a:bodyPr>
          <a:lstStyle/>
          <a:p>
            <a:r>
              <a:rPr lang="en-US" b="1" dirty="0" smtClean="0"/>
              <a:t>MP7</a:t>
            </a:r>
            <a:r>
              <a:rPr lang="en-US" dirty="0" smtClean="0"/>
              <a:t>: Look for and make use of structure</a:t>
            </a:r>
          </a:p>
          <a:p>
            <a:r>
              <a:rPr lang="en-US" sz="400" dirty="0" smtClean="0"/>
              <a:t/>
            </a:r>
            <a:br>
              <a:rPr lang="en-US" sz="400" dirty="0" smtClean="0"/>
            </a:br>
            <a:r>
              <a:rPr lang="en-US" b="1" dirty="0" smtClean="0"/>
              <a:t>MP8</a:t>
            </a:r>
            <a:r>
              <a:rPr lang="en-US" dirty="0" smtClean="0"/>
              <a:t>: Look for and express regularity in repeated reasoning</a:t>
            </a:r>
            <a:endParaRPr lang="en-US" dirty="0"/>
          </a:p>
        </p:txBody>
      </p:sp>
      <p:sp>
        <p:nvSpPr>
          <p:cNvPr id="5" name="TextBox 4"/>
          <p:cNvSpPr txBox="1"/>
          <p:nvPr/>
        </p:nvSpPr>
        <p:spPr>
          <a:xfrm>
            <a:off x="5744158" y="1484784"/>
            <a:ext cx="2356234" cy="1200328"/>
          </a:xfrm>
          <a:prstGeom prst="rect">
            <a:avLst/>
          </a:prstGeom>
          <a:noFill/>
        </p:spPr>
        <p:txBody>
          <a:bodyPr wrap="none" rtlCol="0">
            <a:spAutoFit/>
          </a:bodyPr>
          <a:lstStyle/>
          <a:p>
            <a:r>
              <a:rPr lang="en-US" b="1" dirty="0" smtClean="0"/>
              <a:t>Making</a:t>
            </a:r>
            <a:br>
              <a:rPr lang="en-US" b="1" dirty="0" smtClean="0"/>
            </a:br>
            <a:r>
              <a:rPr lang="en-US" b="1" dirty="0" smtClean="0"/>
              <a:t>Connections &amp;</a:t>
            </a:r>
            <a:br>
              <a:rPr lang="en-US" b="1" dirty="0" smtClean="0"/>
            </a:br>
            <a:r>
              <a:rPr lang="en-US" b="1" dirty="0" smtClean="0"/>
              <a:t>Generalizing</a:t>
            </a:r>
            <a:endParaRPr lang="en-US" b="1" dirty="0"/>
          </a:p>
        </p:txBody>
      </p:sp>
      <p:sp>
        <p:nvSpPr>
          <p:cNvPr id="7" name="TextBox 6"/>
          <p:cNvSpPr txBox="1"/>
          <p:nvPr/>
        </p:nvSpPr>
        <p:spPr>
          <a:xfrm>
            <a:off x="539552" y="6453336"/>
            <a:ext cx="8424936" cy="276999"/>
          </a:xfrm>
          <a:prstGeom prst="rect">
            <a:avLst/>
          </a:prstGeom>
          <a:noFill/>
        </p:spPr>
        <p:txBody>
          <a:bodyPr wrap="square" rtlCol="0">
            <a:spAutoFit/>
          </a:bodyPr>
          <a:lstStyle/>
          <a:p>
            <a:pPr algn="r"/>
            <a:r>
              <a:rPr lang="en-US" sz="1200" dirty="0" smtClean="0">
                <a:latin typeface="+mj-lt"/>
                <a:ea typeface="Lucida Grande"/>
                <a:cs typeface="Lucida Grande"/>
              </a:rPr>
              <a:t>(</a:t>
            </a:r>
            <a:r>
              <a:rPr lang="en-US" sz="1200" dirty="0">
                <a:latin typeface="+mj-lt"/>
                <a:ea typeface="Lucida Grande"/>
                <a:cs typeface="Lucida Grande"/>
              </a:rPr>
              <a:t>adapted from </a:t>
            </a:r>
            <a:r>
              <a:rPr lang="en-US" sz="1200" dirty="0" err="1" smtClean="0">
                <a:latin typeface="+mj-lt"/>
                <a:ea typeface="Lucida Grande"/>
                <a:cs typeface="Lucida Grande"/>
              </a:rPr>
              <a:t>www.nctm.org</a:t>
            </a:r>
            <a:r>
              <a:rPr lang="en-US" sz="1200" dirty="0">
                <a:latin typeface="+mj-lt"/>
                <a:ea typeface="Lucida Grande"/>
                <a:cs typeface="Lucida Grande"/>
              </a:rPr>
              <a:t>/Standards-and-Positions/Principles-and-Standards/Process</a:t>
            </a:r>
            <a:r>
              <a:rPr lang="en-US" sz="1200" dirty="0" smtClean="0">
                <a:latin typeface="+mj-lt"/>
                <a:ea typeface="Lucida Grande"/>
                <a:cs typeface="Lucida Grande"/>
              </a:rPr>
              <a:t>/)</a:t>
            </a:r>
            <a:endParaRPr lang="en-US" sz="1200" dirty="0">
              <a:latin typeface="+mj-lt"/>
            </a:endParaRPr>
          </a:p>
        </p:txBody>
      </p:sp>
    </p:spTree>
    <p:extLst>
      <p:ext uri="{BB962C8B-B14F-4D97-AF65-F5344CB8AC3E}">
        <p14:creationId xmlns:p14="http://schemas.microsoft.com/office/powerpoint/2010/main" val="1568233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3717032"/>
            <a:ext cx="5976664" cy="707886"/>
          </a:xfrm>
          <a:prstGeom prst="rect">
            <a:avLst/>
          </a:prstGeom>
          <a:noFill/>
        </p:spPr>
        <p:txBody>
          <a:bodyPr wrap="square" rtlCol="0">
            <a:spAutoFit/>
          </a:bodyPr>
          <a:lstStyle/>
          <a:p>
            <a:pPr algn="ctr"/>
            <a:r>
              <a:rPr lang="en-US" sz="4000" b="1" dirty="0" smtClean="0">
                <a:solidFill>
                  <a:schemeClr val="bg1"/>
                </a:solidFill>
                <a:latin typeface="Rockwell"/>
                <a:cs typeface="Rockwell"/>
              </a:rPr>
              <a:t>Looking at Tasks</a:t>
            </a:r>
            <a:endParaRPr lang="en-US" sz="4000" b="1" dirty="0">
              <a:solidFill>
                <a:schemeClr val="bg1"/>
              </a:solidFill>
              <a:latin typeface="Rockwell"/>
              <a:cs typeface="Rockwell"/>
            </a:endParaRPr>
          </a:p>
        </p:txBody>
      </p:sp>
      <p:pic>
        <p:nvPicPr>
          <p:cNvPr id="8" name="Picture 7" descr="practiceswordle.png"/>
          <p:cNvPicPr>
            <a:picLocks noChangeAspect="1"/>
          </p:cNvPicPr>
          <p:nvPr/>
        </p:nvPicPr>
        <p:blipFill rotWithShape="1">
          <a:blip r:embed="rId3">
            <a:extLst>
              <a:ext uri="{28A0092B-C50C-407E-A947-70E740481C1C}">
                <a14:useLocalDpi xmlns:a14="http://schemas.microsoft.com/office/drawing/2010/main" val="0"/>
              </a:ext>
            </a:extLst>
          </a:blip>
          <a:srcRect t="15651" b="13809"/>
          <a:stretch/>
        </p:blipFill>
        <p:spPr>
          <a:xfrm>
            <a:off x="1800017" y="895709"/>
            <a:ext cx="5543966" cy="2533291"/>
          </a:xfrm>
          <a:prstGeom prst="rect">
            <a:avLst/>
          </a:prstGeom>
        </p:spPr>
      </p:pic>
    </p:spTree>
    <p:extLst>
      <p:ext uri="{BB962C8B-B14F-4D97-AF65-F5344CB8AC3E}">
        <p14:creationId xmlns:p14="http://schemas.microsoft.com/office/powerpoint/2010/main" val="2314908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Table Tiling</a:t>
            </a:r>
            <a:endParaRPr lang="en-US" b="0" dirty="0"/>
          </a:p>
        </p:txBody>
      </p:sp>
      <p:pic>
        <p:nvPicPr>
          <p:cNvPr id="6" name="Picture 5" descr="Apprentice Table_Tiling_MathNIC.pdf"/>
          <p:cNvPicPr>
            <a:picLocks noChangeAspect="1"/>
          </p:cNvPicPr>
          <p:nvPr/>
        </p:nvPicPr>
        <p:blipFill rotWithShape="1">
          <a:blip r:embed="rId3">
            <a:extLst>
              <a:ext uri="{28A0092B-C50C-407E-A947-70E740481C1C}">
                <a14:useLocalDpi xmlns:a14="http://schemas.microsoft.com/office/drawing/2010/main" val="0"/>
              </a:ext>
            </a:extLst>
          </a:blip>
          <a:srcRect l="11423" t="11683" r="3900" b="39258"/>
          <a:stretch/>
        </p:blipFill>
        <p:spPr>
          <a:xfrm>
            <a:off x="827584" y="1034788"/>
            <a:ext cx="7488832" cy="5614760"/>
          </a:xfrm>
          <a:prstGeom prst="rect">
            <a:avLst/>
          </a:prstGeom>
        </p:spPr>
      </p:pic>
    </p:spTree>
    <p:extLst>
      <p:ext uri="{BB962C8B-B14F-4D97-AF65-F5344CB8AC3E}">
        <p14:creationId xmlns:p14="http://schemas.microsoft.com/office/powerpoint/2010/main" val="3000301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Table Tiling</a:t>
            </a:r>
            <a:endParaRPr lang="en-US" dirty="0"/>
          </a:p>
        </p:txBody>
      </p:sp>
      <p:sp>
        <p:nvSpPr>
          <p:cNvPr id="3" name="Content Placeholder 2"/>
          <p:cNvSpPr>
            <a:spLocks noGrp="1"/>
          </p:cNvSpPr>
          <p:nvPr>
            <p:ph sz="half" idx="1"/>
          </p:nvPr>
        </p:nvSpPr>
        <p:spPr>
          <a:xfrm>
            <a:off x="457200" y="1113692"/>
            <a:ext cx="8075240" cy="5012471"/>
          </a:xfrm>
        </p:spPr>
        <p:txBody>
          <a:bodyPr/>
          <a:lstStyle/>
          <a:p>
            <a:pPr marL="457200" indent="-457200">
              <a:buAutoNum type="arabicPeriod"/>
            </a:pPr>
            <a:r>
              <a:rPr lang="en-US" sz="2200" dirty="0" smtClean="0">
                <a:solidFill>
                  <a:schemeClr val="tx1"/>
                </a:solidFill>
              </a:rPr>
              <a:t>Complete this table to show how many whole tiles, half tiles, and quarter tiles she needs for each of these sizes.</a:t>
            </a:r>
          </a:p>
          <a:p>
            <a:pPr marL="457200" indent="-457200">
              <a:buAutoNum type="arabicPeriod"/>
            </a:pPr>
            <a:endParaRPr lang="en-US" sz="2200" dirty="0">
              <a:solidFill>
                <a:schemeClr val="tx1"/>
              </a:solidFill>
            </a:endParaRPr>
          </a:p>
          <a:p>
            <a:pPr marL="457200" indent="-457200">
              <a:buAutoNum type="arabicPeriod"/>
            </a:pPr>
            <a:endParaRPr lang="en-US" sz="2200" dirty="0" smtClean="0">
              <a:solidFill>
                <a:schemeClr val="tx1"/>
              </a:solidFill>
            </a:endParaRPr>
          </a:p>
          <a:p>
            <a:pPr marL="457200" indent="-457200">
              <a:buAutoNum type="arabicPeriod"/>
            </a:pPr>
            <a:endParaRPr lang="en-US" sz="2200" dirty="0">
              <a:solidFill>
                <a:schemeClr val="tx1"/>
              </a:solidFill>
            </a:endParaRPr>
          </a:p>
          <a:p>
            <a:pPr marL="457200" indent="-457200">
              <a:buAutoNum type="arabicPeriod"/>
            </a:pPr>
            <a:r>
              <a:rPr lang="en-US" sz="2200" dirty="0" smtClean="0">
                <a:solidFill>
                  <a:schemeClr val="tx1"/>
                </a:solidFill>
              </a:rPr>
              <a:t>Find a rule, or a formula, that will help Maria figure out the number of half tiles that she needs for tables of different sizes. Explain how the rule works.</a:t>
            </a:r>
          </a:p>
          <a:p>
            <a:pPr marL="457200" indent="-457200">
              <a:buAutoNum type="arabicPeriod"/>
            </a:pPr>
            <a:r>
              <a:rPr lang="en-US" sz="2200" dirty="0" smtClean="0">
                <a:solidFill>
                  <a:schemeClr val="tx1"/>
                </a:solidFill>
              </a:rPr>
              <a:t>Use the number patterns in the table to find a rule, or a formula, that will help Maria figure out the number  of whole tiles Maria needs for tables of different sizes. Explain why your rule works.</a:t>
            </a:r>
          </a:p>
          <a:p>
            <a:pPr marL="457200" indent="-457200">
              <a:buAutoNum type="arabicPeriod"/>
            </a:pPr>
            <a:r>
              <a:rPr lang="en-US" sz="2200" dirty="0" smtClean="0">
                <a:solidFill>
                  <a:schemeClr val="tx1"/>
                </a:solidFill>
              </a:rPr>
              <a:t>Maria has made a table with 20 half tile. How many whole tiles are on this table? Show how you found the number of whole tiles.</a:t>
            </a:r>
            <a:endParaRPr lang="en-US" sz="2200" dirty="0">
              <a:solidFill>
                <a:schemeClr val="tx1"/>
              </a:solidFill>
            </a:endParaRPr>
          </a:p>
        </p:txBody>
      </p:sp>
      <p:pic>
        <p:nvPicPr>
          <p:cNvPr id="5" name="Picture 4" descr="Apprentice Table_Tiling_MathNIC.pdf"/>
          <p:cNvPicPr>
            <a:picLocks noChangeAspect="1"/>
          </p:cNvPicPr>
          <p:nvPr/>
        </p:nvPicPr>
        <p:blipFill rotWithShape="1">
          <a:blip r:embed="rId3">
            <a:extLst>
              <a:ext uri="{28A0092B-C50C-407E-A947-70E740481C1C}">
                <a14:useLocalDpi xmlns:a14="http://schemas.microsoft.com/office/drawing/2010/main" val="0"/>
              </a:ext>
            </a:extLst>
          </a:blip>
          <a:srcRect l="19542" t="64934" b="23457"/>
          <a:stretch/>
        </p:blipFill>
        <p:spPr>
          <a:xfrm>
            <a:off x="683568" y="1772816"/>
            <a:ext cx="7889304" cy="1473200"/>
          </a:xfrm>
          <a:prstGeom prst="rect">
            <a:avLst/>
          </a:prstGeom>
        </p:spPr>
      </p:pic>
    </p:spTree>
    <p:extLst>
      <p:ext uri="{BB962C8B-B14F-4D97-AF65-F5344CB8AC3E}">
        <p14:creationId xmlns:p14="http://schemas.microsoft.com/office/powerpoint/2010/main" val="19807471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Identifying Mathematical Practices</a:t>
            </a:r>
            <a:endParaRPr lang="en-US" b="0" dirty="0"/>
          </a:p>
        </p:txBody>
      </p:sp>
      <p:sp>
        <p:nvSpPr>
          <p:cNvPr id="5" name="Content Placeholder 2"/>
          <p:cNvSpPr>
            <a:spLocks noGrp="1"/>
          </p:cNvSpPr>
          <p:nvPr>
            <p:ph idx="1"/>
          </p:nvPr>
        </p:nvSpPr>
        <p:spPr>
          <a:xfrm>
            <a:off x="457200" y="1052736"/>
            <a:ext cx="8229600" cy="4963625"/>
          </a:xfrm>
        </p:spPr>
        <p:txBody>
          <a:bodyPr/>
          <a:lstStyle/>
          <a:p>
            <a:pPr marL="0" indent="0">
              <a:buNone/>
            </a:pPr>
            <a:r>
              <a:rPr lang="en-US" b="1" dirty="0" smtClean="0"/>
              <a:t>MP1</a:t>
            </a:r>
            <a:r>
              <a:rPr lang="en-US" dirty="0" smtClean="0"/>
              <a:t>: Make sense and persevere in solving problems.</a:t>
            </a:r>
          </a:p>
          <a:p>
            <a:pPr marL="0" indent="0">
              <a:buNone/>
            </a:pPr>
            <a:r>
              <a:rPr lang="en-US" b="1" dirty="0" smtClean="0"/>
              <a:t>MP2</a:t>
            </a:r>
            <a:r>
              <a:rPr lang="en-US" dirty="0" smtClean="0"/>
              <a:t>: Reason abstractly and quantitatively.</a:t>
            </a:r>
          </a:p>
          <a:p>
            <a:pPr marL="0" indent="0">
              <a:buNone/>
            </a:pPr>
            <a:r>
              <a:rPr lang="en-US" b="1" dirty="0" smtClean="0"/>
              <a:t>MP3</a:t>
            </a:r>
            <a:r>
              <a:rPr lang="en-US" dirty="0" smtClean="0"/>
              <a:t>: Construct </a:t>
            </a:r>
            <a:r>
              <a:rPr lang="en-US" dirty="0"/>
              <a:t>viable arguments </a:t>
            </a:r>
            <a:r>
              <a:rPr lang="en-US" dirty="0" smtClean="0"/>
              <a:t>and </a:t>
            </a:r>
            <a:r>
              <a:rPr lang="en-US" dirty="0"/>
              <a:t>critique the reasoning of others</a:t>
            </a:r>
            <a:r>
              <a:rPr lang="en-US" dirty="0" smtClean="0"/>
              <a:t>.</a:t>
            </a:r>
          </a:p>
          <a:p>
            <a:pPr marL="0" indent="0">
              <a:buNone/>
            </a:pPr>
            <a:r>
              <a:rPr lang="en-US" b="1" dirty="0" smtClean="0"/>
              <a:t>MP4</a:t>
            </a:r>
            <a:r>
              <a:rPr lang="en-US" dirty="0" smtClean="0"/>
              <a:t>: Model </a:t>
            </a:r>
            <a:r>
              <a:rPr lang="en-US" dirty="0"/>
              <a:t>with mathematics</a:t>
            </a:r>
            <a:r>
              <a:rPr lang="en-US" dirty="0" smtClean="0"/>
              <a:t>.</a:t>
            </a:r>
          </a:p>
          <a:p>
            <a:pPr marL="0" indent="0">
              <a:buNone/>
            </a:pPr>
            <a:r>
              <a:rPr lang="en-US" b="1" dirty="0" smtClean="0"/>
              <a:t>MP5</a:t>
            </a:r>
            <a:r>
              <a:rPr lang="en-US" dirty="0" smtClean="0"/>
              <a:t>: Use </a:t>
            </a:r>
            <a:r>
              <a:rPr lang="en-US" dirty="0"/>
              <a:t>appropriate tools strategically</a:t>
            </a:r>
            <a:r>
              <a:rPr lang="en-US" dirty="0" smtClean="0"/>
              <a:t>.</a:t>
            </a:r>
          </a:p>
          <a:p>
            <a:pPr marL="0" indent="0">
              <a:buNone/>
            </a:pPr>
            <a:r>
              <a:rPr lang="en-US" b="1" dirty="0" smtClean="0"/>
              <a:t>MP6</a:t>
            </a:r>
            <a:r>
              <a:rPr lang="en-US" dirty="0" smtClean="0"/>
              <a:t>: Attend </a:t>
            </a:r>
            <a:r>
              <a:rPr lang="en-US" dirty="0"/>
              <a:t>to </a:t>
            </a:r>
            <a:r>
              <a:rPr lang="en-US" dirty="0" smtClean="0"/>
              <a:t>precision.</a:t>
            </a:r>
          </a:p>
          <a:p>
            <a:pPr marL="0" indent="0">
              <a:buNone/>
            </a:pPr>
            <a:r>
              <a:rPr lang="en-US" b="1" dirty="0" smtClean="0"/>
              <a:t>MP7</a:t>
            </a:r>
            <a:r>
              <a:rPr lang="en-US" dirty="0" smtClean="0"/>
              <a:t>: Look </a:t>
            </a:r>
            <a:r>
              <a:rPr lang="en-US" dirty="0"/>
              <a:t>for </a:t>
            </a:r>
            <a:r>
              <a:rPr lang="en-US" dirty="0" smtClean="0"/>
              <a:t>and </a:t>
            </a:r>
            <a:r>
              <a:rPr lang="en-US" dirty="0"/>
              <a:t>make use of structure</a:t>
            </a:r>
            <a:r>
              <a:rPr lang="en-US" dirty="0" smtClean="0"/>
              <a:t>.</a:t>
            </a:r>
          </a:p>
          <a:p>
            <a:pPr marL="0" indent="0">
              <a:buNone/>
            </a:pPr>
            <a:r>
              <a:rPr lang="en-US" b="1" dirty="0" smtClean="0"/>
              <a:t>MP8</a:t>
            </a:r>
            <a:r>
              <a:rPr lang="en-US" dirty="0" smtClean="0"/>
              <a:t>: Look </a:t>
            </a:r>
            <a:r>
              <a:rPr lang="en-US" dirty="0"/>
              <a:t>for </a:t>
            </a:r>
            <a:r>
              <a:rPr lang="en-US" dirty="0" smtClean="0"/>
              <a:t>and </a:t>
            </a:r>
            <a:r>
              <a:rPr lang="en-US" dirty="0"/>
              <a:t>express regularity in repeated reasoning.</a:t>
            </a:r>
            <a:endParaRPr lang="en-US" dirty="0" smtClean="0"/>
          </a:p>
        </p:txBody>
      </p:sp>
    </p:spTree>
    <p:extLst>
      <p:ext uri="{BB962C8B-B14F-4D97-AF65-F5344CB8AC3E}">
        <p14:creationId xmlns:p14="http://schemas.microsoft.com/office/powerpoint/2010/main" val="1656346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3717032"/>
            <a:ext cx="5976664" cy="707886"/>
          </a:xfrm>
          <a:prstGeom prst="rect">
            <a:avLst/>
          </a:prstGeom>
          <a:noFill/>
        </p:spPr>
        <p:txBody>
          <a:bodyPr wrap="square" rtlCol="0">
            <a:spAutoFit/>
          </a:bodyPr>
          <a:lstStyle/>
          <a:p>
            <a:pPr algn="ctr"/>
            <a:r>
              <a:rPr lang="en-US" sz="4000" b="1" dirty="0" smtClean="0">
                <a:solidFill>
                  <a:schemeClr val="bg1"/>
                </a:solidFill>
                <a:latin typeface="Rockwell"/>
                <a:cs typeface="Rockwell"/>
              </a:rPr>
              <a:t>Engagement Strategies</a:t>
            </a:r>
            <a:endParaRPr lang="en-US" sz="4000" b="1" dirty="0">
              <a:solidFill>
                <a:schemeClr val="bg1"/>
              </a:solidFill>
              <a:latin typeface="Rockwell"/>
              <a:cs typeface="Rockwell"/>
            </a:endParaRPr>
          </a:p>
        </p:txBody>
      </p:sp>
      <p:pic>
        <p:nvPicPr>
          <p:cNvPr id="8" name="Picture 7" descr="practiceswordle.png"/>
          <p:cNvPicPr>
            <a:picLocks noChangeAspect="1"/>
          </p:cNvPicPr>
          <p:nvPr/>
        </p:nvPicPr>
        <p:blipFill rotWithShape="1">
          <a:blip r:embed="rId3">
            <a:extLst>
              <a:ext uri="{28A0092B-C50C-407E-A947-70E740481C1C}">
                <a14:useLocalDpi xmlns:a14="http://schemas.microsoft.com/office/drawing/2010/main" val="0"/>
              </a:ext>
            </a:extLst>
          </a:blip>
          <a:srcRect t="15651" b="13809"/>
          <a:stretch/>
        </p:blipFill>
        <p:spPr>
          <a:xfrm>
            <a:off x="1800017" y="895709"/>
            <a:ext cx="5543966" cy="2533291"/>
          </a:xfrm>
          <a:prstGeom prst="rect">
            <a:avLst/>
          </a:prstGeom>
        </p:spPr>
      </p:pic>
    </p:spTree>
    <p:extLst>
      <p:ext uri="{BB962C8B-B14F-4D97-AF65-F5344CB8AC3E}">
        <p14:creationId xmlns:p14="http://schemas.microsoft.com/office/powerpoint/2010/main" val="17677417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gagement-strategies.jpg"/>
          <p:cNvPicPr>
            <a:picLocks noChangeAspect="1"/>
          </p:cNvPicPr>
          <p:nvPr/>
        </p:nvPicPr>
        <p:blipFill rotWithShape="1">
          <a:blip r:embed="rId3">
            <a:extLst>
              <a:ext uri="{28A0092B-C50C-407E-A947-70E740481C1C}">
                <a14:useLocalDpi xmlns:a14="http://schemas.microsoft.com/office/drawing/2010/main" val="0"/>
              </a:ext>
            </a:extLst>
          </a:blip>
          <a:srcRect l="26471" r="36556" b="790"/>
          <a:stretch/>
        </p:blipFill>
        <p:spPr>
          <a:xfrm>
            <a:off x="6417382" y="3645024"/>
            <a:ext cx="2681001" cy="3212976"/>
          </a:xfrm>
          <a:prstGeom prst="rect">
            <a:avLst/>
          </a:prstGeom>
        </p:spPr>
      </p:pic>
      <p:sp>
        <p:nvSpPr>
          <p:cNvPr id="2" name="Title 1"/>
          <p:cNvSpPr>
            <a:spLocks noGrp="1"/>
          </p:cNvSpPr>
          <p:nvPr>
            <p:ph type="title"/>
          </p:nvPr>
        </p:nvSpPr>
        <p:spPr/>
        <p:txBody>
          <a:bodyPr/>
          <a:lstStyle/>
          <a:p>
            <a:r>
              <a:rPr lang="en-US" b="0" dirty="0" smtClean="0"/>
              <a:t>Engagement Strategies</a:t>
            </a:r>
            <a:endParaRPr lang="en-US" b="0" dirty="0"/>
          </a:p>
        </p:txBody>
      </p:sp>
      <p:sp>
        <p:nvSpPr>
          <p:cNvPr id="6" name="Rectangle 5"/>
          <p:cNvSpPr/>
          <p:nvPr/>
        </p:nvSpPr>
        <p:spPr>
          <a:xfrm>
            <a:off x="467544" y="1268760"/>
            <a:ext cx="8208912" cy="4524315"/>
          </a:xfrm>
          <a:prstGeom prst="rect">
            <a:avLst/>
          </a:prstGeom>
        </p:spPr>
        <p:txBody>
          <a:bodyPr wrap="square">
            <a:spAutoFit/>
          </a:bodyPr>
          <a:lstStyle/>
          <a:p>
            <a:pPr marL="342900" indent="-342900">
              <a:buFont typeface="Arial"/>
              <a:buChar char="•"/>
            </a:pPr>
            <a:r>
              <a:rPr lang="en-US" sz="3600" dirty="0" smtClean="0">
                <a:solidFill>
                  <a:srgbClr val="000000"/>
                </a:solidFill>
              </a:rPr>
              <a:t>Initiating </a:t>
            </a:r>
            <a:r>
              <a:rPr lang="en-US" sz="3600" dirty="0" err="1" smtClean="0">
                <a:solidFill>
                  <a:srgbClr val="000000"/>
                </a:solidFill>
              </a:rPr>
              <a:t>Pair­Share</a:t>
            </a:r>
            <a:r>
              <a:rPr lang="en-US" sz="3600" dirty="0" smtClean="0">
                <a:solidFill>
                  <a:srgbClr val="000000"/>
                </a:solidFill>
              </a:rPr>
              <a:t> </a:t>
            </a:r>
            <a:r>
              <a:rPr lang="en-US" sz="3600" dirty="0">
                <a:solidFill>
                  <a:srgbClr val="000000"/>
                </a:solidFill>
              </a:rPr>
              <a:t/>
            </a:r>
            <a:br>
              <a:rPr lang="en-US" sz="3600" dirty="0">
                <a:solidFill>
                  <a:srgbClr val="000000"/>
                </a:solidFill>
              </a:rPr>
            </a:br>
            <a:r>
              <a:rPr lang="en-US" sz="3600" i="1" dirty="0" smtClean="0">
                <a:solidFill>
                  <a:srgbClr val="000000"/>
                </a:solidFill>
              </a:rPr>
              <a:t>(or </a:t>
            </a:r>
            <a:r>
              <a:rPr lang="en-US" sz="3600" i="1" dirty="0" err="1" smtClean="0">
                <a:solidFill>
                  <a:srgbClr val="000000"/>
                </a:solidFill>
              </a:rPr>
              <a:t>Think­Pair­Share</a:t>
            </a:r>
            <a:r>
              <a:rPr lang="en-US" sz="3600" i="1" dirty="0" smtClean="0">
                <a:solidFill>
                  <a:srgbClr val="000000"/>
                </a:solidFill>
              </a:rPr>
              <a:t>)</a:t>
            </a:r>
          </a:p>
          <a:p>
            <a:pPr marL="342900" indent="-342900">
              <a:buFont typeface="Arial"/>
              <a:buChar char="•"/>
            </a:pPr>
            <a:endParaRPr lang="en-US" sz="3600" i="1" dirty="0" smtClean="0">
              <a:solidFill>
                <a:srgbClr val="000000"/>
              </a:solidFill>
            </a:endParaRPr>
          </a:p>
          <a:p>
            <a:pPr marL="342900" indent="-342900">
              <a:buFont typeface="Arial"/>
              <a:buChar char="•"/>
            </a:pPr>
            <a:r>
              <a:rPr lang="en-US" sz="3600" dirty="0" smtClean="0">
                <a:solidFill>
                  <a:srgbClr val="000000"/>
                </a:solidFill>
              </a:rPr>
              <a:t>Showing Thinking in classrooms</a:t>
            </a:r>
          </a:p>
          <a:p>
            <a:pPr marL="342900" indent="-342900">
              <a:buFont typeface="Arial"/>
              <a:buChar char="•"/>
            </a:pPr>
            <a:endParaRPr lang="en-US" sz="3600" dirty="0" smtClean="0">
              <a:solidFill>
                <a:srgbClr val="000000"/>
              </a:solidFill>
            </a:endParaRPr>
          </a:p>
          <a:p>
            <a:pPr marL="342900" indent="-342900">
              <a:buFont typeface="Arial"/>
              <a:buChar char="•"/>
            </a:pPr>
            <a:r>
              <a:rPr lang="en-US" sz="3600" dirty="0" smtClean="0">
                <a:solidFill>
                  <a:srgbClr val="000000"/>
                </a:solidFill>
              </a:rPr>
              <a:t>Questioning and Wait</a:t>
            </a:r>
            <a:r>
              <a:rPr lang="en-US" sz="3600" dirty="0">
                <a:solidFill>
                  <a:srgbClr val="000000"/>
                </a:solidFill>
              </a:rPr>
              <a:t> </a:t>
            </a:r>
            <a:r>
              <a:rPr lang="en-US" sz="3600" dirty="0" smtClean="0">
                <a:solidFill>
                  <a:srgbClr val="000000"/>
                </a:solidFill>
              </a:rPr>
              <a:t>Time</a:t>
            </a:r>
          </a:p>
          <a:p>
            <a:pPr marL="342900" indent="-342900">
              <a:buFont typeface="Arial"/>
              <a:buChar char="•"/>
            </a:pPr>
            <a:endParaRPr lang="en-US" i="1" dirty="0" smtClean="0"/>
          </a:p>
          <a:p>
            <a:pPr marL="342900" indent="-342900">
              <a:buFont typeface="Arial"/>
              <a:buChar char="•"/>
            </a:pPr>
            <a:endParaRPr lang="en-US" i="1" dirty="0" smtClean="0"/>
          </a:p>
          <a:p>
            <a:pPr marL="342900" indent="-342900">
              <a:buFont typeface="Arial"/>
              <a:buChar char="•"/>
            </a:pPr>
            <a:endParaRPr lang="en-US" i="1" dirty="0"/>
          </a:p>
        </p:txBody>
      </p:sp>
    </p:spTree>
    <p:extLst>
      <p:ext uri="{BB962C8B-B14F-4D97-AF65-F5344CB8AC3E}">
        <p14:creationId xmlns:p14="http://schemas.microsoft.com/office/powerpoint/2010/main" val="726180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Pair-Share</a:t>
            </a:r>
            <a:endParaRPr lang="en-US" b="0" dirty="0"/>
          </a:p>
        </p:txBody>
      </p:sp>
      <p:sp>
        <p:nvSpPr>
          <p:cNvPr id="3" name="TextBox 2"/>
          <p:cNvSpPr txBox="1"/>
          <p:nvPr/>
        </p:nvSpPr>
        <p:spPr>
          <a:xfrm>
            <a:off x="467544" y="1340768"/>
            <a:ext cx="8208912" cy="5078314"/>
          </a:xfrm>
          <a:prstGeom prst="rect">
            <a:avLst/>
          </a:prstGeom>
          <a:noFill/>
        </p:spPr>
        <p:txBody>
          <a:bodyPr wrap="square" rtlCol="0">
            <a:spAutoFit/>
          </a:bodyPr>
          <a:lstStyle/>
          <a:p>
            <a:pPr marL="342900" indent="-342900">
              <a:buFont typeface="Arial"/>
              <a:buChar char="•"/>
            </a:pPr>
            <a:r>
              <a:rPr lang="en-US" sz="3600" dirty="0" smtClean="0">
                <a:latin typeface="Arial"/>
                <a:cs typeface="Arial"/>
              </a:rPr>
              <a:t>Give students a couple of minutes to think and work with a</a:t>
            </a:r>
            <a:r>
              <a:rPr lang="en-US" sz="3600" dirty="0">
                <a:latin typeface="Arial"/>
                <a:cs typeface="Arial"/>
              </a:rPr>
              <a:t> </a:t>
            </a:r>
            <a:r>
              <a:rPr lang="en-US" sz="3600" dirty="0" smtClean="0">
                <a:latin typeface="Arial"/>
                <a:cs typeface="Arial"/>
              </a:rPr>
              <a:t>partner, before requesting an answer to the question/problem set</a:t>
            </a:r>
          </a:p>
          <a:p>
            <a:pPr marL="342900" indent="-342900">
              <a:buFont typeface="Arial"/>
              <a:buChar char="•"/>
            </a:pPr>
            <a:endParaRPr lang="en-US" sz="3600" dirty="0">
              <a:latin typeface="Arial"/>
              <a:cs typeface="Arial"/>
            </a:endParaRPr>
          </a:p>
          <a:p>
            <a:r>
              <a:rPr lang="en-US" sz="3600" dirty="0" smtClean="0">
                <a:latin typeface="Arial"/>
                <a:cs typeface="Arial"/>
              </a:rPr>
              <a:t>Think-Pair-Share</a:t>
            </a:r>
          </a:p>
          <a:p>
            <a:pPr marL="457200" indent="-457200">
              <a:buFont typeface="Arial"/>
              <a:buChar char="•"/>
            </a:pPr>
            <a:r>
              <a:rPr lang="en-US" sz="3600" dirty="0" smtClean="0">
                <a:latin typeface="Arial"/>
                <a:cs typeface="Arial"/>
              </a:rPr>
              <a:t>Students are given time to think independently before working with a partner</a:t>
            </a:r>
            <a:endParaRPr lang="en-US" sz="3600" dirty="0">
              <a:latin typeface="Arial"/>
              <a:cs typeface="Arial"/>
            </a:endParaRPr>
          </a:p>
        </p:txBody>
      </p:sp>
    </p:spTree>
    <p:extLst>
      <p:ext uri="{BB962C8B-B14F-4D97-AF65-F5344CB8AC3E}">
        <p14:creationId xmlns:p14="http://schemas.microsoft.com/office/powerpoint/2010/main" val="29417504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3717032"/>
            <a:ext cx="5976664" cy="1938992"/>
          </a:xfrm>
          <a:prstGeom prst="rect">
            <a:avLst/>
          </a:prstGeom>
          <a:noFill/>
        </p:spPr>
        <p:txBody>
          <a:bodyPr wrap="square" rtlCol="0">
            <a:spAutoFit/>
          </a:bodyPr>
          <a:lstStyle/>
          <a:p>
            <a:pPr algn="ctr"/>
            <a:r>
              <a:rPr lang="en-US" sz="4000" b="1" dirty="0" smtClean="0">
                <a:solidFill>
                  <a:schemeClr val="bg1"/>
                </a:solidFill>
                <a:latin typeface="Rockwell"/>
                <a:cs typeface="Rockwell"/>
              </a:rPr>
              <a:t>The Common Core State Standards for Mathematical Practice</a:t>
            </a:r>
            <a:endParaRPr lang="en-US" sz="4000" b="1" dirty="0">
              <a:solidFill>
                <a:schemeClr val="bg1"/>
              </a:solidFill>
              <a:latin typeface="Rockwell"/>
              <a:cs typeface="Rockwell"/>
            </a:endParaRPr>
          </a:p>
        </p:txBody>
      </p:sp>
      <p:pic>
        <p:nvPicPr>
          <p:cNvPr id="8" name="Picture 7" descr="practiceswordle.png"/>
          <p:cNvPicPr>
            <a:picLocks noChangeAspect="1"/>
          </p:cNvPicPr>
          <p:nvPr/>
        </p:nvPicPr>
        <p:blipFill rotWithShape="1">
          <a:blip r:embed="rId3">
            <a:extLst>
              <a:ext uri="{28A0092B-C50C-407E-A947-70E740481C1C}">
                <a14:useLocalDpi xmlns:a14="http://schemas.microsoft.com/office/drawing/2010/main" val="0"/>
              </a:ext>
            </a:extLst>
          </a:blip>
          <a:srcRect t="15651" b="13809"/>
          <a:stretch/>
        </p:blipFill>
        <p:spPr>
          <a:xfrm>
            <a:off x="1800017" y="895709"/>
            <a:ext cx="5543966" cy="2533291"/>
          </a:xfrm>
          <a:prstGeom prst="rect">
            <a:avLst/>
          </a:prstGeom>
        </p:spPr>
      </p:pic>
    </p:spTree>
    <p:extLst>
      <p:ext uri="{BB962C8B-B14F-4D97-AF65-F5344CB8AC3E}">
        <p14:creationId xmlns:p14="http://schemas.microsoft.com/office/powerpoint/2010/main" val="34451865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Showing Thinking</a:t>
            </a:r>
            <a:endParaRPr lang="en-US" b="0" dirty="0"/>
          </a:p>
        </p:txBody>
      </p:sp>
      <p:sp>
        <p:nvSpPr>
          <p:cNvPr id="4" name="TextBox 3"/>
          <p:cNvSpPr txBox="1"/>
          <p:nvPr/>
        </p:nvSpPr>
        <p:spPr>
          <a:xfrm>
            <a:off x="467544" y="1052736"/>
            <a:ext cx="8136904" cy="5632312"/>
          </a:xfrm>
          <a:prstGeom prst="rect">
            <a:avLst/>
          </a:prstGeom>
          <a:noFill/>
        </p:spPr>
        <p:txBody>
          <a:bodyPr wrap="square" rtlCol="0">
            <a:spAutoFit/>
          </a:bodyPr>
          <a:lstStyle/>
          <a:p>
            <a:pPr marL="342900" indent="-342900">
              <a:buFont typeface="Arial"/>
              <a:buChar char="•"/>
            </a:pPr>
            <a:r>
              <a:rPr lang="en-US" sz="3600" dirty="0"/>
              <a:t>Challenging, open ended problems to reveal student </a:t>
            </a:r>
            <a:r>
              <a:rPr lang="en-US" sz="3600" dirty="0" smtClean="0"/>
              <a:t>thinking</a:t>
            </a:r>
            <a:br>
              <a:rPr lang="en-US" sz="3600" dirty="0" smtClean="0"/>
            </a:br>
            <a:endParaRPr lang="en-US" sz="3600" dirty="0" smtClean="0"/>
          </a:p>
          <a:p>
            <a:pPr marL="457200" indent="-457200">
              <a:buFont typeface="Arial"/>
              <a:buChar char="•"/>
            </a:pPr>
            <a:r>
              <a:rPr lang="en-US" sz="3600" dirty="0" smtClean="0"/>
              <a:t>Higher degrees of student involvement with the expectation for students to express their thinking in detail</a:t>
            </a:r>
          </a:p>
          <a:p>
            <a:r>
              <a:rPr lang="en-US" sz="3600" dirty="0" smtClean="0"/>
              <a:t>‘Every Pupil Response’ strategies:</a:t>
            </a:r>
            <a:br>
              <a:rPr lang="en-US" sz="3600" dirty="0" smtClean="0"/>
            </a:br>
            <a:r>
              <a:rPr lang="en-US" sz="3600" dirty="0" smtClean="0"/>
              <a:t>	- Thumbs up/down</a:t>
            </a:r>
            <a:br>
              <a:rPr lang="en-US" sz="3600" dirty="0" smtClean="0"/>
            </a:br>
            <a:r>
              <a:rPr lang="en-US" sz="3600" dirty="0" smtClean="0"/>
              <a:t>	- Individual white boards</a:t>
            </a:r>
          </a:p>
        </p:txBody>
      </p:sp>
    </p:spTree>
    <p:extLst>
      <p:ext uri="{BB962C8B-B14F-4D97-AF65-F5344CB8AC3E}">
        <p14:creationId xmlns:p14="http://schemas.microsoft.com/office/powerpoint/2010/main" val="110381194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Questioning and Wait Time</a:t>
            </a:r>
            <a:endParaRPr lang="en-US" b="0" dirty="0"/>
          </a:p>
        </p:txBody>
      </p:sp>
      <p:sp>
        <p:nvSpPr>
          <p:cNvPr id="3" name="TextBox 2"/>
          <p:cNvSpPr txBox="1"/>
          <p:nvPr/>
        </p:nvSpPr>
        <p:spPr>
          <a:xfrm>
            <a:off x="467544" y="1340768"/>
            <a:ext cx="8208912" cy="2308324"/>
          </a:xfrm>
          <a:prstGeom prst="rect">
            <a:avLst/>
          </a:prstGeom>
          <a:noFill/>
        </p:spPr>
        <p:txBody>
          <a:bodyPr wrap="square" rtlCol="0">
            <a:spAutoFit/>
          </a:bodyPr>
          <a:lstStyle/>
          <a:p>
            <a:pPr marL="342900" indent="-342900">
              <a:buFont typeface="Arial"/>
              <a:buChar char="•"/>
            </a:pPr>
            <a:r>
              <a:rPr lang="en-US" sz="3600" dirty="0" smtClean="0"/>
              <a:t>Use of thought provoking questions</a:t>
            </a:r>
          </a:p>
          <a:p>
            <a:pPr marL="342900" indent="-342900">
              <a:buFont typeface="Arial"/>
              <a:buChar char="•"/>
            </a:pPr>
            <a:endParaRPr lang="en-US" sz="3600" dirty="0" smtClean="0"/>
          </a:p>
          <a:p>
            <a:pPr marL="342900" indent="-342900">
              <a:buFont typeface="Arial"/>
              <a:buChar char="•"/>
            </a:pPr>
            <a:r>
              <a:rPr lang="en-US" sz="3600" dirty="0" smtClean="0"/>
              <a:t>Wait time that allows students to think and work towards an answer</a:t>
            </a:r>
            <a:endParaRPr lang="en-US" sz="3600" dirty="0"/>
          </a:p>
        </p:txBody>
      </p:sp>
      <p:pic>
        <p:nvPicPr>
          <p:cNvPr id="4" name="Picture 3" descr="question-wait.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6370" t="2333" r="4077" b="3706"/>
          <a:stretch/>
        </p:blipFill>
        <p:spPr>
          <a:xfrm>
            <a:off x="6800278" y="3861048"/>
            <a:ext cx="2308225" cy="3024336"/>
          </a:xfrm>
          <a:prstGeom prst="rect">
            <a:avLst/>
          </a:prstGeom>
          <a:ln>
            <a:noFill/>
          </a:ln>
        </p:spPr>
      </p:pic>
    </p:spTree>
    <p:extLst>
      <p:ext uri="{BB962C8B-B14F-4D97-AF65-F5344CB8AC3E}">
        <p14:creationId xmlns:p14="http://schemas.microsoft.com/office/powerpoint/2010/main" val="21853688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3717032"/>
            <a:ext cx="5976664" cy="1323439"/>
          </a:xfrm>
          <a:prstGeom prst="rect">
            <a:avLst/>
          </a:prstGeom>
          <a:noFill/>
        </p:spPr>
        <p:txBody>
          <a:bodyPr wrap="square" rtlCol="0">
            <a:spAutoFit/>
          </a:bodyPr>
          <a:lstStyle/>
          <a:p>
            <a:pPr algn="ctr"/>
            <a:r>
              <a:rPr lang="en-US" sz="4000" b="1" dirty="0" smtClean="0">
                <a:solidFill>
                  <a:schemeClr val="bg1"/>
                </a:solidFill>
                <a:latin typeface="Rockwell"/>
                <a:cs typeface="Rockwell"/>
              </a:rPr>
              <a:t>Empowerment Strategies</a:t>
            </a:r>
            <a:endParaRPr lang="en-US" sz="4000" b="1" dirty="0">
              <a:solidFill>
                <a:schemeClr val="bg1"/>
              </a:solidFill>
              <a:latin typeface="Rockwell"/>
              <a:cs typeface="Rockwell"/>
            </a:endParaRPr>
          </a:p>
        </p:txBody>
      </p:sp>
      <p:pic>
        <p:nvPicPr>
          <p:cNvPr id="8" name="Picture 7" descr="practiceswordle.png"/>
          <p:cNvPicPr>
            <a:picLocks noChangeAspect="1"/>
          </p:cNvPicPr>
          <p:nvPr/>
        </p:nvPicPr>
        <p:blipFill rotWithShape="1">
          <a:blip r:embed="rId3">
            <a:extLst>
              <a:ext uri="{28A0092B-C50C-407E-A947-70E740481C1C}">
                <a14:useLocalDpi xmlns:a14="http://schemas.microsoft.com/office/drawing/2010/main" val="0"/>
              </a:ext>
            </a:extLst>
          </a:blip>
          <a:srcRect t="15651" b="13809"/>
          <a:stretch/>
        </p:blipFill>
        <p:spPr>
          <a:xfrm>
            <a:off x="1800017" y="895709"/>
            <a:ext cx="5543966" cy="2533291"/>
          </a:xfrm>
          <a:prstGeom prst="rect">
            <a:avLst/>
          </a:prstGeom>
        </p:spPr>
      </p:pic>
    </p:spTree>
    <p:extLst>
      <p:ext uri="{BB962C8B-B14F-4D97-AF65-F5344CB8AC3E}">
        <p14:creationId xmlns:p14="http://schemas.microsoft.com/office/powerpoint/2010/main" val="36930564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Empowerment Strategies</a:t>
            </a:r>
            <a:endParaRPr lang="en-US" b="0" dirty="0"/>
          </a:p>
        </p:txBody>
      </p:sp>
      <p:sp>
        <p:nvSpPr>
          <p:cNvPr id="3" name="Content Placeholder 2"/>
          <p:cNvSpPr>
            <a:spLocks noGrp="1"/>
          </p:cNvSpPr>
          <p:nvPr>
            <p:ph sz="half" idx="1"/>
          </p:nvPr>
        </p:nvSpPr>
        <p:spPr>
          <a:xfrm>
            <a:off x="457200" y="980728"/>
            <a:ext cx="8147248" cy="5012471"/>
          </a:xfrm>
        </p:spPr>
        <p:txBody>
          <a:bodyPr/>
          <a:lstStyle/>
          <a:p>
            <a:r>
              <a:rPr lang="en-US" sz="3600" dirty="0" smtClean="0">
                <a:solidFill>
                  <a:schemeClr val="tx1"/>
                </a:solidFill>
              </a:rPr>
              <a:t>Grouping &amp; </a:t>
            </a:r>
            <a:r>
              <a:rPr lang="en-US" sz="3600" dirty="0">
                <a:solidFill>
                  <a:schemeClr val="tx1"/>
                </a:solidFill>
              </a:rPr>
              <a:t>E</a:t>
            </a:r>
            <a:r>
              <a:rPr lang="en-US" sz="3600" dirty="0" smtClean="0">
                <a:solidFill>
                  <a:schemeClr val="tx1"/>
                </a:solidFill>
              </a:rPr>
              <a:t>ngaging Problems</a:t>
            </a:r>
          </a:p>
          <a:p>
            <a:endParaRPr lang="en-US" sz="3600" dirty="0" smtClean="0">
              <a:solidFill>
                <a:schemeClr val="tx1"/>
              </a:solidFill>
            </a:endParaRPr>
          </a:p>
          <a:p>
            <a:r>
              <a:rPr lang="en-US" sz="3600" dirty="0" smtClean="0">
                <a:solidFill>
                  <a:schemeClr val="tx1"/>
                </a:solidFill>
              </a:rPr>
              <a:t>Using Questions &amp; Prompts with Groups</a:t>
            </a:r>
          </a:p>
          <a:p>
            <a:endParaRPr lang="en-US" sz="3600" dirty="0" smtClean="0">
              <a:solidFill>
                <a:schemeClr val="tx1"/>
              </a:solidFill>
            </a:endParaRPr>
          </a:p>
          <a:p>
            <a:r>
              <a:rPr lang="en-US" sz="3600" dirty="0" smtClean="0">
                <a:solidFill>
                  <a:schemeClr val="tx1"/>
                </a:solidFill>
              </a:rPr>
              <a:t>Allowing Students to Struggle</a:t>
            </a:r>
          </a:p>
          <a:p>
            <a:endParaRPr lang="en-US" sz="3600" dirty="0" smtClean="0">
              <a:solidFill>
                <a:schemeClr val="tx1"/>
              </a:solidFill>
            </a:endParaRPr>
          </a:p>
          <a:p>
            <a:r>
              <a:rPr lang="en-US" sz="3600" dirty="0" smtClean="0">
                <a:solidFill>
                  <a:schemeClr val="tx1"/>
                </a:solidFill>
              </a:rPr>
              <a:t>Encouraging Reasoning </a:t>
            </a:r>
          </a:p>
          <a:p>
            <a:endParaRPr lang="en-US" dirty="0"/>
          </a:p>
        </p:txBody>
      </p:sp>
    </p:spTree>
    <p:extLst>
      <p:ext uri="{BB962C8B-B14F-4D97-AF65-F5344CB8AC3E}">
        <p14:creationId xmlns:p14="http://schemas.microsoft.com/office/powerpoint/2010/main" val="173487396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Grouping &amp;</a:t>
            </a:r>
            <a:r>
              <a:rPr lang="en-US" b="0" dirty="0" smtClean="0"/>
              <a:t> Engaging Problems</a:t>
            </a:r>
            <a:endParaRPr lang="en-US" b="0" dirty="0"/>
          </a:p>
        </p:txBody>
      </p:sp>
      <p:sp>
        <p:nvSpPr>
          <p:cNvPr id="4" name="TextBox 3"/>
          <p:cNvSpPr txBox="1"/>
          <p:nvPr/>
        </p:nvSpPr>
        <p:spPr>
          <a:xfrm>
            <a:off x="467544" y="1340768"/>
            <a:ext cx="8208912" cy="2185214"/>
          </a:xfrm>
          <a:prstGeom prst="rect">
            <a:avLst/>
          </a:prstGeom>
          <a:noFill/>
        </p:spPr>
        <p:txBody>
          <a:bodyPr wrap="square" rtlCol="0">
            <a:spAutoFit/>
          </a:bodyPr>
          <a:lstStyle/>
          <a:p>
            <a:pPr marL="342900" indent="-342900">
              <a:buFont typeface="Arial"/>
              <a:buChar char="•"/>
            </a:pPr>
            <a:r>
              <a:rPr lang="en-US" sz="3600" dirty="0" smtClean="0"/>
              <a:t>Challenging problems</a:t>
            </a:r>
          </a:p>
          <a:p>
            <a:pPr marL="342900" indent="-342900">
              <a:buFont typeface="Arial"/>
              <a:buChar char="•"/>
            </a:pPr>
            <a:endParaRPr lang="en-US" sz="3600" dirty="0" smtClean="0"/>
          </a:p>
          <a:p>
            <a:pPr marL="342900" indent="-342900">
              <a:buFont typeface="Arial"/>
              <a:buChar char="•"/>
            </a:pPr>
            <a:r>
              <a:rPr lang="en-US" sz="3600" dirty="0" smtClean="0"/>
              <a:t>Groups of 2, 3 or 4</a:t>
            </a:r>
          </a:p>
          <a:p>
            <a:pPr marL="342900" indent="-342900">
              <a:buFont typeface="Arial"/>
              <a:buChar char="•"/>
            </a:pPr>
            <a:endParaRPr lang="en-US" sz="2800" dirty="0"/>
          </a:p>
        </p:txBody>
      </p:sp>
      <p:sp>
        <p:nvSpPr>
          <p:cNvPr id="3" name="TextBox 2"/>
          <p:cNvSpPr txBox="1"/>
          <p:nvPr/>
        </p:nvSpPr>
        <p:spPr>
          <a:xfrm>
            <a:off x="5364088" y="6453336"/>
            <a:ext cx="3672408" cy="261610"/>
          </a:xfrm>
          <a:prstGeom prst="rect">
            <a:avLst/>
          </a:prstGeom>
          <a:noFill/>
        </p:spPr>
        <p:txBody>
          <a:bodyPr wrap="square" rtlCol="0">
            <a:spAutoFit/>
          </a:bodyPr>
          <a:lstStyle/>
          <a:p>
            <a:pPr algn="r"/>
            <a:r>
              <a:rPr lang="en-US" sz="1100" dirty="0"/>
              <a:t>Source: </a:t>
            </a:r>
            <a:r>
              <a:rPr lang="en-US" sz="1100" dirty="0" smtClean="0"/>
              <a:t>cct2</a:t>
            </a:r>
            <a:r>
              <a:rPr lang="en-US" sz="1100" dirty="0"/>
              <a:t>.</a:t>
            </a:r>
            <a:r>
              <a:rPr lang="en-US" sz="1100" dirty="0" smtClean="0"/>
              <a:t>edc.org </a:t>
            </a:r>
            <a:endParaRPr lang="en-US" sz="1100" dirty="0"/>
          </a:p>
        </p:txBody>
      </p:sp>
      <p:pic>
        <p:nvPicPr>
          <p:cNvPr id="5" name="Picture 4" descr="groupwo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964" y="3356992"/>
            <a:ext cx="4752020" cy="3168013"/>
          </a:xfrm>
          <a:prstGeom prst="rect">
            <a:avLst/>
          </a:prstGeom>
        </p:spPr>
      </p:pic>
    </p:spTree>
    <p:extLst>
      <p:ext uri="{BB962C8B-B14F-4D97-AF65-F5344CB8AC3E}">
        <p14:creationId xmlns:p14="http://schemas.microsoft.com/office/powerpoint/2010/main" val="315361753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an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3645024"/>
            <a:ext cx="3168352" cy="3168352"/>
          </a:xfrm>
          <a:prstGeom prst="rect">
            <a:avLst/>
          </a:prstGeom>
        </p:spPr>
      </p:pic>
      <p:sp>
        <p:nvSpPr>
          <p:cNvPr id="2" name="Title 1"/>
          <p:cNvSpPr>
            <a:spLocks noGrp="1"/>
          </p:cNvSpPr>
          <p:nvPr>
            <p:ph type="title"/>
          </p:nvPr>
        </p:nvSpPr>
        <p:spPr/>
        <p:txBody>
          <a:bodyPr/>
          <a:lstStyle/>
          <a:p>
            <a:r>
              <a:rPr lang="en-US" b="0" dirty="0"/>
              <a:t>Using </a:t>
            </a:r>
            <a:r>
              <a:rPr lang="en-US" b="0" dirty="0" smtClean="0"/>
              <a:t>Questions &amp; Prompts </a:t>
            </a:r>
            <a:r>
              <a:rPr lang="en-US" b="0" dirty="0"/>
              <a:t>with </a:t>
            </a:r>
            <a:r>
              <a:rPr lang="en-US" b="0" dirty="0" smtClean="0"/>
              <a:t>Groups</a:t>
            </a:r>
            <a:endParaRPr lang="en-US" b="0" dirty="0"/>
          </a:p>
        </p:txBody>
      </p:sp>
      <p:sp>
        <p:nvSpPr>
          <p:cNvPr id="4" name="TextBox 3"/>
          <p:cNvSpPr txBox="1"/>
          <p:nvPr/>
        </p:nvSpPr>
        <p:spPr>
          <a:xfrm>
            <a:off x="467544" y="1340768"/>
            <a:ext cx="8208912" cy="3970318"/>
          </a:xfrm>
          <a:prstGeom prst="rect">
            <a:avLst/>
          </a:prstGeom>
          <a:noFill/>
        </p:spPr>
        <p:txBody>
          <a:bodyPr wrap="square" rtlCol="0">
            <a:spAutoFit/>
          </a:bodyPr>
          <a:lstStyle/>
          <a:p>
            <a:pPr marL="342900" indent="-342900">
              <a:buFont typeface="Arial"/>
              <a:buChar char="•"/>
            </a:pPr>
            <a:r>
              <a:rPr lang="en-US" sz="3600" dirty="0" smtClean="0"/>
              <a:t>Increased teacher ability to ask supporting questions</a:t>
            </a:r>
          </a:p>
          <a:p>
            <a:pPr marL="342900" indent="-342900">
              <a:buFont typeface="Arial"/>
              <a:buChar char="•"/>
            </a:pPr>
            <a:endParaRPr lang="en-US" sz="3600" dirty="0" smtClean="0"/>
          </a:p>
          <a:p>
            <a:pPr marL="342900" indent="-342900">
              <a:buFont typeface="Arial"/>
              <a:buChar char="•"/>
            </a:pPr>
            <a:r>
              <a:rPr lang="en-US" sz="3600" dirty="0" smtClean="0"/>
              <a:t>Give hints without telling students the answer</a:t>
            </a:r>
          </a:p>
          <a:p>
            <a:pPr marL="342900" indent="-342900">
              <a:buFont typeface="Arial"/>
              <a:buChar char="•"/>
            </a:pPr>
            <a:endParaRPr lang="en-US" sz="3600" dirty="0"/>
          </a:p>
          <a:p>
            <a:pPr marL="342900" indent="-342900">
              <a:buFont typeface="Arial"/>
              <a:buChar char="•"/>
            </a:pPr>
            <a:r>
              <a:rPr lang="en-US" sz="3600" dirty="0" smtClean="0"/>
              <a:t>Probing questions</a:t>
            </a:r>
            <a:endParaRPr lang="en-US" sz="3600" dirty="0"/>
          </a:p>
        </p:txBody>
      </p:sp>
    </p:spTree>
    <p:extLst>
      <p:ext uri="{BB962C8B-B14F-4D97-AF65-F5344CB8AC3E}">
        <p14:creationId xmlns:p14="http://schemas.microsoft.com/office/powerpoint/2010/main" val="9200521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Allowing </a:t>
            </a:r>
            <a:r>
              <a:rPr lang="en-US" b="0" dirty="0" smtClean="0"/>
              <a:t>Students </a:t>
            </a:r>
            <a:r>
              <a:rPr lang="en-US" b="0" dirty="0"/>
              <a:t>to </a:t>
            </a:r>
            <a:r>
              <a:rPr lang="en-US" b="0" dirty="0" smtClean="0"/>
              <a:t>Struggle</a:t>
            </a:r>
            <a:endParaRPr lang="en-US" b="0" dirty="0"/>
          </a:p>
        </p:txBody>
      </p:sp>
      <p:sp>
        <p:nvSpPr>
          <p:cNvPr id="4" name="TextBox 3"/>
          <p:cNvSpPr txBox="1"/>
          <p:nvPr/>
        </p:nvSpPr>
        <p:spPr>
          <a:xfrm>
            <a:off x="467544" y="1340768"/>
            <a:ext cx="8208912" cy="3970318"/>
          </a:xfrm>
          <a:prstGeom prst="rect">
            <a:avLst/>
          </a:prstGeom>
          <a:noFill/>
        </p:spPr>
        <p:txBody>
          <a:bodyPr wrap="square" rtlCol="0">
            <a:spAutoFit/>
          </a:bodyPr>
          <a:lstStyle/>
          <a:p>
            <a:pPr marL="342900" indent="-342900">
              <a:buFont typeface="Arial"/>
              <a:buChar char="•"/>
            </a:pPr>
            <a:r>
              <a:rPr lang="en-US" sz="3600" dirty="0" smtClean="0"/>
              <a:t>Providing opportunities for students to learn to persevere</a:t>
            </a:r>
          </a:p>
          <a:p>
            <a:pPr marL="342900" indent="-342900">
              <a:buFont typeface="Arial"/>
              <a:buChar char="•"/>
            </a:pPr>
            <a:endParaRPr lang="en-US" sz="3600" dirty="0" smtClean="0"/>
          </a:p>
          <a:p>
            <a:pPr marL="342900" indent="-342900">
              <a:buFont typeface="Arial"/>
              <a:buChar char="•"/>
            </a:pPr>
            <a:r>
              <a:rPr lang="en-US" sz="3600" dirty="0" smtClean="0"/>
              <a:t>Appropriate degree of difficulty </a:t>
            </a:r>
          </a:p>
          <a:p>
            <a:pPr marL="342900" indent="-342900">
              <a:buFont typeface="Arial"/>
              <a:buChar char="•"/>
            </a:pPr>
            <a:endParaRPr lang="en-US" sz="3600" dirty="0"/>
          </a:p>
          <a:p>
            <a:pPr marL="342900" indent="-342900">
              <a:buFont typeface="Arial"/>
              <a:buChar char="•"/>
            </a:pPr>
            <a:r>
              <a:rPr lang="en-US" sz="3600" dirty="0" smtClean="0"/>
              <a:t>Balance between group work and independent work</a:t>
            </a:r>
            <a:endParaRPr lang="en-US" sz="3600" dirty="0"/>
          </a:p>
        </p:txBody>
      </p:sp>
    </p:spTree>
    <p:extLst>
      <p:ext uri="{BB962C8B-B14F-4D97-AF65-F5344CB8AC3E}">
        <p14:creationId xmlns:p14="http://schemas.microsoft.com/office/powerpoint/2010/main" val="11485090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Encouraging </a:t>
            </a:r>
            <a:r>
              <a:rPr lang="en-US" b="0" dirty="0" smtClean="0"/>
              <a:t>Reasoning</a:t>
            </a:r>
            <a:endParaRPr lang="en-US" b="0" dirty="0"/>
          </a:p>
        </p:txBody>
      </p:sp>
      <p:sp>
        <p:nvSpPr>
          <p:cNvPr id="4" name="TextBox 3"/>
          <p:cNvSpPr txBox="1"/>
          <p:nvPr/>
        </p:nvSpPr>
        <p:spPr>
          <a:xfrm>
            <a:off x="467544" y="1340768"/>
            <a:ext cx="8208912" cy="4524316"/>
          </a:xfrm>
          <a:prstGeom prst="rect">
            <a:avLst/>
          </a:prstGeom>
          <a:noFill/>
        </p:spPr>
        <p:txBody>
          <a:bodyPr wrap="square" rtlCol="0">
            <a:spAutoFit/>
          </a:bodyPr>
          <a:lstStyle/>
          <a:p>
            <a:pPr marL="342900" indent="-342900">
              <a:buFont typeface="Arial"/>
              <a:buChar char="•"/>
            </a:pPr>
            <a:r>
              <a:rPr lang="en-US" sz="3600" dirty="0" smtClean="0"/>
              <a:t>Understand their level of knowledge</a:t>
            </a:r>
          </a:p>
          <a:p>
            <a:pPr marL="342900" indent="-342900">
              <a:buFont typeface="Arial"/>
              <a:buChar char="•"/>
            </a:pPr>
            <a:endParaRPr lang="en-US" sz="3600" dirty="0" smtClean="0"/>
          </a:p>
          <a:p>
            <a:pPr marL="342900" indent="-342900">
              <a:buFont typeface="Arial"/>
              <a:buChar char="•"/>
            </a:pPr>
            <a:r>
              <a:rPr lang="en-US" sz="3600" dirty="0" smtClean="0"/>
              <a:t>Communicate their careful thinking about mathematics</a:t>
            </a:r>
          </a:p>
          <a:p>
            <a:pPr marL="342900" indent="-342900">
              <a:buFont typeface="Arial"/>
              <a:buChar char="•"/>
            </a:pPr>
            <a:endParaRPr lang="en-US" sz="3600" dirty="0"/>
          </a:p>
          <a:p>
            <a:pPr marL="342900" indent="-342900">
              <a:buFont typeface="Arial"/>
              <a:buChar char="•"/>
            </a:pPr>
            <a:r>
              <a:rPr lang="en-US" sz="3600" dirty="0" smtClean="0"/>
              <a:t>Applying patterns, connections and rules of mathematics to finding a solution</a:t>
            </a:r>
            <a:endParaRPr lang="en-US" sz="3600" dirty="0"/>
          </a:p>
        </p:txBody>
      </p:sp>
    </p:spTree>
    <p:extLst>
      <p:ext uri="{BB962C8B-B14F-4D97-AF65-F5344CB8AC3E}">
        <p14:creationId xmlns:p14="http://schemas.microsoft.com/office/powerpoint/2010/main" val="14074161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Sampling &amp; Estimating - Counting Trees</a:t>
            </a:r>
            <a:endParaRPr lang="en-US" b="0" dirty="0"/>
          </a:p>
        </p:txBody>
      </p:sp>
      <p:sp>
        <p:nvSpPr>
          <p:cNvPr id="5" name="Rectangle 5"/>
          <p:cNvSpPr txBox="1">
            <a:spLocks noChangeArrowheads="1"/>
          </p:cNvSpPr>
          <p:nvPr/>
        </p:nvSpPr>
        <p:spPr bwMode="auto">
          <a:xfrm>
            <a:off x="374650" y="1019175"/>
            <a:ext cx="8229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dirty="0"/>
              <a:t>The diagram shows some trees in a tree farm</a:t>
            </a:r>
            <a:r>
              <a:rPr lang="en-GB" dirty="0">
                <a:cs typeface="Arial" charset="0"/>
              </a:rPr>
              <a:t>.</a:t>
            </a:r>
          </a:p>
          <a:p>
            <a:pPr eaLnBrk="1" hangingPunct="1">
              <a:spcBef>
                <a:spcPct val="20000"/>
              </a:spcBef>
              <a:buFont typeface="Arial" charset="0"/>
              <a:buChar char="•"/>
            </a:pPr>
            <a:endParaRPr lang="en-GB" sz="2800" dirty="0">
              <a:solidFill>
                <a:schemeClr val="accent2"/>
              </a:solidFill>
            </a:endParaRPr>
          </a:p>
        </p:txBody>
      </p:sp>
      <p:sp>
        <p:nvSpPr>
          <p:cNvPr id="6" name="Content Placeholder 6"/>
          <p:cNvSpPr>
            <a:spLocks noGrp="1"/>
          </p:cNvSpPr>
          <p:nvPr>
            <p:ph idx="1"/>
          </p:nvPr>
        </p:nvSpPr>
        <p:spPr>
          <a:xfrm>
            <a:off x="6084168" y="1479971"/>
            <a:ext cx="2743200" cy="3605213"/>
          </a:xfrm>
        </p:spPr>
        <p:txBody>
          <a:bodyPr/>
          <a:lstStyle/>
          <a:p>
            <a:pPr>
              <a:buFont typeface="Arial" charset="0"/>
              <a:buNone/>
            </a:pPr>
            <a:r>
              <a:rPr lang="en-US" dirty="0">
                <a:solidFill>
                  <a:schemeClr val="tx1"/>
                </a:solidFill>
                <a:latin typeface="Arial" charset="0"/>
                <a:ea typeface="ＭＳ Ｐゴシック" charset="0"/>
                <a:cs typeface="ＭＳ Ｐゴシック" charset="0"/>
              </a:rPr>
              <a:t> </a:t>
            </a:r>
          </a:p>
          <a:p>
            <a:pPr>
              <a:buFont typeface="Arial" charset="0"/>
              <a:buNone/>
            </a:pPr>
            <a:r>
              <a:rPr lang="en-US" sz="2400" b="0" dirty="0">
                <a:solidFill>
                  <a:schemeClr val="tx1"/>
                </a:solidFill>
                <a:latin typeface="Arial" charset="0"/>
                <a:ea typeface="ＭＳ Ｐゴシック" charset="0"/>
                <a:cs typeface="Arial" charset="0"/>
              </a:rPr>
              <a:t>The circles    show</a:t>
            </a:r>
          </a:p>
          <a:p>
            <a:pPr>
              <a:buFont typeface="Arial" charset="0"/>
              <a:buNone/>
            </a:pPr>
            <a:r>
              <a:rPr lang="en-US" sz="2400" b="0" dirty="0">
                <a:solidFill>
                  <a:schemeClr val="tx1"/>
                </a:solidFill>
                <a:latin typeface="Arial" charset="0"/>
                <a:ea typeface="ＭＳ Ｐゴシック" charset="0"/>
                <a:cs typeface="Arial" charset="0"/>
              </a:rPr>
              <a:t>old trees and the</a:t>
            </a:r>
          </a:p>
          <a:p>
            <a:pPr>
              <a:buFont typeface="Arial" charset="0"/>
              <a:buNone/>
            </a:pPr>
            <a:r>
              <a:rPr lang="en-US" sz="2400" b="0" dirty="0">
                <a:solidFill>
                  <a:schemeClr val="tx1"/>
                </a:solidFill>
                <a:latin typeface="Arial" charset="0"/>
                <a:ea typeface="ＭＳ Ｐゴシック" charset="0"/>
                <a:cs typeface="Arial" charset="0"/>
              </a:rPr>
              <a:t>triangles    show</a:t>
            </a:r>
          </a:p>
          <a:p>
            <a:pPr>
              <a:buFont typeface="Arial" charset="0"/>
              <a:buNone/>
            </a:pPr>
            <a:r>
              <a:rPr lang="en-US" sz="2400" b="0" dirty="0">
                <a:solidFill>
                  <a:schemeClr val="tx1"/>
                </a:solidFill>
                <a:latin typeface="Arial" charset="0"/>
                <a:ea typeface="ＭＳ Ｐゴシック" charset="0"/>
                <a:cs typeface="Arial" charset="0"/>
              </a:rPr>
              <a:t>young trees. </a:t>
            </a:r>
          </a:p>
        </p:txBody>
      </p:sp>
      <p:pic>
        <p:nvPicPr>
          <p:cNvPr id="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00808"/>
            <a:ext cx="5119688"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8"/>
          <p:cNvSpPr txBox="1">
            <a:spLocks noChangeArrowheads="1"/>
          </p:cNvSpPr>
          <p:nvPr/>
        </p:nvSpPr>
        <p:spPr bwMode="auto">
          <a:xfrm>
            <a:off x="457200" y="5530587"/>
            <a:ext cx="849989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Tom wants to know how many trees there are of each type</a:t>
            </a:r>
            <a:r>
              <a:rPr lang="en-US" dirty="0" smtClean="0"/>
              <a:t>,</a:t>
            </a:r>
            <a:br>
              <a:rPr lang="en-US" dirty="0" smtClean="0"/>
            </a:br>
            <a:r>
              <a:rPr lang="en-US" dirty="0" smtClean="0"/>
              <a:t>but </a:t>
            </a:r>
            <a:r>
              <a:rPr lang="en-US" dirty="0"/>
              <a:t>says </a:t>
            </a:r>
            <a:r>
              <a:rPr lang="en-US" dirty="0" smtClean="0"/>
              <a:t>it would </a:t>
            </a:r>
            <a:r>
              <a:rPr lang="en-US" dirty="0"/>
              <a:t>take too long counting them all, one by one. </a:t>
            </a:r>
          </a:p>
          <a:p>
            <a:pPr eaLnBrk="1" hangingPunct="1"/>
            <a:endParaRPr lang="en-US" sz="2000" dirty="0"/>
          </a:p>
        </p:txBody>
      </p:sp>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3393" y="2132856"/>
            <a:ext cx="18097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2" y="2950468"/>
            <a:ext cx="1619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91680" y="6525344"/>
            <a:ext cx="7409350" cy="276999"/>
          </a:xfrm>
          <a:prstGeom prst="rect">
            <a:avLst/>
          </a:prstGeom>
        </p:spPr>
        <p:txBody>
          <a:bodyPr wrap="none">
            <a:spAutoFit/>
          </a:bodyPr>
          <a:lstStyle/>
          <a:p>
            <a:r>
              <a:rPr lang="en-US" sz="1200" dirty="0" smtClean="0"/>
              <a:t>A lesson based on this task can be found at </a:t>
            </a:r>
            <a:r>
              <a:rPr lang="en-US" sz="1200" dirty="0" smtClean="0">
                <a:hlinkClick r:id="rId6"/>
              </a:rPr>
              <a:t>http</a:t>
            </a:r>
            <a:r>
              <a:rPr lang="en-US" sz="1200" dirty="0">
                <a:hlinkClick r:id="rId6"/>
              </a:rPr>
              <a:t>://</a:t>
            </a:r>
            <a:r>
              <a:rPr lang="en-US" sz="1200" dirty="0" err="1">
                <a:hlinkClick r:id="rId6"/>
              </a:rPr>
              <a:t>map.mathshell.org</a:t>
            </a:r>
            <a:r>
              <a:rPr lang="en-US" sz="1200" dirty="0">
                <a:hlinkClick r:id="rId6"/>
              </a:rPr>
              <a:t>/</a:t>
            </a:r>
            <a:r>
              <a:rPr lang="en-US" sz="1200" dirty="0" err="1">
                <a:hlinkClick r:id="rId6"/>
              </a:rPr>
              <a:t>lessons.php?unit</a:t>
            </a:r>
            <a:r>
              <a:rPr lang="en-US" sz="1200" dirty="0">
                <a:hlinkClick r:id="rId6"/>
              </a:rPr>
              <a:t>=7400&amp;collection=8</a:t>
            </a:r>
            <a:endParaRPr lang="en-US" dirty="0"/>
          </a:p>
        </p:txBody>
      </p:sp>
    </p:spTree>
    <p:extLst>
      <p:ext uri="{BB962C8B-B14F-4D97-AF65-F5344CB8AC3E}">
        <p14:creationId xmlns:p14="http://schemas.microsoft.com/office/powerpoint/2010/main" val="282022450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Tree Counters</a:t>
            </a:r>
            <a:endParaRPr lang="en-US" b="0" dirty="0"/>
          </a:p>
        </p:txBody>
      </p:sp>
      <p:pic>
        <p:nvPicPr>
          <p:cNvPr id="7" name="Counting Tree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143000"/>
            <a:ext cx="8128000" cy="4572000"/>
          </a:xfrm>
          <a:prstGeom prst="rect">
            <a:avLst/>
          </a:prstGeom>
        </p:spPr>
      </p:pic>
      <p:sp>
        <p:nvSpPr>
          <p:cNvPr id="8" name="Rectangle 7"/>
          <p:cNvSpPr/>
          <p:nvPr/>
        </p:nvSpPr>
        <p:spPr>
          <a:xfrm>
            <a:off x="539552" y="6309320"/>
            <a:ext cx="8064896" cy="276999"/>
          </a:xfrm>
          <a:prstGeom prst="rect">
            <a:avLst/>
          </a:prstGeom>
        </p:spPr>
        <p:txBody>
          <a:bodyPr wrap="square">
            <a:spAutoFit/>
          </a:bodyPr>
          <a:lstStyle/>
          <a:p>
            <a:pPr algn="r"/>
            <a:r>
              <a:rPr lang="en-US" sz="1200" dirty="0" smtClean="0"/>
              <a:t>Source: https</a:t>
            </a:r>
            <a:r>
              <a:rPr lang="en-US" sz="1200" dirty="0"/>
              <a:t>://</a:t>
            </a:r>
            <a:r>
              <a:rPr lang="en-US" sz="1200" dirty="0" err="1"/>
              <a:t>mathisnotacrime.wordpress.com</a:t>
            </a:r>
            <a:r>
              <a:rPr lang="en-US" sz="1200" dirty="0"/>
              <a:t>/math-practices-video-series/</a:t>
            </a:r>
          </a:p>
        </p:txBody>
      </p:sp>
    </p:spTree>
    <p:extLst>
      <p:ext uri="{BB962C8B-B14F-4D97-AF65-F5344CB8AC3E}">
        <p14:creationId xmlns:p14="http://schemas.microsoft.com/office/powerpoint/2010/main" val="16693381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smtClean="0"/>
              <a:t>Common Core State Standards for Mathematical Practice</a:t>
            </a:r>
            <a:endParaRPr lang="en-US" sz="2400" b="0" dirty="0"/>
          </a:p>
        </p:txBody>
      </p:sp>
      <p:sp>
        <p:nvSpPr>
          <p:cNvPr id="3" name="Rectangle 2"/>
          <p:cNvSpPr/>
          <p:nvPr/>
        </p:nvSpPr>
        <p:spPr>
          <a:xfrm>
            <a:off x="2339752" y="6237312"/>
            <a:ext cx="6750496" cy="584776"/>
          </a:xfrm>
          <a:prstGeom prst="rect">
            <a:avLst/>
          </a:prstGeom>
        </p:spPr>
        <p:txBody>
          <a:bodyPr wrap="square">
            <a:spAutoFit/>
          </a:bodyPr>
          <a:lstStyle/>
          <a:p>
            <a:pPr marL="0" indent="0" algn="r">
              <a:buNone/>
            </a:pPr>
            <a:r>
              <a:rPr lang="en-US" sz="1600" dirty="0"/>
              <a:t>(http://</a:t>
            </a:r>
            <a:r>
              <a:rPr lang="en-US" sz="1600" dirty="0" err="1"/>
              <a:t>www.corestandards.org</a:t>
            </a:r>
            <a:r>
              <a:rPr lang="en-US" sz="1600" dirty="0"/>
              <a:t>/Math/Practice</a:t>
            </a:r>
            <a:r>
              <a:rPr lang="en-US" sz="1600" dirty="0" smtClean="0"/>
              <a:t>/</a:t>
            </a:r>
            <a:r>
              <a:rPr lang="en-US" sz="1600" dirty="0"/>
              <a:t>)</a:t>
            </a:r>
            <a:br>
              <a:rPr lang="en-US" sz="1600" dirty="0"/>
            </a:br>
            <a:r>
              <a:rPr lang="en-US" sz="1600" dirty="0"/>
              <a:t>College and Career Readiness Standards for Mathematics</a:t>
            </a:r>
          </a:p>
        </p:txBody>
      </p:sp>
      <p:sp>
        <p:nvSpPr>
          <p:cNvPr id="7" name="Content Placeholder 2"/>
          <p:cNvSpPr>
            <a:spLocks noGrp="1"/>
          </p:cNvSpPr>
          <p:nvPr>
            <p:ph idx="1"/>
          </p:nvPr>
        </p:nvSpPr>
        <p:spPr>
          <a:xfrm>
            <a:off x="457200" y="1052736"/>
            <a:ext cx="8229600" cy="4963625"/>
          </a:xfrm>
        </p:spPr>
        <p:txBody>
          <a:bodyPr/>
          <a:lstStyle/>
          <a:p>
            <a:pPr marL="0" indent="0">
              <a:buNone/>
            </a:pPr>
            <a:r>
              <a:rPr lang="en-US" b="1" dirty="0" smtClean="0"/>
              <a:t>MP1</a:t>
            </a:r>
            <a:r>
              <a:rPr lang="en-US" dirty="0" smtClean="0"/>
              <a:t>: Make sense and persevere in solving problems.</a:t>
            </a:r>
          </a:p>
          <a:p>
            <a:pPr marL="0" indent="0">
              <a:buNone/>
            </a:pPr>
            <a:r>
              <a:rPr lang="en-US" b="1" dirty="0" smtClean="0"/>
              <a:t>MP2</a:t>
            </a:r>
            <a:r>
              <a:rPr lang="en-US" dirty="0" smtClean="0"/>
              <a:t>: Reason abstractly and quantitatively.</a:t>
            </a:r>
          </a:p>
          <a:p>
            <a:pPr marL="0" indent="0">
              <a:buNone/>
            </a:pPr>
            <a:r>
              <a:rPr lang="en-US" b="1" dirty="0" smtClean="0"/>
              <a:t>MP3</a:t>
            </a:r>
            <a:r>
              <a:rPr lang="en-US" dirty="0" smtClean="0"/>
              <a:t>: Construct </a:t>
            </a:r>
            <a:r>
              <a:rPr lang="en-US" dirty="0"/>
              <a:t>viable arguments </a:t>
            </a:r>
            <a:r>
              <a:rPr lang="en-US" dirty="0" smtClean="0"/>
              <a:t>and </a:t>
            </a:r>
            <a:r>
              <a:rPr lang="en-US" dirty="0"/>
              <a:t>critique the reasoning of others</a:t>
            </a:r>
            <a:r>
              <a:rPr lang="en-US" dirty="0" smtClean="0"/>
              <a:t>.</a:t>
            </a:r>
          </a:p>
          <a:p>
            <a:pPr marL="0" indent="0">
              <a:buNone/>
            </a:pPr>
            <a:r>
              <a:rPr lang="en-US" b="1" dirty="0" smtClean="0"/>
              <a:t>MP4</a:t>
            </a:r>
            <a:r>
              <a:rPr lang="en-US" dirty="0" smtClean="0"/>
              <a:t>: Model </a:t>
            </a:r>
            <a:r>
              <a:rPr lang="en-US" dirty="0"/>
              <a:t>with mathematics</a:t>
            </a:r>
            <a:r>
              <a:rPr lang="en-US" dirty="0" smtClean="0"/>
              <a:t>.</a:t>
            </a:r>
          </a:p>
          <a:p>
            <a:pPr marL="0" indent="0">
              <a:buNone/>
            </a:pPr>
            <a:r>
              <a:rPr lang="en-US" b="1" dirty="0" smtClean="0"/>
              <a:t>MP5</a:t>
            </a:r>
            <a:r>
              <a:rPr lang="en-US" dirty="0" smtClean="0"/>
              <a:t>: Use </a:t>
            </a:r>
            <a:r>
              <a:rPr lang="en-US" dirty="0"/>
              <a:t>appropriate tools strategically</a:t>
            </a:r>
            <a:r>
              <a:rPr lang="en-US" dirty="0" smtClean="0"/>
              <a:t>.</a:t>
            </a:r>
          </a:p>
          <a:p>
            <a:pPr marL="0" indent="0">
              <a:buNone/>
            </a:pPr>
            <a:r>
              <a:rPr lang="en-US" b="1" dirty="0" smtClean="0"/>
              <a:t>MP6</a:t>
            </a:r>
            <a:r>
              <a:rPr lang="en-US" dirty="0" smtClean="0"/>
              <a:t>: Attend </a:t>
            </a:r>
            <a:r>
              <a:rPr lang="en-US" dirty="0"/>
              <a:t>to </a:t>
            </a:r>
            <a:r>
              <a:rPr lang="en-US" dirty="0" smtClean="0"/>
              <a:t>precision.</a:t>
            </a:r>
          </a:p>
          <a:p>
            <a:pPr marL="0" indent="0">
              <a:buNone/>
            </a:pPr>
            <a:r>
              <a:rPr lang="en-US" b="1" dirty="0" smtClean="0"/>
              <a:t>MP7</a:t>
            </a:r>
            <a:r>
              <a:rPr lang="en-US" dirty="0" smtClean="0"/>
              <a:t>: Look </a:t>
            </a:r>
            <a:r>
              <a:rPr lang="en-US" dirty="0"/>
              <a:t>for </a:t>
            </a:r>
            <a:r>
              <a:rPr lang="en-US" dirty="0" smtClean="0"/>
              <a:t>and </a:t>
            </a:r>
            <a:r>
              <a:rPr lang="en-US" dirty="0"/>
              <a:t>make use of structure</a:t>
            </a:r>
            <a:r>
              <a:rPr lang="en-US" dirty="0" smtClean="0"/>
              <a:t>.</a:t>
            </a:r>
          </a:p>
          <a:p>
            <a:pPr marL="0" indent="0">
              <a:buNone/>
            </a:pPr>
            <a:r>
              <a:rPr lang="en-US" b="1" dirty="0" smtClean="0"/>
              <a:t>MP8</a:t>
            </a:r>
            <a:r>
              <a:rPr lang="en-US" dirty="0" smtClean="0"/>
              <a:t>: Look </a:t>
            </a:r>
            <a:r>
              <a:rPr lang="en-US" dirty="0"/>
              <a:t>for </a:t>
            </a:r>
            <a:r>
              <a:rPr lang="en-US" dirty="0" smtClean="0"/>
              <a:t>and </a:t>
            </a:r>
            <a:r>
              <a:rPr lang="en-US" dirty="0"/>
              <a:t>express regularity in repeated reasoning.</a:t>
            </a:r>
            <a:endParaRPr lang="en-US" dirty="0" smtClean="0"/>
          </a:p>
        </p:txBody>
      </p:sp>
    </p:spTree>
    <p:extLst>
      <p:ext uri="{BB962C8B-B14F-4D97-AF65-F5344CB8AC3E}">
        <p14:creationId xmlns:p14="http://schemas.microsoft.com/office/powerpoint/2010/main" val="41242809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3717032"/>
            <a:ext cx="5976664" cy="1323439"/>
          </a:xfrm>
          <a:prstGeom prst="rect">
            <a:avLst/>
          </a:prstGeom>
          <a:noFill/>
        </p:spPr>
        <p:txBody>
          <a:bodyPr wrap="square" rtlCol="0">
            <a:spAutoFit/>
          </a:bodyPr>
          <a:lstStyle/>
          <a:p>
            <a:pPr algn="ctr"/>
            <a:r>
              <a:rPr lang="en-US" sz="4000" b="1" dirty="0" smtClean="0">
                <a:solidFill>
                  <a:schemeClr val="bg1"/>
                </a:solidFill>
                <a:latin typeface="Rockwell"/>
                <a:cs typeface="Rockwell"/>
              </a:rPr>
              <a:t>Supporting Students in the Classroom</a:t>
            </a:r>
            <a:endParaRPr lang="en-US" sz="4000" b="1" dirty="0">
              <a:solidFill>
                <a:schemeClr val="bg1"/>
              </a:solidFill>
              <a:latin typeface="Rockwell"/>
              <a:cs typeface="Rockwell"/>
            </a:endParaRPr>
          </a:p>
        </p:txBody>
      </p:sp>
      <p:pic>
        <p:nvPicPr>
          <p:cNvPr id="8" name="Picture 7" descr="practiceswordle.png"/>
          <p:cNvPicPr>
            <a:picLocks noChangeAspect="1"/>
          </p:cNvPicPr>
          <p:nvPr/>
        </p:nvPicPr>
        <p:blipFill rotWithShape="1">
          <a:blip r:embed="rId3">
            <a:extLst>
              <a:ext uri="{28A0092B-C50C-407E-A947-70E740481C1C}">
                <a14:useLocalDpi xmlns:a14="http://schemas.microsoft.com/office/drawing/2010/main" val="0"/>
              </a:ext>
            </a:extLst>
          </a:blip>
          <a:srcRect t="15651" b="13809"/>
          <a:stretch/>
        </p:blipFill>
        <p:spPr>
          <a:xfrm>
            <a:off x="1800017" y="895709"/>
            <a:ext cx="5543966" cy="2533291"/>
          </a:xfrm>
          <a:prstGeom prst="rect">
            <a:avLst/>
          </a:prstGeom>
        </p:spPr>
      </p:pic>
    </p:spTree>
    <p:extLst>
      <p:ext uri="{BB962C8B-B14F-4D97-AF65-F5344CB8AC3E}">
        <p14:creationId xmlns:p14="http://schemas.microsoft.com/office/powerpoint/2010/main" val="176538256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Interpreting the Mathematical Practices</a:t>
            </a:r>
            <a:endParaRPr lang="en-US" b="0" dirty="0"/>
          </a:p>
        </p:txBody>
      </p:sp>
      <p:sp>
        <p:nvSpPr>
          <p:cNvPr id="5" name="TextBox 4"/>
          <p:cNvSpPr txBox="1"/>
          <p:nvPr/>
        </p:nvSpPr>
        <p:spPr>
          <a:xfrm>
            <a:off x="539552" y="6309320"/>
            <a:ext cx="7268987" cy="276999"/>
          </a:xfrm>
          <a:prstGeom prst="rect">
            <a:avLst/>
          </a:prstGeom>
          <a:noFill/>
        </p:spPr>
        <p:txBody>
          <a:bodyPr wrap="none" rtlCol="0">
            <a:spAutoFit/>
          </a:bodyPr>
          <a:lstStyle/>
          <a:p>
            <a:r>
              <a:rPr lang="en-US" sz="1200" dirty="0" smtClean="0"/>
              <a:t>Adapted from: Teaching Children Mathematics, March 2012</a:t>
            </a:r>
            <a:r>
              <a:rPr lang="en-US" sz="1200" i="1" dirty="0" smtClean="0"/>
              <a:t>, Getting Started in K – Grade 2</a:t>
            </a:r>
            <a:r>
              <a:rPr lang="en-US" sz="1200" dirty="0" smtClean="0"/>
              <a:t>, </a:t>
            </a:r>
            <a:r>
              <a:rPr lang="en-US" sz="1200" dirty="0" err="1" smtClean="0"/>
              <a:t>pg</a:t>
            </a:r>
            <a:r>
              <a:rPr lang="en-US" sz="1200" dirty="0" smtClean="0"/>
              <a:t> 440-445</a:t>
            </a:r>
            <a:endParaRPr lang="en-US" sz="1200" dirty="0"/>
          </a:p>
        </p:txBody>
      </p:sp>
      <p:pic>
        <p:nvPicPr>
          <p:cNvPr id="3" name="Picture 2" descr="Mathematical Practices Handouts CD.2.pdf"/>
          <p:cNvPicPr>
            <a:picLocks noChangeAspect="1"/>
          </p:cNvPicPr>
          <p:nvPr/>
        </p:nvPicPr>
        <p:blipFill rotWithShape="1">
          <a:blip r:embed="rId3">
            <a:extLst>
              <a:ext uri="{28A0092B-C50C-407E-A947-70E740481C1C}">
                <a14:useLocalDpi xmlns:a14="http://schemas.microsoft.com/office/drawing/2010/main" val="0"/>
              </a:ext>
            </a:extLst>
          </a:blip>
          <a:srcRect l="5438" t="17532" r="5078" b="11111"/>
          <a:stretch/>
        </p:blipFill>
        <p:spPr>
          <a:xfrm>
            <a:off x="397777" y="1052736"/>
            <a:ext cx="8350687" cy="5145734"/>
          </a:xfrm>
          <a:prstGeom prst="rect">
            <a:avLst/>
          </a:prstGeom>
        </p:spPr>
      </p:pic>
    </p:spTree>
    <p:extLst>
      <p:ext uri="{BB962C8B-B14F-4D97-AF65-F5344CB8AC3E}">
        <p14:creationId xmlns:p14="http://schemas.microsoft.com/office/powerpoint/2010/main" val="40287250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Resources to Support Students</a:t>
            </a:r>
          </a:p>
        </p:txBody>
      </p:sp>
      <p:pic>
        <p:nvPicPr>
          <p:cNvPr id="5" name="Picture 4" descr="math_practices_6-7_posters.pdf"/>
          <p:cNvPicPr>
            <a:picLocks noChangeAspect="1"/>
          </p:cNvPicPr>
          <p:nvPr/>
        </p:nvPicPr>
        <p:blipFill rotWithShape="1">
          <a:blip r:embed="rId3">
            <a:extLst>
              <a:ext uri="{28A0092B-C50C-407E-A947-70E740481C1C}">
                <a14:useLocalDpi xmlns:a14="http://schemas.microsoft.com/office/drawing/2010/main" val="0"/>
              </a:ext>
            </a:extLst>
          </a:blip>
          <a:srcRect l="3720" t="5891" r="3696" b="5034"/>
          <a:stretch/>
        </p:blipFill>
        <p:spPr>
          <a:xfrm>
            <a:off x="935521" y="1052735"/>
            <a:ext cx="7236879" cy="5380119"/>
          </a:xfrm>
          <a:prstGeom prst="rect">
            <a:avLst/>
          </a:prstGeom>
        </p:spPr>
      </p:pic>
      <p:sp>
        <p:nvSpPr>
          <p:cNvPr id="4" name="Text Box 18"/>
          <p:cNvSpPr txBox="1">
            <a:spLocks/>
          </p:cNvSpPr>
          <p:nvPr/>
        </p:nvSpPr>
        <p:spPr>
          <a:xfrm>
            <a:off x="3016696" y="6470476"/>
            <a:ext cx="6019800" cy="342900"/>
          </a:xfrm>
          <a:prstGeom prst="rect">
            <a:avLst/>
          </a:prstGeom>
          <a:noFill/>
          <a:ln>
            <a:noFill/>
          </a:ln>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0"/>
              </a:spcAft>
            </a:pPr>
            <a:r>
              <a:rPr lang="en-US" sz="1000" i="1">
                <a:effectLst/>
                <a:latin typeface="Calibri"/>
                <a:ea typeface="Times"/>
                <a:cs typeface="Times New Roman"/>
              </a:rPr>
              <a:t>Source:</a:t>
            </a:r>
            <a:r>
              <a:rPr lang="en-US" sz="1000">
                <a:effectLst/>
                <a:latin typeface="Calibri"/>
                <a:ea typeface="Times"/>
                <a:cs typeface="Times New Roman"/>
              </a:rPr>
              <a:t> http://www.debbiewaggoner.com/uploads/1/2/9/9/12998469/math_practices_posters_ms_hs.pdf</a:t>
            </a:r>
            <a:endParaRPr lang="en-GB" sz="1100">
              <a:effectLst/>
              <a:latin typeface="Calibri"/>
              <a:ea typeface="Times"/>
              <a:cs typeface="Times New Roman"/>
            </a:endParaRPr>
          </a:p>
        </p:txBody>
      </p:sp>
    </p:spTree>
    <p:extLst>
      <p:ext uri="{BB962C8B-B14F-4D97-AF65-F5344CB8AC3E}">
        <p14:creationId xmlns:p14="http://schemas.microsoft.com/office/powerpoint/2010/main" val="230567670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Resources to </a:t>
            </a:r>
            <a:r>
              <a:rPr lang="en-US" b="0" dirty="0" smtClean="0"/>
              <a:t>Support </a:t>
            </a:r>
            <a:r>
              <a:rPr lang="en-US" b="0" dirty="0"/>
              <a:t>S</a:t>
            </a:r>
            <a:r>
              <a:rPr lang="en-US" b="0" dirty="0" smtClean="0"/>
              <a:t>tudents</a:t>
            </a:r>
            <a:endParaRPr lang="en-US" dirty="0"/>
          </a:p>
        </p:txBody>
      </p:sp>
      <p:pic>
        <p:nvPicPr>
          <p:cNvPr id="6" name="Picture 5" descr="math_practices_6-7_posters.pdf"/>
          <p:cNvPicPr>
            <a:picLocks noChangeAspect="1"/>
          </p:cNvPicPr>
          <p:nvPr/>
        </p:nvPicPr>
        <p:blipFill rotWithShape="1">
          <a:blip r:embed="rId3">
            <a:extLst>
              <a:ext uri="{28A0092B-C50C-407E-A947-70E740481C1C}">
                <a14:useLocalDpi xmlns:a14="http://schemas.microsoft.com/office/drawing/2010/main" val="0"/>
              </a:ext>
            </a:extLst>
          </a:blip>
          <a:srcRect l="3720" t="6753" r="3696" b="5034"/>
          <a:stretch/>
        </p:blipFill>
        <p:spPr>
          <a:xfrm>
            <a:off x="467544" y="980728"/>
            <a:ext cx="6372734" cy="4691856"/>
          </a:xfrm>
          <a:prstGeom prst="rect">
            <a:avLst/>
          </a:prstGeom>
          <a:solidFill>
            <a:schemeClr val="bg1"/>
          </a:solidFill>
        </p:spPr>
      </p:pic>
      <p:pic>
        <p:nvPicPr>
          <p:cNvPr id="5" name="Picture 4" descr="math_practices_6-7_posters.pdf"/>
          <p:cNvPicPr>
            <a:picLocks noChangeAspect="1"/>
          </p:cNvPicPr>
          <p:nvPr/>
        </p:nvPicPr>
        <p:blipFill rotWithShape="1">
          <a:blip r:embed="rId4">
            <a:extLst>
              <a:ext uri="{28A0092B-C50C-407E-A947-70E740481C1C}">
                <a14:useLocalDpi xmlns:a14="http://schemas.microsoft.com/office/drawing/2010/main" val="0"/>
              </a:ext>
            </a:extLst>
          </a:blip>
          <a:srcRect l="3447" t="6008" r="3912" b="4844"/>
          <a:stretch/>
        </p:blipFill>
        <p:spPr>
          <a:xfrm>
            <a:off x="611560" y="1124744"/>
            <a:ext cx="6438900" cy="4787900"/>
          </a:xfrm>
          <a:prstGeom prst="rect">
            <a:avLst/>
          </a:prstGeom>
          <a:solidFill>
            <a:schemeClr val="bg1"/>
          </a:solidFill>
        </p:spPr>
      </p:pic>
      <p:pic>
        <p:nvPicPr>
          <p:cNvPr id="7" name="Picture 6" descr="math_practices_6-7_posters.pdf"/>
          <p:cNvPicPr>
            <a:picLocks noChangeAspect="1"/>
          </p:cNvPicPr>
          <p:nvPr/>
        </p:nvPicPr>
        <p:blipFill rotWithShape="1">
          <a:blip r:embed="rId5">
            <a:extLst>
              <a:ext uri="{28A0092B-C50C-407E-A947-70E740481C1C}">
                <a14:useLocalDpi xmlns:a14="http://schemas.microsoft.com/office/drawing/2010/main" val="0"/>
              </a:ext>
            </a:extLst>
          </a:blip>
          <a:srcRect l="3656" t="5891" r="3115" b="4973"/>
          <a:stretch/>
        </p:blipFill>
        <p:spPr>
          <a:xfrm>
            <a:off x="827584" y="1268760"/>
            <a:ext cx="6515100" cy="4813300"/>
          </a:xfrm>
          <a:prstGeom prst="rect">
            <a:avLst/>
          </a:prstGeom>
          <a:solidFill>
            <a:schemeClr val="bg1"/>
          </a:solidFill>
        </p:spPr>
      </p:pic>
      <p:pic>
        <p:nvPicPr>
          <p:cNvPr id="8" name="Picture 7" descr="math_practices_6-7_posters.pdf"/>
          <p:cNvPicPr>
            <a:picLocks noChangeAspect="1"/>
          </p:cNvPicPr>
          <p:nvPr/>
        </p:nvPicPr>
        <p:blipFill rotWithShape="1">
          <a:blip r:embed="rId6">
            <a:extLst>
              <a:ext uri="{28A0092B-C50C-407E-A947-70E740481C1C}">
                <a14:useLocalDpi xmlns:a14="http://schemas.microsoft.com/office/drawing/2010/main" val="0"/>
              </a:ext>
            </a:extLst>
          </a:blip>
          <a:srcRect l="3091" t="5645" r="3863" b="4985"/>
          <a:stretch/>
        </p:blipFill>
        <p:spPr>
          <a:xfrm>
            <a:off x="1021928" y="1412776"/>
            <a:ext cx="6502400" cy="4826000"/>
          </a:xfrm>
          <a:prstGeom prst="rect">
            <a:avLst/>
          </a:prstGeom>
          <a:solidFill>
            <a:schemeClr val="bg1"/>
          </a:solidFill>
        </p:spPr>
      </p:pic>
      <p:pic>
        <p:nvPicPr>
          <p:cNvPr id="9" name="Picture 8" descr="math_practices_6-7_posters.pdf"/>
          <p:cNvPicPr>
            <a:picLocks noChangeAspect="1"/>
          </p:cNvPicPr>
          <p:nvPr/>
        </p:nvPicPr>
        <p:blipFill rotWithShape="1">
          <a:blip r:embed="rId7">
            <a:extLst>
              <a:ext uri="{28A0092B-C50C-407E-A947-70E740481C1C}">
                <a14:useLocalDpi xmlns:a14="http://schemas.microsoft.com/office/drawing/2010/main" val="0"/>
              </a:ext>
            </a:extLst>
          </a:blip>
          <a:srcRect l="3577" t="6111" r="3409" b="5000"/>
          <a:stretch/>
        </p:blipFill>
        <p:spPr>
          <a:xfrm>
            <a:off x="1207852" y="1628800"/>
            <a:ext cx="6532500" cy="4824000"/>
          </a:xfrm>
          <a:prstGeom prst="rect">
            <a:avLst/>
          </a:prstGeom>
          <a:solidFill>
            <a:schemeClr val="bg1"/>
          </a:solidFill>
        </p:spPr>
      </p:pic>
      <p:pic>
        <p:nvPicPr>
          <p:cNvPr id="10" name="Picture 9" descr="math_practices_6-7_posters.pdf"/>
          <p:cNvPicPr>
            <a:picLocks noChangeAspect="1"/>
          </p:cNvPicPr>
          <p:nvPr/>
        </p:nvPicPr>
        <p:blipFill rotWithShape="1">
          <a:blip r:embed="rId8">
            <a:extLst>
              <a:ext uri="{28A0092B-C50C-407E-A947-70E740481C1C}">
                <a14:useLocalDpi xmlns:a14="http://schemas.microsoft.com/office/drawing/2010/main" val="0"/>
              </a:ext>
            </a:extLst>
          </a:blip>
          <a:srcRect l="3434" t="5926" r="3838" b="4814"/>
          <a:stretch/>
        </p:blipFill>
        <p:spPr>
          <a:xfrm>
            <a:off x="1403648" y="1772816"/>
            <a:ext cx="6485378" cy="4824000"/>
          </a:xfrm>
          <a:prstGeom prst="rect">
            <a:avLst/>
          </a:prstGeom>
          <a:solidFill>
            <a:schemeClr val="bg1"/>
          </a:solidFill>
        </p:spPr>
      </p:pic>
      <p:pic>
        <p:nvPicPr>
          <p:cNvPr id="11" name="Picture 10" descr="math_practices_6-7_posters.pdf"/>
          <p:cNvPicPr>
            <a:picLocks noChangeAspect="1"/>
          </p:cNvPicPr>
          <p:nvPr/>
        </p:nvPicPr>
        <p:blipFill rotWithShape="1">
          <a:blip r:embed="rId9">
            <a:extLst>
              <a:ext uri="{28A0092B-C50C-407E-A947-70E740481C1C}">
                <a14:useLocalDpi xmlns:a14="http://schemas.microsoft.com/office/drawing/2010/main" val="0"/>
              </a:ext>
            </a:extLst>
          </a:blip>
          <a:srcRect l="3433" t="5926" r="3695" b="5000"/>
          <a:stretch/>
        </p:blipFill>
        <p:spPr>
          <a:xfrm>
            <a:off x="1591502" y="1916832"/>
            <a:ext cx="6508890" cy="4824000"/>
          </a:xfrm>
          <a:prstGeom prst="rect">
            <a:avLst/>
          </a:prstGeom>
          <a:solidFill>
            <a:schemeClr val="bg1"/>
          </a:solidFill>
        </p:spPr>
      </p:pic>
      <p:pic>
        <p:nvPicPr>
          <p:cNvPr id="12" name="Picture 11" descr="math_practices_6-7_posters.pdf"/>
          <p:cNvPicPr>
            <a:picLocks noChangeAspect="1"/>
          </p:cNvPicPr>
          <p:nvPr/>
        </p:nvPicPr>
        <p:blipFill rotWithShape="1">
          <a:blip r:embed="rId10">
            <a:extLst>
              <a:ext uri="{28A0092B-C50C-407E-A947-70E740481C1C}">
                <a14:useLocalDpi xmlns:a14="http://schemas.microsoft.com/office/drawing/2010/main" val="0"/>
              </a:ext>
            </a:extLst>
          </a:blip>
          <a:srcRect l="3434" t="6296" r="3838" b="5370"/>
          <a:stretch/>
        </p:blipFill>
        <p:spPr>
          <a:xfrm>
            <a:off x="1763688" y="1988840"/>
            <a:ext cx="6553358" cy="4824000"/>
          </a:xfrm>
          <a:prstGeom prst="rect">
            <a:avLst/>
          </a:prstGeom>
          <a:solidFill>
            <a:schemeClr val="bg1"/>
          </a:solidFill>
        </p:spPr>
      </p:pic>
    </p:spTree>
    <p:extLst>
      <p:ext uri="{BB962C8B-B14F-4D97-AF65-F5344CB8AC3E}">
        <p14:creationId xmlns:p14="http://schemas.microsoft.com/office/powerpoint/2010/main" val="1766322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Owning the Mathematical Practices</a:t>
            </a:r>
            <a:endParaRPr lang="en-US" b="0" dirty="0"/>
          </a:p>
        </p:txBody>
      </p:sp>
      <p:sp>
        <p:nvSpPr>
          <p:cNvPr id="4" name="Content Placeholder 2"/>
          <p:cNvSpPr>
            <a:spLocks noGrp="1"/>
          </p:cNvSpPr>
          <p:nvPr>
            <p:ph idx="1"/>
          </p:nvPr>
        </p:nvSpPr>
        <p:spPr/>
        <p:txBody>
          <a:bodyPr/>
          <a:lstStyle/>
          <a:p>
            <a:r>
              <a:rPr lang="en-US" sz="3200" dirty="0" smtClean="0">
                <a:solidFill>
                  <a:schemeClr val="tx1"/>
                </a:solidFill>
              </a:rPr>
              <a:t>How does Ms. </a:t>
            </a:r>
            <a:r>
              <a:rPr lang="en-US" sz="3200" dirty="0" err="1" smtClean="0">
                <a:solidFill>
                  <a:schemeClr val="tx1"/>
                </a:solidFill>
              </a:rPr>
              <a:t>McPhillips</a:t>
            </a:r>
            <a:r>
              <a:rPr lang="en-US" sz="3200" dirty="0" smtClean="0">
                <a:solidFill>
                  <a:schemeClr val="tx1"/>
                </a:solidFill>
              </a:rPr>
              <a:t> help her students “own” the math practices?</a:t>
            </a:r>
            <a:br>
              <a:rPr lang="en-US" sz="3200" dirty="0" smtClean="0">
                <a:solidFill>
                  <a:schemeClr val="tx1"/>
                </a:solidFill>
              </a:rPr>
            </a:br>
            <a:endParaRPr lang="en-US" sz="3200" dirty="0" smtClean="0">
              <a:solidFill>
                <a:schemeClr val="tx1"/>
              </a:solidFill>
            </a:endParaRPr>
          </a:p>
          <a:p>
            <a:r>
              <a:rPr lang="en-US" sz="3200" dirty="0" smtClean="0">
                <a:solidFill>
                  <a:schemeClr val="tx1"/>
                </a:solidFill>
              </a:rPr>
              <a:t>Why is it important to use the language of the Common Core with students?</a:t>
            </a:r>
            <a:br>
              <a:rPr lang="en-US" sz="3200" dirty="0" smtClean="0">
                <a:solidFill>
                  <a:schemeClr val="tx1"/>
                </a:solidFill>
              </a:rPr>
            </a:br>
            <a:endParaRPr lang="en-US" sz="3200" dirty="0" smtClean="0">
              <a:solidFill>
                <a:schemeClr val="tx1"/>
              </a:solidFill>
            </a:endParaRPr>
          </a:p>
          <a:p>
            <a:r>
              <a:rPr lang="en-US" sz="3200" dirty="0" smtClean="0">
                <a:solidFill>
                  <a:schemeClr val="tx1"/>
                </a:solidFill>
              </a:rPr>
              <a:t>How does Ms. </a:t>
            </a:r>
            <a:r>
              <a:rPr lang="en-US" sz="3200" dirty="0" err="1" smtClean="0">
                <a:solidFill>
                  <a:schemeClr val="tx1"/>
                </a:solidFill>
              </a:rPr>
              <a:t>McPhillips</a:t>
            </a:r>
            <a:r>
              <a:rPr lang="en-US" sz="3200" dirty="0" smtClean="0">
                <a:solidFill>
                  <a:schemeClr val="tx1"/>
                </a:solidFill>
              </a:rPr>
              <a:t> make discussion about the math practices a part of her daily routine? </a:t>
            </a:r>
            <a:endParaRPr lang="en-US" sz="3200" dirty="0">
              <a:solidFill>
                <a:schemeClr val="tx1"/>
              </a:solidFill>
            </a:endParaRPr>
          </a:p>
        </p:txBody>
      </p:sp>
    </p:spTree>
    <p:extLst>
      <p:ext uri="{BB962C8B-B14F-4D97-AF65-F5344CB8AC3E}">
        <p14:creationId xmlns:p14="http://schemas.microsoft.com/office/powerpoint/2010/main" val="18365064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Owning the Mathematical Practices</a:t>
            </a:r>
            <a:endParaRPr lang="en-US" b="0" dirty="0"/>
          </a:p>
        </p:txBody>
      </p:sp>
      <p:pic>
        <p:nvPicPr>
          <p:cNvPr id="4" name="Picture 3" descr="promo211158443.jpe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196752"/>
            <a:ext cx="8174045" cy="4608512"/>
          </a:xfrm>
          <a:prstGeom prst="rect">
            <a:avLst/>
          </a:prstGeom>
        </p:spPr>
      </p:pic>
      <p:sp>
        <p:nvSpPr>
          <p:cNvPr id="5" name="Rectangle 4"/>
          <p:cNvSpPr/>
          <p:nvPr/>
        </p:nvSpPr>
        <p:spPr>
          <a:xfrm>
            <a:off x="2286000" y="5734997"/>
            <a:ext cx="6390456" cy="646331"/>
          </a:xfrm>
          <a:prstGeom prst="rect">
            <a:avLst/>
          </a:prstGeom>
        </p:spPr>
        <p:txBody>
          <a:bodyPr wrap="square">
            <a:spAutoFit/>
          </a:bodyPr>
          <a:lstStyle/>
          <a:p>
            <a:pPr algn="r"/>
            <a:endParaRPr lang="en-US" dirty="0"/>
          </a:p>
          <a:p>
            <a:pPr algn="r"/>
            <a:r>
              <a:rPr lang="en-US" sz="1200" dirty="0" smtClean="0"/>
              <a:t>Source: https</a:t>
            </a:r>
            <a:r>
              <a:rPr lang="en-US" sz="1200" dirty="0"/>
              <a:t>://</a:t>
            </a:r>
            <a:r>
              <a:rPr lang="en-US" sz="1200" dirty="0" err="1"/>
              <a:t>www.teachingchannel.org</a:t>
            </a:r>
            <a:r>
              <a:rPr lang="en-US" sz="1200" dirty="0"/>
              <a:t>/videos/owning-the-common-core</a:t>
            </a:r>
          </a:p>
        </p:txBody>
      </p:sp>
    </p:spTree>
    <p:extLst>
      <p:ext uri="{BB962C8B-B14F-4D97-AF65-F5344CB8AC3E}">
        <p14:creationId xmlns:p14="http://schemas.microsoft.com/office/powerpoint/2010/main" val="111021464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In Summary</a:t>
            </a:r>
            <a:endParaRPr lang="en-US" b="0" dirty="0"/>
          </a:p>
        </p:txBody>
      </p:sp>
      <p:sp>
        <p:nvSpPr>
          <p:cNvPr id="6" name="TextBox 5"/>
          <p:cNvSpPr txBox="1"/>
          <p:nvPr/>
        </p:nvSpPr>
        <p:spPr>
          <a:xfrm>
            <a:off x="467544" y="1340768"/>
            <a:ext cx="8208912" cy="5078313"/>
          </a:xfrm>
          <a:prstGeom prst="rect">
            <a:avLst/>
          </a:prstGeom>
          <a:noFill/>
        </p:spPr>
        <p:txBody>
          <a:bodyPr wrap="square" rtlCol="0">
            <a:spAutoFit/>
          </a:bodyPr>
          <a:lstStyle/>
          <a:p>
            <a:pPr marL="342900" indent="-342900">
              <a:buFont typeface="Arial"/>
              <a:buChar char="•"/>
            </a:pPr>
            <a:r>
              <a:rPr lang="en-US" sz="3200" dirty="0" smtClean="0"/>
              <a:t>Talking about the practices enables them to be part of students’ common language</a:t>
            </a:r>
          </a:p>
          <a:p>
            <a:pPr marL="342900" indent="-342900">
              <a:buFont typeface="Arial"/>
              <a:buChar char="•"/>
            </a:pPr>
            <a:endParaRPr lang="en-US" sz="3200" dirty="0" smtClean="0"/>
          </a:p>
          <a:p>
            <a:pPr marL="342900" indent="-342900">
              <a:buFont typeface="Arial"/>
              <a:buChar char="•"/>
            </a:pPr>
            <a:r>
              <a:rPr lang="en-US" sz="3200" dirty="0" smtClean="0"/>
              <a:t>Students should be involved in the process of tracking their practices as they tackle rich problems</a:t>
            </a:r>
          </a:p>
          <a:p>
            <a:pPr marL="342900" indent="-342900">
              <a:buFont typeface="Arial"/>
              <a:buChar char="•"/>
            </a:pPr>
            <a:endParaRPr lang="en-US" sz="3600" dirty="0"/>
          </a:p>
          <a:p>
            <a:pPr marL="342900" indent="-342900">
              <a:buFont typeface="Arial"/>
              <a:buChar char="•"/>
            </a:pPr>
            <a:r>
              <a:rPr lang="en-US" sz="3200" dirty="0" smtClean="0"/>
              <a:t>Identifying tasks that provide opportunities for the development of each of the eight practices promotes a balanced curriculum</a:t>
            </a:r>
            <a:endParaRPr lang="en-US" sz="3200" dirty="0"/>
          </a:p>
        </p:txBody>
      </p:sp>
    </p:spTree>
    <p:extLst>
      <p:ext uri="{BB962C8B-B14F-4D97-AF65-F5344CB8AC3E}">
        <p14:creationId xmlns:p14="http://schemas.microsoft.com/office/powerpoint/2010/main" val="419725146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196752"/>
            <a:ext cx="9144000" cy="4896544"/>
          </a:xfrm>
        </p:spPr>
        <p:txBody>
          <a:bodyPr/>
          <a:lstStyle/>
          <a:p>
            <a:r>
              <a:rPr lang="en-US" dirty="0" smtClean="0"/>
              <a:t>Thank you</a:t>
            </a:r>
          </a:p>
          <a:p>
            <a:endParaRPr lang="en-US" sz="1800" dirty="0"/>
          </a:p>
          <a:p>
            <a:r>
              <a:rPr lang="en-US" sz="1800" dirty="0" smtClean="0"/>
              <a:t>&lt; insert contact details &gt;</a:t>
            </a:r>
          </a:p>
          <a:p>
            <a:endParaRPr lang="en-US" dirty="0" smtClean="0"/>
          </a:p>
        </p:txBody>
      </p:sp>
    </p:spTree>
    <p:extLst>
      <p:ext uri="{BB962C8B-B14F-4D97-AF65-F5344CB8AC3E}">
        <p14:creationId xmlns:p14="http://schemas.microsoft.com/office/powerpoint/2010/main" val="35114643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b="0" dirty="0"/>
              <a:t>MP1: Make </a:t>
            </a:r>
            <a:r>
              <a:rPr lang="en-US" sz="2600" b="0" dirty="0" smtClean="0"/>
              <a:t>Sense </a:t>
            </a:r>
            <a:r>
              <a:rPr lang="en-US" sz="2600" b="0" dirty="0"/>
              <a:t>and </a:t>
            </a:r>
            <a:r>
              <a:rPr lang="en-US" sz="2600" b="0" dirty="0" smtClean="0"/>
              <a:t>Persevere </a:t>
            </a:r>
            <a:r>
              <a:rPr lang="en-US" sz="2600" b="0" dirty="0"/>
              <a:t>in </a:t>
            </a:r>
            <a:r>
              <a:rPr lang="en-US" sz="2600" b="0" dirty="0" smtClean="0"/>
              <a:t>Solving </a:t>
            </a:r>
            <a:r>
              <a:rPr lang="en-US" sz="2600" b="0" dirty="0"/>
              <a:t>P</a:t>
            </a:r>
            <a:r>
              <a:rPr lang="en-US" sz="2600" b="0" dirty="0" smtClean="0"/>
              <a:t>roblems</a:t>
            </a:r>
            <a:endParaRPr lang="en-US" sz="2600" b="0" dirty="0"/>
          </a:p>
        </p:txBody>
      </p:sp>
      <p:sp>
        <p:nvSpPr>
          <p:cNvPr id="3" name="Content Placeholder 2"/>
          <p:cNvSpPr>
            <a:spLocks noGrp="1"/>
          </p:cNvSpPr>
          <p:nvPr>
            <p:ph sz="half" idx="1"/>
          </p:nvPr>
        </p:nvSpPr>
        <p:spPr>
          <a:xfrm>
            <a:off x="457200" y="1113692"/>
            <a:ext cx="8219256" cy="5012471"/>
          </a:xfrm>
        </p:spPr>
        <p:txBody>
          <a:bodyPr/>
          <a:lstStyle/>
          <a:p>
            <a:r>
              <a:rPr lang="en-US" sz="3800" dirty="0" smtClean="0"/>
              <a:t>Explain a problem and look for ways it can be solved</a:t>
            </a:r>
          </a:p>
          <a:p>
            <a:r>
              <a:rPr lang="en-US" sz="3800" dirty="0"/>
              <a:t>A</a:t>
            </a:r>
            <a:r>
              <a:rPr lang="en-US" sz="3800" dirty="0" smtClean="0"/>
              <a:t>nalyze a problem, make conjectures and plan a solution strategy</a:t>
            </a:r>
          </a:p>
          <a:p>
            <a:r>
              <a:rPr lang="en-US" sz="3800" dirty="0" smtClean="0"/>
              <a:t>If you don’t succeed, try another way</a:t>
            </a:r>
            <a:endParaRPr lang="en-US" sz="3800" dirty="0"/>
          </a:p>
        </p:txBody>
      </p:sp>
    </p:spTree>
    <p:extLst>
      <p:ext uri="{BB962C8B-B14F-4D97-AF65-F5344CB8AC3E}">
        <p14:creationId xmlns:p14="http://schemas.microsoft.com/office/powerpoint/2010/main" val="375539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MP 2: </a:t>
            </a:r>
            <a:r>
              <a:rPr lang="en-US" b="0" dirty="0"/>
              <a:t>Reason Abstractly and Quantitatively</a:t>
            </a:r>
          </a:p>
        </p:txBody>
      </p:sp>
      <p:sp>
        <p:nvSpPr>
          <p:cNvPr id="3" name="Content Placeholder 2"/>
          <p:cNvSpPr>
            <a:spLocks noGrp="1"/>
          </p:cNvSpPr>
          <p:nvPr>
            <p:ph sz="half" idx="1"/>
          </p:nvPr>
        </p:nvSpPr>
        <p:spPr>
          <a:xfrm>
            <a:off x="539552" y="1113692"/>
            <a:ext cx="5987008" cy="5012471"/>
          </a:xfrm>
        </p:spPr>
        <p:txBody>
          <a:bodyPr/>
          <a:lstStyle/>
          <a:p>
            <a:r>
              <a:rPr lang="en-US" sz="3800" dirty="0" smtClean="0"/>
              <a:t>Make sense of</a:t>
            </a:r>
            <a:br>
              <a:rPr lang="en-US" sz="3800" dirty="0" smtClean="0"/>
            </a:br>
            <a:r>
              <a:rPr lang="en-US" sz="3800" dirty="0" smtClean="0"/>
              <a:t>quantities and their relationships </a:t>
            </a:r>
          </a:p>
          <a:p>
            <a:r>
              <a:rPr lang="en-US" sz="3800" dirty="0" smtClean="0"/>
              <a:t>Argue coherently and</a:t>
            </a:r>
            <a:br>
              <a:rPr lang="en-US" sz="3800" dirty="0" smtClean="0"/>
            </a:br>
            <a:r>
              <a:rPr lang="en-US" sz="3800" dirty="0" smtClean="0"/>
              <a:t>use symbols to represent mathematical situations</a:t>
            </a:r>
          </a:p>
          <a:p>
            <a:r>
              <a:rPr lang="en-US" sz="3800" dirty="0" smtClean="0"/>
              <a:t>Use properties flexibly</a:t>
            </a:r>
            <a:endParaRPr lang="en-US" sz="3800" dirty="0"/>
          </a:p>
        </p:txBody>
      </p:sp>
      <p:pic>
        <p:nvPicPr>
          <p:cNvPr id="4" name="Picture 3" descr="MP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4437112"/>
            <a:ext cx="2170752" cy="2202911"/>
          </a:xfrm>
          <a:prstGeom prst="rect">
            <a:avLst/>
          </a:prstGeom>
        </p:spPr>
      </p:pic>
    </p:spTree>
    <p:extLst>
      <p:ext uri="{BB962C8B-B14F-4D97-AF65-F5344CB8AC3E}">
        <p14:creationId xmlns:p14="http://schemas.microsoft.com/office/powerpoint/2010/main" val="816039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p3.jpg"/>
          <p:cNvPicPr>
            <a:picLocks noChangeAspect="1"/>
          </p:cNvPicPr>
          <p:nvPr/>
        </p:nvPicPr>
        <p:blipFill rotWithShape="1">
          <a:blip r:embed="rId3">
            <a:extLst>
              <a:ext uri="{28A0092B-C50C-407E-A947-70E740481C1C}">
                <a14:useLocalDpi xmlns:a14="http://schemas.microsoft.com/office/drawing/2010/main" val="0"/>
              </a:ext>
            </a:extLst>
          </a:blip>
          <a:srcRect l="6530" r="14171"/>
          <a:stretch/>
        </p:blipFill>
        <p:spPr>
          <a:xfrm>
            <a:off x="6407302" y="3645024"/>
            <a:ext cx="2341162" cy="2952328"/>
          </a:xfrm>
          <a:prstGeom prst="rect">
            <a:avLst/>
          </a:prstGeom>
        </p:spPr>
      </p:pic>
      <p:sp>
        <p:nvSpPr>
          <p:cNvPr id="2" name="Title 1"/>
          <p:cNvSpPr>
            <a:spLocks noGrp="1"/>
          </p:cNvSpPr>
          <p:nvPr>
            <p:ph type="title"/>
          </p:nvPr>
        </p:nvSpPr>
        <p:spPr/>
        <p:txBody>
          <a:bodyPr/>
          <a:lstStyle/>
          <a:p>
            <a:r>
              <a:rPr lang="en-US" sz="1900" b="0" dirty="0" smtClean="0"/>
              <a:t>MP3: Construct </a:t>
            </a:r>
            <a:r>
              <a:rPr lang="en-US" sz="1900" b="0" dirty="0"/>
              <a:t>Viable Arguments and Critique the Reasoning of </a:t>
            </a:r>
            <a:r>
              <a:rPr lang="en-US" sz="1900" b="0" dirty="0" smtClean="0"/>
              <a:t>Others</a:t>
            </a:r>
            <a:endParaRPr lang="en-US" sz="1900" b="0" dirty="0"/>
          </a:p>
        </p:txBody>
      </p:sp>
      <p:sp>
        <p:nvSpPr>
          <p:cNvPr id="3" name="Content Placeholder 2"/>
          <p:cNvSpPr>
            <a:spLocks noGrp="1"/>
          </p:cNvSpPr>
          <p:nvPr>
            <p:ph sz="half" idx="1"/>
          </p:nvPr>
        </p:nvSpPr>
        <p:spPr>
          <a:xfrm>
            <a:off x="467544" y="1224841"/>
            <a:ext cx="5770984" cy="5012471"/>
          </a:xfrm>
        </p:spPr>
        <p:txBody>
          <a:bodyPr/>
          <a:lstStyle/>
          <a:p>
            <a:r>
              <a:rPr lang="en-US" sz="3800" dirty="0" smtClean="0"/>
              <a:t>Use definitions</a:t>
            </a:r>
            <a:r>
              <a:rPr lang="en-US" sz="3800" dirty="0"/>
              <a:t> </a:t>
            </a:r>
            <a:r>
              <a:rPr lang="en-US" sz="3800" dirty="0" smtClean="0"/>
              <a:t>and previous results in constructing arguments</a:t>
            </a:r>
          </a:p>
          <a:p>
            <a:r>
              <a:rPr lang="en-US" sz="3800" dirty="0" smtClean="0"/>
              <a:t>Justify conclusions using examples</a:t>
            </a:r>
          </a:p>
          <a:p>
            <a:r>
              <a:rPr lang="en-US" sz="3800" dirty="0" smtClean="0"/>
              <a:t>Distinguish between correct and flawed reasoning</a:t>
            </a:r>
            <a:endParaRPr lang="en-US" sz="3800" dirty="0"/>
          </a:p>
        </p:txBody>
      </p:sp>
    </p:spTree>
    <p:extLst>
      <p:ext uri="{BB962C8B-B14F-4D97-AF65-F5344CB8AC3E}">
        <p14:creationId xmlns:p14="http://schemas.microsoft.com/office/powerpoint/2010/main" val="350162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MP4: Model with Mathematics</a:t>
            </a:r>
            <a:endParaRPr lang="en-US" b="0" dirty="0"/>
          </a:p>
        </p:txBody>
      </p:sp>
      <p:sp>
        <p:nvSpPr>
          <p:cNvPr id="3" name="Content Placeholder 2"/>
          <p:cNvSpPr>
            <a:spLocks noGrp="1"/>
          </p:cNvSpPr>
          <p:nvPr>
            <p:ph sz="half" idx="1"/>
          </p:nvPr>
        </p:nvSpPr>
        <p:spPr>
          <a:xfrm>
            <a:off x="457200" y="1113692"/>
            <a:ext cx="8219256" cy="5012471"/>
          </a:xfrm>
        </p:spPr>
        <p:txBody>
          <a:bodyPr/>
          <a:lstStyle/>
          <a:p>
            <a:r>
              <a:rPr lang="en-US" sz="3800" dirty="0" smtClean="0"/>
              <a:t>Apply learned mathematics to everyday life situations</a:t>
            </a:r>
          </a:p>
          <a:p>
            <a:endParaRPr lang="en-US" dirty="0"/>
          </a:p>
        </p:txBody>
      </p:sp>
      <p:pic>
        <p:nvPicPr>
          <p:cNvPr id="7" name="Picture 6" descr="Slide48.jpg"/>
          <p:cNvPicPr>
            <a:picLocks noChangeAspect="1"/>
          </p:cNvPicPr>
          <p:nvPr/>
        </p:nvPicPr>
        <p:blipFill rotWithShape="1">
          <a:blip r:embed="rId3">
            <a:extLst>
              <a:ext uri="{28A0092B-C50C-407E-A947-70E740481C1C}">
                <a14:useLocalDpi xmlns:a14="http://schemas.microsoft.com/office/drawing/2010/main" val="0"/>
              </a:ext>
            </a:extLst>
          </a:blip>
          <a:srcRect l="3518" t="21235" r="2963" b="4198"/>
          <a:stretch/>
        </p:blipFill>
        <p:spPr>
          <a:xfrm>
            <a:off x="1634175" y="2636912"/>
            <a:ext cx="6178185" cy="3694675"/>
          </a:xfrm>
          <a:prstGeom prst="rect">
            <a:avLst/>
          </a:prstGeom>
        </p:spPr>
      </p:pic>
    </p:spTree>
    <p:extLst>
      <p:ext uri="{BB962C8B-B14F-4D97-AF65-F5344CB8AC3E}">
        <p14:creationId xmlns:p14="http://schemas.microsoft.com/office/powerpoint/2010/main" val="4048067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MP5: Use Appropriate Tools Strategically</a:t>
            </a:r>
            <a:endParaRPr lang="en-US" b="0" dirty="0"/>
          </a:p>
        </p:txBody>
      </p:sp>
      <p:sp>
        <p:nvSpPr>
          <p:cNvPr id="3" name="Content Placeholder 2"/>
          <p:cNvSpPr>
            <a:spLocks noGrp="1"/>
          </p:cNvSpPr>
          <p:nvPr>
            <p:ph sz="half" idx="1"/>
          </p:nvPr>
        </p:nvSpPr>
        <p:spPr>
          <a:xfrm>
            <a:off x="457200" y="1224841"/>
            <a:ext cx="8219256" cy="5012471"/>
          </a:xfrm>
        </p:spPr>
        <p:txBody>
          <a:bodyPr/>
          <a:lstStyle/>
          <a:p>
            <a:r>
              <a:rPr lang="en-US" sz="3800" dirty="0" smtClean="0"/>
              <a:t>Consider tools available when solving a problem</a:t>
            </a:r>
          </a:p>
          <a:p>
            <a:r>
              <a:rPr lang="en-US" sz="3800" dirty="0" smtClean="0"/>
              <a:t>Identify helpful tools and use appropriately</a:t>
            </a:r>
            <a:endParaRPr lang="en-US" sz="3800" dirty="0"/>
          </a:p>
        </p:txBody>
      </p:sp>
      <p:pic>
        <p:nvPicPr>
          <p:cNvPr id="4" name="Picture 3" descr="MP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4869160"/>
            <a:ext cx="3121675" cy="1728192"/>
          </a:xfrm>
          <a:prstGeom prst="rect">
            <a:avLst/>
          </a:prstGeom>
        </p:spPr>
      </p:pic>
      <p:pic>
        <p:nvPicPr>
          <p:cNvPr id="5" name="Picture 4" descr="Calculator_clipped_rev_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4581128"/>
            <a:ext cx="2109582" cy="2220557"/>
          </a:xfrm>
          <a:prstGeom prst="rect">
            <a:avLst/>
          </a:prstGeom>
        </p:spPr>
      </p:pic>
    </p:spTree>
    <p:extLst>
      <p:ext uri="{BB962C8B-B14F-4D97-AF65-F5344CB8AC3E}">
        <p14:creationId xmlns:p14="http://schemas.microsoft.com/office/powerpoint/2010/main" val="195841382"/>
      </p:ext>
    </p:extLst>
  </p:cSld>
  <p:clrMapOvr>
    <a:masterClrMapping/>
  </p:clrMapOvr>
</p:sld>
</file>

<file path=ppt/theme/theme1.xml><?xml version="1.0" encoding="utf-8"?>
<a:theme xmlns:a="http://schemas.openxmlformats.org/drawingml/2006/main" name="MathNic">
  <a:themeElements>
    <a:clrScheme name="Custom 1">
      <a:dk1>
        <a:sysClr val="windowText" lastClr="000000"/>
      </a:dk1>
      <a:lt1>
        <a:sysClr val="window" lastClr="FFFFFF"/>
      </a:lt1>
      <a:dk2>
        <a:srgbClr val="710E0E"/>
      </a:dk2>
      <a:lt2>
        <a:srgbClr val="FFFCF2"/>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Presentation2.thmx</Template>
  <TotalTime>12573</TotalTime>
  <Words>5068</Words>
  <Application>Microsoft Macintosh PowerPoint</Application>
  <PresentationFormat>On-screen Show (4:3)</PresentationFormat>
  <Paragraphs>486</Paragraphs>
  <Slides>47</Slides>
  <Notes>47</Notes>
  <HiddenSlides>0</HiddenSlides>
  <MMClips>1</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MathNic</vt:lpstr>
      <vt:lpstr>PowerPoint Presentation</vt:lpstr>
      <vt:lpstr>Workshop Outline</vt:lpstr>
      <vt:lpstr>PowerPoint Presentation</vt:lpstr>
      <vt:lpstr>Common Core State Standards for Mathematical Practice</vt:lpstr>
      <vt:lpstr>MP1: Make Sense and Persevere in Solving Problems</vt:lpstr>
      <vt:lpstr>MP 2: Reason Abstractly and Quantitatively</vt:lpstr>
      <vt:lpstr>MP3: Construct Viable Arguments and Critique the Reasoning of Others</vt:lpstr>
      <vt:lpstr>MP4: Model with Mathematics</vt:lpstr>
      <vt:lpstr>MP5: Use Appropriate Tools Strategically</vt:lpstr>
      <vt:lpstr>MP6: Attend to Precision</vt:lpstr>
      <vt:lpstr>MP7: Look for and Make Use of Structure</vt:lpstr>
      <vt:lpstr>MP8: Look for and Express Regularity in Repeated Reasoning </vt:lpstr>
      <vt:lpstr>PowerPoint Presentation</vt:lpstr>
      <vt:lpstr>Processes in the Mathematical Practices</vt:lpstr>
      <vt:lpstr>PowerPoint Presentation</vt:lpstr>
      <vt:lpstr>Problem Solving</vt:lpstr>
      <vt:lpstr>PowerPoint Presentation</vt:lpstr>
      <vt:lpstr>Communication, Reasoning, and Proof</vt:lpstr>
      <vt:lpstr>PowerPoint Presentation</vt:lpstr>
      <vt:lpstr>Representations</vt:lpstr>
      <vt:lpstr>PowerPoint Presentation</vt:lpstr>
      <vt:lpstr>Making Connections and Generalizing</vt:lpstr>
      <vt:lpstr>PowerPoint Presentation</vt:lpstr>
      <vt:lpstr>Table Tiling</vt:lpstr>
      <vt:lpstr>Table Tiling</vt:lpstr>
      <vt:lpstr>Identifying Mathematical Practices</vt:lpstr>
      <vt:lpstr>PowerPoint Presentation</vt:lpstr>
      <vt:lpstr>Engagement Strategies</vt:lpstr>
      <vt:lpstr>Pair-Share</vt:lpstr>
      <vt:lpstr>Showing Thinking</vt:lpstr>
      <vt:lpstr>Questioning and Wait Time</vt:lpstr>
      <vt:lpstr>PowerPoint Presentation</vt:lpstr>
      <vt:lpstr>Empowerment Strategies</vt:lpstr>
      <vt:lpstr>Grouping &amp; Engaging Problems</vt:lpstr>
      <vt:lpstr>Using Questions &amp; Prompts with Groups</vt:lpstr>
      <vt:lpstr>Allowing Students to Struggle</vt:lpstr>
      <vt:lpstr>Encouraging Reasoning</vt:lpstr>
      <vt:lpstr>Sampling &amp; Estimating - Counting Trees</vt:lpstr>
      <vt:lpstr>Tree Counters</vt:lpstr>
      <vt:lpstr>PowerPoint Presentation</vt:lpstr>
      <vt:lpstr>Interpreting the Mathematical Practices</vt:lpstr>
      <vt:lpstr>Resources to Support Students</vt:lpstr>
      <vt:lpstr>Resources to Support Students</vt:lpstr>
      <vt:lpstr>Owning the Mathematical Practices</vt:lpstr>
      <vt:lpstr>Owning the Mathematical Practices</vt:lpstr>
      <vt:lpstr>In Summary</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Mathematical Practices</dc:title>
  <dc:subject/>
  <dc:creator>MathNIC Team</dc:creator>
  <cp:keywords/>
  <dc:description/>
  <cp:lastModifiedBy>Daniel Pead</cp:lastModifiedBy>
  <cp:revision>392</cp:revision>
  <cp:lastPrinted>2016-02-19T21:42:16Z</cp:lastPrinted>
  <dcterms:created xsi:type="dcterms:W3CDTF">2011-01-23T20:33:02Z</dcterms:created>
  <dcterms:modified xsi:type="dcterms:W3CDTF">2017-03-30T17:30:10Z</dcterms:modified>
  <cp:category/>
</cp:coreProperties>
</file>