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43"/>
  </p:notesMasterIdLst>
  <p:sldIdLst>
    <p:sldId id="621" r:id="rId2"/>
    <p:sldId id="706" r:id="rId3"/>
    <p:sldId id="622" r:id="rId4"/>
    <p:sldId id="713" r:id="rId5"/>
    <p:sldId id="707" r:id="rId6"/>
    <p:sldId id="678" r:id="rId7"/>
    <p:sldId id="652" r:id="rId8"/>
    <p:sldId id="656" r:id="rId9"/>
    <p:sldId id="657" r:id="rId10"/>
    <p:sldId id="693" r:id="rId11"/>
    <p:sldId id="688" r:id="rId12"/>
    <p:sldId id="659" r:id="rId13"/>
    <p:sldId id="715" r:id="rId14"/>
    <p:sldId id="660" r:id="rId15"/>
    <p:sldId id="717" r:id="rId16"/>
    <p:sldId id="687" r:id="rId17"/>
    <p:sldId id="661" r:id="rId18"/>
    <p:sldId id="663" r:id="rId19"/>
    <p:sldId id="686" r:id="rId20"/>
    <p:sldId id="664" r:id="rId21"/>
    <p:sldId id="666" r:id="rId22"/>
    <p:sldId id="714" r:id="rId23"/>
    <p:sldId id="716" r:id="rId24"/>
    <p:sldId id="667" r:id="rId25"/>
    <p:sldId id="698" r:id="rId26"/>
    <p:sldId id="677" r:id="rId27"/>
    <p:sldId id="692" r:id="rId28"/>
    <p:sldId id="702" r:id="rId29"/>
    <p:sldId id="703" r:id="rId30"/>
    <p:sldId id="704" r:id="rId31"/>
    <p:sldId id="705" r:id="rId32"/>
    <p:sldId id="708" r:id="rId33"/>
    <p:sldId id="709" r:id="rId34"/>
    <p:sldId id="710" r:id="rId35"/>
    <p:sldId id="711" r:id="rId36"/>
    <p:sldId id="712" r:id="rId37"/>
    <p:sldId id="689" r:id="rId38"/>
    <p:sldId id="669" r:id="rId39"/>
    <p:sldId id="670" r:id="rId40"/>
    <p:sldId id="674" r:id="rId41"/>
    <p:sldId id="49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10E0E"/>
    <a:srgbClr val="F0C809"/>
    <a:srgbClr val="369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67" autoAdjust="0"/>
    <p:restoredTop sz="69169" autoAdjust="0"/>
  </p:normalViewPr>
  <p:slideViewPr>
    <p:cSldViewPr>
      <p:cViewPr varScale="1">
        <p:scale>
          <a:sx n="99" d="100"/>
          <a:sy n="99" d="100"/>
        </p:scale>
        <p:origin x="-1072" y="-96"/>
      </p:cViewPr>
      <p:guideLst>
        <p:guide orient="horz" pos="2160"/>
        <p:guide pos="36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90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pieChart>
        <c:varyColors val="1"/>
        <c:ser>
          <c:idx val="0"/>
          <c:order val="0"/>
          <c:tx>
            <c:strRef>
              <c:f>Sheet1!$B$1</c:f>
              <c:strCache>
                <c:ptCount val="1"/>
                <c:pt idx="0">
                  <c:v>Sales</c:v>
                </c:pt>
              </c:strCache>
            </c:strRef>
          </c:tx>
          <c:spPr>
            <a:ln w="25400">
              <a:solidFill>
                <a:schemeClr val="tx1"/>
              </a:solidFill>
            </a:ln>
          </c:spPr>
          <c:dPt>
            <c:idx val="0"/>
            <c:bubble3D val="0"/>
            <c:spPr>
              <a:solidFill>
                <a:srgbClr val="632523"/>
              </a:solidFill>
              <a:ln w="25400">
                <a:solidFill>
                  <a:schemeClr val="tx1"/>
                </a:solidFill>
              </a:ln>
            </c:spPr>
          </c:dPt>
          <c:dPt>
            <c:idx val="1"/>
            <c:bubble3D val="0"/>
            <c:spPr>
              <a:solidFill>
                <a:schemeClr val="tx2">
                  <a:lumMod val="60000"/>
                  <a:lumOff val="40000"/>
                </a:schemeClr>
              </a:solidFill>
              <a:ln w="25400">
                <a:solidFill>
                  <a:schemeClr val="tx1"/>
                </a:solidFill>
              </a:ln>
            </c:spPr>
          </c:dPt>
          <c:dLbls>
            <c:delete val="1"/>
          </c:dLbls>
          <c:cat>
            <c:strRef>
              <c:f>Sheet1!$A$2:$A$4</c:f>
              <c:strCache>
                <c:ptCount val="3"/>
                <c:pt idx="0">
                  <c:v>Expert</c:v>
                </c:pt>
                <c:pt idx="1">
                  <c:v>Apprentice</c:v>
                </c:pt>
                <c:pt idx="2">
                  <c:v>Novice</c:v>
                </c:pt>
              </c:strCache>
            </c:strRef>
          </c:cat>
          <c:val>
            <c:numRef>
              <c:f>Sheet1!$B$2:$B$4</c:f>
              <c:numCache>
                <c:formatCode>General</c:formatCode>
                <c:ptCount val="3"/>
                <c:pt idx="0">
                  <c:v>1.0</c:v>
                </c:pt>
                <c:pt idx="1">
                  <c:v>10.0</c:v>
                </c:pt>
                <c:pt idx="2">
                  <c:v>89.0</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24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pieChart>
        <c:varyColors val="1"/>
        <c:ser>
          <c:idx val="0"/>
          <c:order val="0"/>
          <c:tx>
            <c:strRef>
              <c:f>Sheet1!$B$1</c:f>
              <c:strCache>
                <c:ptCount val="1"/>
                <c:pt idx="0">
                  <c:v>Sales</c:v>
                </c:pt>
              </c:strCache>
            </c:strRef>
          </c:tx>
          <c:spPr>
            <a:ln w="25400">
              <a:solidFill>
                <a:schemeClr val="tx1"/>
              </a:solidFill>
            </a:ln>
          </c:spPr>
          <c:dPt>
            <c:idx val="0"/>
            <c:bubble3D val="0"/>
            <c:spPr>
              <a:solidFill>
                <a:srgbClr val="632523"/>
              </a:solidFill>
              <a:ln w="25400">
                <a:solidFill>
                  <a:schemeClr val="tx1"/>
                </a:solidFill>
              </a:ln>
            </c:spPr>
          </c:dPt>
          <c:dPt>
            <c:idx val="1"/>
            <c:bubble3D val="0"/>
            <c:spPr>
              <a:solidFill>
                <a:schemeClr val="tx2">
                  <a:lumMod val="60000"/>
                  <a:lumOff val="40000"/>
                </a:schemeClr>
              </a:solidFill>
              <a:ln w="25400">
                <a:solidFill>
                  <a:schemeClr val="tx1"/>
                </a:solidFill>
              </a:ln>
            </c:spPr>
          </c:dPt>
          <c:dLbls>
            <c:delete val="1"/>
          </c:dLbls>
          <c:cat>
            <c:strRef>
              <c:f>Sheet1!$A$2:$A$4</c:f>
              <c:strCache>
                <c:ptCount val="3"/>
                <c:pt idx="0">
                  <c:v>Expert</c:v>
                </c:pt>
                <c:pt idx="1">
                  <c:v>Apprentice</c:v>
                </c:pt>
                <c:pt idx="2">
                  <c:v>Novice</c:v>
                </c:pt>
              </c:strCache>
            </c:strRef>
          </c:cat>
          <c:val>
            <c:numRef>
              <c:f>Sheet1!$B$2:$B$4</c:f>
              <c:numCache>
                <c:formatCode>General</c:formatCode>
                <c:ptCount val="3"/>
                <c:pt idx="0">
                  <c:v>1.0</c:v>
                </c:pt>
                <c:pt idx="1">
                  <c:v>10.0</c:v>
                </c:pt>
                <c:pt idx="2">
                  <c:v>89.0</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24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8603D-3882-BD41-B163-BD46F9102C4E}" type="doc">
      <dgm:prSet loTypeId="urn:microsoft.com/office/officeart/2005/8/layout/matrix3" loCatId="" qsTypeId="urn:microsoft.com/office/officeart/2005/8/quickstyle/3D9" qsCatId="3D" csTypeId="urn:microsoft.com/office/officeart/2005/8/colors/colorful1" csCatId="colorful" phldr="1"/>
      <dgm:spPr/>
      <dgm:t>
        <a:bodyPr/>
        <a:lstStyle/>
        <a:p>
          <a:endParaRPr lang="en-US"/>
        </a:p>
      </dgm:t>
    </dgm:pt>
    <dgm:pt modelId="{A8262290-06B2-2849-BA24-903469381127}">
      <dgm:prSet phldrT="[Text]" custT="1"/>
      <dgm:spPr/>
      <dgm:t>
        <a:bodyPr/>
        <a:lstStyle/>
        <a:p>
          <a:r>
            <a:rPr lang="en-US" sz="3600" dirty="0" smtClean="0">
              <a:solidFill>
                <a:srgbClr val="000000"/>
              </a:solidFill>
              <a:latin typeface="+mj-lt"/>
            </a:rPr>
            <a:t>Policy</a:t>
          </a:r>
          <a:endParaRPr lang="en-US" sz="3600" dirty="0">
            <a:solidFill>
              <a:srgbClr val="000000"/>
            </a:solidFill>
            <a:latin typeface="+mj-lt"/>
          </a:endParaRPr>
        </a:p>
      </dgm:t>
    </dgm:pt>
    <dgm:pt modelId="{2F669A32-A104-F64E-81BA-2A69A7B97A30}" type="parTrans" cxnId="{761A8EA1-5BD8-B648-A7A5-D998DDE6CBF3}">
      <dgm:prSet/>
      <dgm:spPr/>
      <dgm:t>
        <a:bodyPr/>
        <a:lstStyle/>
        <a:p>
          <a:endParaRPr lang="en-US"/>
        </a:p>
      </dgm:t>
    </dgm:pt>
    <dgm:pt modelId="{7D80D6E6-D689-DC4A-83EF-BF1C69F00043}" type="sibTrans" cxnId="{761A8EA1-5BD8-B648-A7A5-D998DDE6CBF3}">
      <dgm:prSet/>
      <dgm:spPr/>
      <dgm:t>
        <a:bodyPr/>
        <a:lstStyle/>
        <a:p>
          <a:endParaRPr lang="en-US"/>
        </a:p>
      </dgm:t>
    </dgm:pt>
    <dgm:pt modelId="{B5B72FA4-45F7-BA45-830B-B18835A10064}">
      <dgm:prSet phldrT="[Text]" custT="1"/>
      <dgm:spPr/>
      <dgm:t>
        <a:bodyPr/>
        <a:lstStyle/>
        <a:p>
          <a:r>
            <a:rPr lang="en-US" sz="2100" b="0" dirty="0" smtClean="0">
              <a:solidFill>
                <a:srgbClr val="000000"/>
              </a:solidFill>
              <a:latin typeface="+mj-lt"/>
            </a:rPr>
            <a:t>Assessments</a:t>
          </a:r>
          <a:endParaRPr lang="en-US" sz="2100" b="0" dirty="0">
            <a:solidFill>
              <a:srgbClr val="000000"/>
            </a:solidFill>
            <a:latin typeface="+mj-lt"/>
          </a:endParaRPr>
        </a:p>
      </dgm:t>
    </dgm:pt>
    <dgm:pt modelId="{7479D458-92EF-4941-9099-3BDD04B7B709}" type="parTrans" cxnId="{2A555582-9A12-D747-A05D-7D2506EE08AB}">
      <dgm:prSet/>
      <dgm:spPr/>
      <dgm:t>
        <a:bodyPr/>
        <a:lstStyle/>
        <a:p>
          <a:endParaRPr lang="en-US"/>
        </a:p>
      </dgm:t>
    </dgm:pt>
    <dgm:pt modelId="{21F44221-A771-0C4C-884C-098BF4F7C2D3}" type="sibTrans" cxnId="{2A555582-9A12-D747-A05D-7D2506EE08AB}">
      <dgm:prSet/>
      <dgm:spPr/>
      <dgm:t>
        <a:bodyPr/>
        <a:lstStyle/>
        <a:p>
          <a:endParaRPr lang="en-US"/>
        </a:p>
      </dgm:t>
    </dgm:pt>
    <dgm:pt modelId="{9E803E1E-988C-CD46-A7D2-B2A5FFE1B146}">
      <dgm:prSet phldrT="[Text]" custT="1"/>
      <dgm:spPr/>
      <dgm:t>
        <a:bodyPr/>
        <a:lstStyle/>
        <a:p>
          <a:r>
            <a:rPr lang="en-US" sz="2400" dirty="0" smtClean="0">
              <a:solidFill>
                <a:srgbClr val="000000"/>
              </a:solidFill>
              <a:latin typeface="+mj-lt"/>
            </a:rPr>
            <a:t>Curriculum</a:t>
          </a:r>
          <a:endParaRPr lang="en-US" sz="2400" dirty="0">
            <a:solidFill>
              <a:srgbClr val="000000"/>
            </a:solidFill>
            <a:latin typeface="+mj-lt"/>
          </a:endParaRPr>
        </a:p>
      </dgm:t>
    </dgm:pt>
    <dgm:pt modelId="{F34C437C-3804-494D-9036-6B519F21D2C6}" type="parTrans" cxnId="{2C9EC535-700C-2047-AD17-E81B0D747EC9}">
      <dgm:prSet/>
      <dgm:spPr/>
      <dgm:t>
        <a:bodyPr/>
        <a:lstStyle/>
        <a:p>
          <a:endParaRPr lang="en-US"/>
        </a:p>
      </dgm:t>
    </dgm:pt>
    <dgm:pt modelId="{5E54188C-FAC0-0D45-8AE5-8661E6AA2E6E}" type="sibTrans" cxnId="{2C9EC535-700C-2047-AD17-E81B0D747EC9}">
      <dgm:prSet/>
      <dgm:spPr/>
      <dgm:t>
        <a:bodyPr/>
        <a:lstStyle/>
        <a:p>
          <a:endParaRPr lang="en-US"/>
        </a:p>
      </dgm:t>
    </dgm:pt>
    <dgm:pt modelId="{CE7BC330-A9D7-8748-8B69-AB0DB56E44C8}">
      <dgm:prSet phldrT="[Text]" custT="1"/>
      <dgm:spPr/>
      <dgm:t>
        <a:bodyPr/>
        <a:lstStyle/>
        <a:p>
          <a:r>
            <a:rPr lang="en-US" sz="3600" dirty="0" smtClean="0">
              <a:solidFill>
                <a:srgbClr val="000000"/>
              </a:solidFill>
              <a:latin typeface="+mj-lt"/>
            </a:rPr>
            <a:t>PD</a:t>
          </a:r>
          <a:endParaRPr lang="en-US" sz="3600" dirty="0">
            <a:solidFill>
              <a:srgbClr val="000000"/>
            </a:solidFill>
            <a:latin typeface="+mj-lt"/>
          </a:endParaRPr>
        </a:p>
      </dgm:t>
    </dgm:pt>
    <dgm:pt modelId="{752EE85E-AF32-F846-8771-1ED68C004943}" type="parTrans" cxnId="{680BEA15-3737-B34C-8870-D454E04C0FD7}">
      <dgm:prSet/>
      <dgm:spPr/>
      <dgm:t>
        <a:bodyPr/>
        <a:lstStyle/>
        <a:p>
          <a:endParaRPr lang="en-US"/>
        </a:p>
      </dgm:t>
    </dgm:pt>
    <dgm:pt modelId="{EB1C64E2-854E-DC4F-871D-8DFDADB3F3C0}" type="sibTrans" cxnId="{680BEA15-3737-B34C-8870-D454E04C0FD7}">
      <dgm:prSet/>
      <dgm:spPr/>
      <dgm:t>
        <a:bodyPr/>
        <a:lstStyle/>
        <a:p>
          <a:endParaRPr lang="en-US"/>
        </a:p>
      </dgm:t>
    </dgm:pt>
    <dgm:pt modelId="{096F01EA-7C85-0446-B997-7994786C1C1A}" type="pres">
      <dgm:prSet presAssocID="{B108603D-3882-BD41-B163-BD46F9102C4E}" presName="matrix" presStyleCnt="0">
        <dgm:presLayoutVars>
          <dgm:chMax val="1"/>
          <dgm:dir/>
          <dgm:resizeHandles val="exact"/>
        </dgm:presLayoutVars>
      </dgm:prSet>
      <dgm:spPr/>
      <dgm:t>
        <a:bodyPr/>
        <a:lstStyle/>
        <a:p>
          <a:endParaRPr lang="en-US"/>
        </a:p>
      </dgm:t>
    </dgm:pt>
    <dgm:pt modelId="{BE73894A-ED8D-E64D-A1C8-A3CE9958FC06}" type="pres">
      <dgm:prSet presAssocID="{B108603D-3882-BD41-B163-BD46F9102C4E}" presName="diamond" presStyleLbl="bgShp" presStyleIdx="0" presStyleCnt="1"/>
      <dgm:spPr>
        <a:solidFill>
          <a:srgbClr val="710E0E"/>
        </a:solidFill>
      </dgm:spPr>
      <dgm:t>
        <a:bodyPr/>
        <a:lstStyle/>
        <a:p>
          <a:endParaRPr lang="en-US"/>
        </a:p>
      </dgm:t>
    </dgm:pt>
    <dgm:pt modelId="{DFC9821C-757B-6844-A1C3-4AC1DA91D20F}" type="pres">
      <dgm:prSet presAssocID="{B108603D-3882-BD41-B163-BD46F9102C4E}" presName="quad1" presStyleLbl="node1" presStyleIdx="0" presStyleCnt="4">
        <dgm:presLayoutVars>
          <dgm:chMax val="0"/>
          <dgm:chPref val="0"/>
          <dgm:bulletEnabled val="1"/>
        </dgm:presLayoutVars>
      </dgm:prSet>
      <dgm:spPr/>
      <dgm:t>
        <a:bodyPr/>
        <a:lstStyle/>
        <a:p>
          <a:endParaRPr lang="en-US"/>
        </a:p>
      </dgm:t>
    </dgm:pt>
    <dgm:pt modelId="{A2545094-1C55-E74F-9F0C-9F35DB7AD5D5}" type="pres">
      <dgm:prSet presAssocID="{B108603D-3882-BD41-B163-BD46F9102C4E}" presName="quad2" presStyleLbl="node1" presStyleIdx="1" presStyleCnt="4">
        <dgm:presLayoutVars>
          <dgm:chMax val="0"/>
          <dgm:chPref val="0"/>
          <dgm:bulletEnabled val="1"/>
        </dgm:presLayoutVars>
      </dgm:prSet>
      <dgm:spPr/>
      <dgm:t>
        <a:bodyPr/>
        <a:lstStyle/>
        <a:p>
          <a:endParaRPr lang="en-US"/>
        </a:p>
      </dgm:t>
    </dgm:pt>
    <dgm:pt modelId="{CE493486-82F0-2948-8756-4B449AA0933A}" type="pres">
      <dgm:prSet presAssocID="{B108603D-3882-BD41-B163-BD46F9102C4E}" presName="quad3" presStyleLbl="node1" presStyleIdx="2" presStyleCnt="4">
        <dgm:presLayoutVars>
          <dgm:chMax val="0"/>
          <dgm:chPref val="0"/>
          <dgm:bulletEnabled val="1"/>
        </dgm:presLayoutVars>
      </dgm:prSet>
      <dgm:spPr/>
      <dgm:t>
        <a:bodyPr/>
        <a:lstStyle/>
        <a:p>
          <a:endParaRPr lang="en-US"/>
        </a:p>
      </dgm:t>
    </dgm:pt>
    <dgm:pt modelId="{8B7EAB81-8C09-2148-A663-BC6B1688DDEA}" type="pres">
      <dgm:prSet presAssocID="{B108603D-3882-BD41-B163-BD46F9102C4E}" presName="quad4" presStyleLbl="node1" presStyleIdx="3" presStyleCnt="4">
        <dgm:presLayoutVars>
          <dgm:chMax val="0"/>
          <dgm:chPref val="0"/>
          <dgm:bulletEnabled val="1"/>
        </dgm:presLayoutVars>
      </dgm:prSet>
      <dgm:spPr/>
      <dgm:t>
        <a:bodyPr/>
        <a:lstStyle/>
        <a:p>
          <a:endParaRPr lang="en-US"/>
        </a:p>
      </dgm:t>
    </dgm:pt>
  </dgm:ptLst>
  <dgm:cxnLst>
    <dgm:cxn modelId="{2A555582-9A12-D747-A05D-7D2506EE08AB}" srcId="{B108603D-3882-BD41-B163-BD46F9102C4E}" destId="{B5B72FA4-45F7-BA45-830B-B18835A10064}" srcOrd="1" destOrd="0" parTransId="{7479D458-92EF-4941-9099-3BDD04B7B709}" sibTransId="{21F44221-A771-0C4C-884C-098BF4F7C2D3}"/>
    <dgm:cxn modelId="{E084CFDC-2B3C-0844-80F4-9F4B7FAF82F3}" type="presOf" srcId="{A8262290-06B2-2849-BA24-903469381127}" destId="{DFC9821C-757B-6844-A1C3-4AC1DA91D20F}" srcOrd="0" destOrd="0" presId="urn:microsoft.com/office/officeart/2005/8/layout/matrix3"/>
    <dgm:cxn modelId="{B38F251A-890D-264C-9E88-47003AE00768}" type="presOf" srcId="{CE7BC330-A9D7-8748-8B69-AB0DB56E44C8}" destId="{8B7EAB81-8C09-2148-A663-BC6B1688DDEA}" srcOrd="0" destOrd="0" presId="urn:microsoft.com/office/officeart/2005/8/layout/matrix3"/>
    <dgm:cxn modelId="{AB670030-8B52-4741-8A05-DD6152162F05}" type="presOf" srcId="{B108603D-3882-BD41-B163-BD46F9102C4E}" destId="{096F01EA-7C85-0446-B997-7994786C1C1A}" srcOrd="0" destOrd="0" presId="urn:microsoft.com/office/officeart/2005/8/layout/matrix3"/>
    <dgm:cxn modelId="{2C9EC535-700C-2047-AD17-E81B0D747EC9}" srcId="{B108603D-3882-BD41-B163-BD46F9102C4E}" destId="{9E803E1E-988C-CD46-A7D2-B2A5FFE1B146}" srcOrd="2" destOrd="0" parTransId="{F34C437C-3804-494D-9036-6B519F21D2C6}" sibTransId="{5E54188C-FAC0-0D45-8AE5-8661E6AA2E6E}"/>
    <dgm:cxn modelId="{680BEA15-3737-B34C-8870-D454E04C0FD7}" srcId="{B108603D-3882-BD41-B163-BD46F9102C4E}" destId="{CE7BC330-A9D7-8748-8B69-AB0DB56E44C8}" srcOrd="3" destOrd="0" parTransId="{752EE85E-AF32-F846-8771-1ED68C004943}" sibTransId="{EB1C64E2-854E-DC4F-871D-8DFDADB3F3C0}"/>
    <dgm:cxn modelId="{CE954504-E21D-964F-B668-48FF0B46787B}" type="presOf" srcId="{9E803E1E-988C-CD46-A7D2-B2A5FFE1B146}" destId="{CE493486-82F0-2948-8756-4B449AA0933A}" srcOrd="0" destOrd="0" presId="urn:microsoft.com/office/officeart/2005/8/layout/matrix3"/>
    <dgm:cxn modelId="{761A8EA1-5BD8-B648-A7A5-D998DDE6CBF3}" srcId="{B108603D-3882-BD41-B163-BD46F9102C4E}" destId="{A8262290-06B2-2849-BA24-903469381127}" srcOrd="0" destOrd="0" parTransId="{2F669A32-A104-F64E-81BA-2A69A7B97A30}" sibTransId="{7D80D6E6-D689-DC4A-83EF-BF1C69F00043}"/>
    <dgm:cxn modelId="{BBA55667-6322-514E-8D30-4A1A593F7181}" type="presOf" srcId="{B5B72FA4-45F7-BA45-830B-B18835A10064}" destId="{A2545094-1C55-E74F-9F0C-9F35DB7AD5D5}" srcOrd="0" destOrd="0" presId="urn:microsoft.com/office/officeart/2005/8/layout/matrix3"/>
    <dgm:cxn modelId="{8C75001B-B057-F241-89BA-9D8B0C7DE371}" type="presParOf" srcId="{096F01EA-7C85-0446-B997-7994786C1C1A}" destId="{BE73894A-ED8D-E64D-A1C8-A3CE9958FC06}" srcOrd="0" destOrd="0" presId="urn:microsoft.com/office/officeart/2005/8/layout/matrix3"/>
    <dgm:cxn modelId="{DA1A8534-90CD-E549-B218-660DAFEFEB42}" type="presParOf" srcId="{096F01EA-7C85-0446-B997-7994786C1C1A}" destId="{DFC9821C-757B-6844-A1C3-4AC1DA91D20F}" srcOrd="1" destOrd="0" presId="urn:microsoft.com/office/officeart/2005/8/layout/matrix3"/>
    <dgm:cxn modelId="{C97D1318-7E40-E04D-B023-39020191483E}" type="presParOf" srcId="{096F01EA-7C85-0446-B997-7994786C1C1A}" destId="{A2545094-1C55-E74F-9F0C-9F35DB7AD5D5}" srcOrd="2" destOrd="0" presId="urn:microsoft.com/office/officeart/2005/8/layout/matrix3"/>
    <dgm:cxn modelId="{EFEB00B6-FCC4-184E-94D1-C5798BC1FF64}" type="presParOf" srcId="{096F01EA-7C85-0446-B997-7994786C1C1A}" destId="{CE493486-82F0-2948-8756-4B449AA0933A}" srcOrd="3" destOrd="0" presId="urn:microsoft.com/office/officeart/2005/8/layout/matrix3"/>
    <dgm:cxn modelId="{7775B4F2-85BA-3B40-BAAE-2F90A88D6807}" type="presParOf" srcId="{096F01EA-7C85-0446-B997-7994786C1C1A}" destId="{8B7EAB81-8C09-2148-A663-BC6B1688DDE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894A-ED8D-E64D-A1C8-A3CE9958FC06}">
      <dsp:nvSpPr>
        <dsp:cNvPr id="0" name=""/>
        <dsp:cNvSpPr/>
      </dsp:nvSpPr>
      <dsp:spPr>
        <a:xfrm>
          <a:off x="756084" y="0"/>
          <a:ext cx="5040560" cy="5040560"/>
        </a:xfrm>
        <a:prstGeom prst="diamond">
          <a:avLst/>
        </a:prstGeom>
        <a:solidFill>
          <a:srgbClr val="710E0E"/>
        </a:solidFill>
        <a:ln>
          <a:noFill/>
        </a:ln>
        <a:effectLst/>
        <a:sp3d z="-227350" prstMaterial="matte"/>
      </dsp:spPr>
      <dsp:style>
        <a:lnRef idx="0">
          <a:scrgbClr r="0" g="0" b="0"/>
        </a:lnRef>
        <a:fillRef idx="1">
          <a:scrgbClr r="0" g="0" b="0"/>
        </a:fillRef>
        <a:effectRef idx="0">
          <a:scrgbClr r="0" g="0" b="0"/>
        </a:effectRef>
        <a:fontRef idx="minor"/>
      </dsp:style>
    </dsp:sp>
    <dsp:sp modelId="{DFC9821C-757B-6844-A1C3-4AC1DA91D20F}">
      <dsp:nvSpPr>
        <dsp:cNvPr id="0" name=""/>
        <dsp:cNvSpPr/>
      </dsp:nvSpPr>
      <dsp:spPr>
        <a:xfrm>
          <a:off x="1234937" y="478853"/>
          <a:ext cx="1965818" cy="196581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solidFill>
                <a:srgbClr val="000000"/>
              </a:solidFill>
              <a:latin typeface="+mj-lt"/>
            </a:rPr>
            <a:t>Policy</a:t>
          </a:r>
          <a:endParaRPr lang="en-US" sz="3600" kern="1200" dirty="0">
            <a:solidFill>
              <a:srgbClr val="000000"/>
            </a:solidFill>
            <a:latin typeface="+mj-lt"/>
          </a:endParaRPr>
        </a:p>
      </dsp:txBody>
      <dsp:txXfrm>
        <a:off x="1330900" y="574816"/>
        <a:ext cx="1773892" cy="1773892"/>
      </dsp:txXfrm>
    </dsp:sp>
    <dsp:sp modelId="{A2545094-1C55-E74F-9F0C-9F35DB7AD5D5}">
      <dsp:nvSpPr>
        <dsp:cNvPr id="0" name=""/>
        <dsp:cNvSpPr/>
      </dsp:nvSpPr>
      <dsp:spPr>
        <a:xfrm>
          <a:off x="3351972" y="478853"/>
          <a:ext cx="1965818" cy="196581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en-US" sz="2100" b="0" kern="1200" dirty="0" smtClean="0">
              <a:solidFill>
                <a:srgbClr val="000000"/>
              </a:solidFill>
              <a:latin typeface="+mj-lt"/>
            </a:rPr>
            <a:t>Assessments</a:t>
          </a:r>
          <a:endParaRPr lang="en-US" sz="2100" b="0" kern="1200" dirty="0">
            <a:solidFill>
              <a:srgbClr val="000000"/>
            </a:solidFill>
            <a:latin typeface="+mj-lt"/>
          </a:endParaRPr>
        </a:p>
      </dsp:txBody>
      <dsp:txXfrm>
        <a:off x="3447935" y="574816"/>
        <a:ext cx="1773892" cy="1773892"/>
      </dsp:txXfrm>
    </dsp:sp>
    <dsp:sp modelId="{CE493486-82F0-2948-8756-4B449AA0933A}">
      <dsp:nvSpPr>
        <dsp:cNvPr id="0" name=""/>
        <dsp:cNvSpPr/>
      </dsp:nvSpPr>
      <dsp:spPr>
        <a:xfrm>
          <a:off x="1234937" y="2595888"/>
          <a:ext cx="1965818" cy="196581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solidFill>
                <a:srgbClr val="000000"/>
              </a:solidFill>
              <a:latin typeface="+mj-lt"/>
            </a:rPr>
            <a:t>Curriculum</a:t>
          </a:r>
          <a:endParaRPr lang="en-US" sz="2400" kern="1200" dirty="0">
            <a:solidFill>
              <a:srgbClr val="000000"/>
            </a:solidFill>
            <a:latin typeface="+mj-lt"/>
          </a:endParaRPr>
        </a:p>
      </dsp:txBody>
      <dsp:txXfrm>
        <a:off x="1330900" y="2691851"/>
        <a:ext cx="1773892" cy="1773892"/>
      </dsp:txXfrm>
    </dsp:sp>
    <dsp:sp modelId="{8B7EAB81-8C09-2148-A663-BC6B1688DDEA}">
      <dsp:nvSpPr>
        <dsp:cNvPr id="0" name=""/>
        <dsp:cNvSpPr/>
      </dsp:nvSpPr>
      <dsp:spPr>
        <a:xfrm>
          <a:off x="3351972" y="2595888"/>
          <a:ext cx="1965818" cy="1965818"/>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lvl="0" algn="ctr" defTabSz="1600200">
            <a:lnSpc>
              <a:spcPct val="90000"/>
            </a:lnSpc>
            <a:spcBef>
              <a:spcPct val="0"/>
            </a:spcBef>
            <a:spcAft>
              <a:spcPct val="35000"/>
            </a:spcAft>
          </a:pPr>
          <a:r>
            <a:rPr lang="en-US" sz="3600" kern="1200" dirty="0" smtClean="0">
              <a:solidFill>
                <a:srgbClr val="000000"/>
              </a:solidFill>
              <a:latin typeface="+mj-lt"/>
            </a:rPr>
            <a:t>PD</a:t>
          </a:r>
          <a:endParaRPr lang="en-US" sz="3600" kern="1200" dirty="0">
            <a:solidFill>
              <a:srgbClr val="000000"/>
            </a:solidFill>
            <a:latin typeface="+mj-lt"/>
          </a:endParaRPr>
        </a:p>
      </dsp:txBody>
      <dsp:txXfrm>
        <a:off x="3447935" y="2691851"/>
        <a:ext cx="1773892" cy="177389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2" charset="0"/>
                <a:ea typeface="ＭＳ Ｐゴシック" pitchFamily="32" charset="-128"/>
                <a:cs typeface="ＭＳ Ｐゴシック" pitchFamily="32" charset="-128"/>
              </a:defRPr>
            </a:lvl1pPr>
          </a:lstStyle>
          <a:p>
            <a:pPr>
              <a:defRPr/>
            </a:pPr>
            <a:fld id="{1D4705F5-0E86-7042-9863-165801F0AA7A}" type="slidenum">
              <a:rPr lang="en-US"/>
              <a:pPr>
                <a:defRPr/>
              </a:pPr>
              <a:t>‹#›</a:t>
            </a:fld>
            <a:endParaRPr lang="en-US"/>
          </a:p>
        </p:txBody>
      </p:sp>
    </p:spTree>
    <p:extLst>
      <p:ext uri="{BB962C8B-B14F-4D97-AF65-F5344CB8AC3E}">
        <p14:creationId xmlns:p14="http://schemas.microsoft.com/office/powerpoint/2010/main" val="2251206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ＭＳ Ｐゴシック" pitchFamily="32" charset="-128"/>
      </a:defRPr>
    </a:lvl1pPr>
    <a:lvl2pPr marL="4572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4" Type="http://schemas.openxmlformats.org/officeDocument/2006/relationships/hyperlink" Target="http://mathnic.mathshell.org/contact.html" TargetMode="External"/><Relationship Id="rId5" Type="http://schemas.openxmlformats.org/officeDocument/2006/relationships/hyperlink" Target="http://mathnic.mathshell.org/"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Arial" pitchFamily="32" charset="0"/>
                <a:ea typeface="ＭＳ Ｐゴシック" pitchFamily="32" charset="-128"/>
                <a:cs typeface="ＭＳ Ｐゴシック" pitchFamily="32" charset="-128"/>
              </a:rPr>
              <a:t>March 2017 Release</a:t>
            </a:r>
          </a:p>
          <a:p>
            <a:endParaRPr lang="en-US" sz="1200" b="0" i="1" kern="1200" baseline="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Setting the scene </a:t>
            </a:r>
            <a:br>
              <a:rPr lang="en-US" sz="1200" b="1"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(5 minutes)</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You may like to customize this slide and/or the last one with your own institutional and contact details.</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Please leave the copyright attribution, however.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Possible comments below are</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in plain text.</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Suggestions are in italics</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Today’s meeting is about engaging in a conversation on the coherence within the district mathematics’ program;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asking ourselves if the various aspects of the districts’ program are well-aligned?</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Investigating this is our goal in this workshop. </a:t>
            </a:r>
          </a:p>
          <a:p>
            <a:endParaRPr lang="en-GB" sz="1200" b="1"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Copying</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Except where noted/credited otherwise, these materials are Copyright © 2015-2017 Mathematics Assessment Resource Service, University of Nottingham. They are published under the </a:t>
            </a:r>
            <a:r>
              <a:rPr lang="en-US" sz="1200" i="1" u="sng" kern="1200" dirty="0" smtClean="0">
                <a:solidFill>
                  <a:schemeClr val="tx1"/>
                </a:solidFill>
                <a:effectLst/>
                <a:latin typeface="Arial" pitchFamily="32" charset="0"/>
                <a:ea typeface="ＭＳ Ｐゴシック" pitchFamily="32" charset="-128"/>
                <a:cs typeface="ＭＳ Ｐゴシック" pitchFamily="32" charset="-128"/>
                <a:hlinkClick r:id="rId3"/>
              </a:rPr>
              <a:t>Creative Commons Attribution-NonCommercial-ShareAlike 4.0 International</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license, so they may be copied and adapted for non-commercial use under certain conditions and with appropriate attribution. Please see the license for details, or contact us via </a:t>
            </a:r>
            <a:r>
              <a:rPr lang="en-US" sz="1200" i="1" u="sng" kern="1200" dirty="0" smtClean="0">
                <a:solidFill>
                  <a:schemeClr val="tx1"/>
                </a:solidFill>
                <a:effectLst/>
                <a:latin typeface="Arial" pitchFamily="32" charset="0"/>
                <a:ea typeface="ＭＳ Ｐゴシック" pitchFamily="32" charset="-128"/>
                <a:cs typeface="ＭＳ Ｐゴシック" pitchFamily="32" charset="-128"/>
                <a:hlinkClick r:id="rId4"/>
              </a:rPr>
              <a:t>http://mathnic.mathshell.org/contact.html</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if in doubt.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All </a:t>
            </a:r>
            <a:r>
              <a:rPr lang="en-US" sz="1200" i="1" kern="1200" dirty="0" err="1" smtClean="0">
                <a:solidFill>
                  <a:schemeClr val="tx1"/>
                </a:solidFill>
                <a:effectLst/>
                <a:latin typeface="Arial" pitchFamily="32" charset="0"/>
                <a:ea typeface="ＭＳ Ｐゴシック" pitchFamily="32" charset="-128"/>
                <a:cs typeface="ＭＳ Ｐゴシック" pitchFamily="32" charset="-128"/>
              </a:rPr>
              <a:t>MathNIC</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materials can be freely downloaded from our website </a:t>
            </a:r>
            <a:r>
              <a:rPr lang="en-US" sz="1200" i="1" u="sng" kern="1200" dirty="0" smtClean="0">
                <a:solidFill>
                  <a:schemeClr val="tx1"/>
                </a:solidFill>
                <a:effectLst/>
                <a:latin typeface="Arial" pitchFamily="32" charset="0"/>
                <a:ea typeface="ＭＳ Ｐゴシック" pitchFamily="32" charset="-128"/>
                <a:cs typeface="ＭＳ Ｐゴシック" pitchFamily="32" charset="-128"/>
                <a:hlinkClick r:id="rId5"/>
              </a:rPr>
              <a:t>http://mathnic.mathshell.org/</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b="1" i="1"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b="1" i="1"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a:t>
            </a:fld>
            <a:endParaRPr lang="en-US"/>
          </a:p>
        </p:txBody>
      </p:sp>
    </p:spTree>
    <p:extLst>
      <p:ext uri="{BB962C8B-B14F-4D97-AF65-F5344CB8AC3E}">
        <p14:creationId xmlns:p14="http://schemas.microsoft.com/office/powerpoint/2010/main" val="3266269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a:t>
            </a:r>
            <a:r>
              <a:rPr lang="en-US" i="1" baseline="0" dirty="0" smtClean="0"/>
              <a:t> the slide slowly with emphasis</a:t>
            </a: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The point being—one needs different kinds, different types of task to assure that one has a coherent, balanced program that is preparing students to be the “proficient student” for whom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mathematics makes sense and who can take an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active </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approachin</a:t>
            </a:r>
            <a:r>
              <a:rPr lang="en-US" sz="1200" kern="1200" dirty="0" smtClean="0">
                <a:solidFill>
                  <a:schemeClr val="tx1"/>
                </a:solidFill>
                <a:effectLst/>
                <a:latin typeface="Arial" pitchFamily="32" charset="0"/>
                <a:ea typeface="ＭＳ Ｐゴシック" pitchFamily="32" charset="-128"/>
                <a:cs typeface="ＭＳ Ｐゴシック" pitchFamily="32" charset="-128"/>
              </a:rPr>
              <a:t> solving problems that require mathematics.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A program that includes students doing tasks that show their knowledge of the content but also tasks that show they can use the components in their mathematical tool kit to solve problems and reason. </a:t>
            </a:r>
          </a:p>
          <a:p>
            <a:endParaRPr lang="en-US" i="1" dirty="0" smtClean="0"/>
          </a:p>
          <a:p>
            <a:endParaRPr lang="en-US" i="1" dirty="0" smtClean="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10</a:t>
            </a:fld>
            <a:endParaRPr lang="en-US"/>
          </a:p>
        </p:txBody>
      </p:sp>
    </p:spTree>
    <p:extLst>
      <p:ext uri="{BB962C8B-B14F-4D97-AF65-F5344CB8AC3E}">
        <p14:creationId xmlns:p14="http://schemas.microsoft.com/office/powerpoint/2010/main" val="336736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pitchFamily="32" charset="0"/>
                <a:ea typeface="ＭＳ Ｐゴシック" pitchFamily="32" charset="-128"/>
                <a:cs typeface="ＭＳ Ｐゴシック" pitchFamily="32" charset="-128"/>
              </a:rPr>
              <a:t>Expert, Apprentice and Novice Tasks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1" kern="1200" dirty="0" smtClean="0">
                <a:solidFill>
                  <a:schemeClr val="tx1"/>
                </a:solidFill>
                <a:effectLst/>
                <a:latin typeface="Arial" pitchFamily="32" charset="0"/>
                <a:ea typeface="ＭＳ Ｐゴシック" pitchFamily="32" charset="-128"/>
                <a:cs typeface="ＭＳ Ｐゴシック" pitchFamily="32" charset="-128"/>
              </a:rPr>
              <a:t>(25 minutes starting after</a:t>
            </a:r>
            <a:r>
              <a:rPr lang="en-US" sz="1200" b="0" i="1" kern="1200" baseline="0" dirty="0" smtClean="0">
                <a:solidFill>
                  <a:schemeClr val="tx1"/>
                </a:solidFill>
                <a:effectLst/>
                <a:latin typeface="Arial" pitchFamily="32" charset="0"/>
                <a:ea typeface="ＭＳ Ｐゴシック" pitchFamily="32" charset="-128"/>
                <a:cs typeface="ＭＳ Ｐゴシック" pitchFamily="32" charset="-128"/>
              </a:rPr>
              <a:t> ~ 10 minutes</a:t>
            </a:r>
            <a:r>
              <a:rPr lang="en-US" sz="1200" b="0" i="1" kern="1200" dirty="0" smtClean="0">
                <a:solidFill>
                  <a:schemeClr val="tx1"/>
                </a:solidFill>
                <a:effectLst/>
                <a:latin typeface="Arial" pitchFamily="32" charset="0"/>
                <a:ea typeface="ＭＳ Ｐゴシック" pitchFamily="32" charset="-128"/>
                <a:cs typeface="ＭＳ Ｐゴシック" pitchFamily="32" charset="-128"/>
              </a:rPr>
              <a:t>)</a:t>
            </a:r>
            <a:endParaRPr lang="en-GB" sz="1200" b="0" i="1"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kern="1200" dirty="0" smtClean="0">
                <a:solidFill>
                  <a:schemeClr val="tx1"/>
                </a:solidFill>
                <a:effectLst/>
                <a:latin typeface="Arial" pitchFamily="32" charset="0"/>
                <a:ea typeface="ＭＳ Ｐゴシック" pitchFamily="32" charset="-128"/>
                <a:cs typeface="ＭＳ Ｐゴシック" pitchFamily="32" charset="-128"/>
              </a:rPr>
              <a:t>Including time for </a:t>
            </a:r>
            <a:r>
              <a:rPr lang="en-US" sz="1200" b="0" i="1" kern="1200" dirty="0" smtClean="0">
                <a:solidFill>
                  <a:schemeClr val="tx1"/>
                </a:solidFill>
                <a:effectLst/>
                <a:latin typeface="Arial" pitchFamily="32" charset="0"/>
                <a:ea typeface="ＭＳ Ｐゴシック" pitchFamily="32" charset="-128"/>
                <a:cs typeface="ＭＳ Ｐゴシック" pitchFamily="32" charset="-128"/>
              </a:rPr>
              <a:t>discussion of the problem on Slide 18: Airport </a:t>
            </a:r>
            <a:r>
              <a:rPr lang="en-US" sz="1200" b="0" i="1" kern="1200" dirty="0" err="1" smtClean="0">
                <a:solidFill>
                  <a:schemeClr val="tx1"/>
                </a:solidFill>
                <a:effectLst/>
                <a:latin typeface="Arial" pitchFamily="32" charset="0"/>
                <a:ea typeface="ＭＳ Ｐゴシック" pitchFamily="32" charset="-128"/>
                <a:cs typeface="ＭＳ Ｐゴシック" pitchFamily="32" charset="-128"/>
              </a:rPr>
              <a:t>Turnround</a:t>
            </a:r>
            <a:endParaRPr lang="en-US" sz="1200" b="0" i="1"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What do we mean by "types of task"?</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It is useful to distinguish three very different types of task: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Expert, Apprentice and Novice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Descriptions of each type are given in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Handout 1</a:t>
            </a:r>
            <a:r>
              <a:rPr lang="en-US" sz="1200" kern="1200" dirty="0" smtClean="0">
                <a:solidFill>
                  <a:schemeClr val="tx1"/>
                </a:solidFill>
                <a:effectLst/>
                <a:latin typeface="Arial" pitchFamily="32" charset="0"/>
                <a:ea typeface="ＭＳ Ｐゴシック" pitchFamily="32" charset="-128"/>
                <a:cs typeface="ＭＳ Ｐゴシック" pitchFamily="32" charset="-128"/>
              </a:rPr>
              <a:t> – it’s not needed right now but will be given out later.</a:t>
            </a:r>
            <a:r>
              <a:rPr lang="en-US" dirty="0" smtClean="0">
                <a:effectLst/>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First, let's see some examples of each type</a:t>
            </a:r>
            <a:r>
              <a:rPr lang="en-GB" sz="1200" kern="1200" dirty="0" smtClean="0">
                <a:solidFill>
                  <a:schemeClr val="tx1"/>
                </a:solidFill>
                <a:effectLst/>
                <a:latin typeface="Arial" pitchFamily="32" charset="0"/>
                <a:ea typeface="ＭＳ Ｐゴシック" pitchFamily="32" charset="-128"/>
                <a:cs typeface="ＭＳ Ｐゴシック" pitchFamily="32" charset="-128"/>
              </a:rPr>
              <a: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Later we’ll </a:t>
            </a:r>
            <a:r>
              <a:rPr lang="en-GB" sz="1200" kern="1200" dirty="0" err="1" smtClean="0">
                <a:solidFill>
                  <a:schemeClr val="tx1"/>
                </a:solidFill>
                <a:effectLst/>
                <a:latin typeface="Arial" pitchFamily="32" charset="0"/>
                <a:ea typeface="ＭＳ Ｐゴシック" pitchFamily="32" charset="-128"/>
                <a:cs typeface="ＭＳ Ｐゴシック" pitchFamily="32" charset="-128"/>
              </a:rPr>
              <a:t>analyze</a:t>
            </a:r>
            <a:r>
              <a:rPr lang="en-GB" sz="1200" kern="1200" dirty="0" smtClean="0">
                <a:solidFill>
                  <a:schemeClr val="tx1"/>
                </a:solidFill>
                <a:effectLst/>
                <a:latin typeface="Arial" pitchFamily="32" charset="0"/>
                <a:ea typeface="ＭＳ Ｐゴシック" pitchFamily="32" charset="-128"/>
                <a:cs typeface="ＭＳ Ｐゴシック" pitchFamily="32" charset="-128"/>
              </a:rPr>
              <a:t> each kind and how they differ.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11</a:t>
            </a:fld>
            <a:endParaRPr lang="en-US"/>
          </a:p>
        </p:txBody>
      </p:sp>
    </p:spTree>
    <p:extLst>
      <p:ext uri="{BB962C8B-B14F-4D97-AF65-F5344CB8AC3E}">
        <p14:creationId xmlns:p14="http://schemas.microsoft.com/office/powerpoint/2010/main" val="86280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Arial" pitchFamily="32" charset="0"/>
                <a:ea typeface="ＭＳ Ｐゴシック" pitchFamily="32" charset="-128"/>
                <a:cs typeface="ＭＳ Ｐゴシック" pitchFamily="32" charset="-128"/>
              </a:rPr>
              <a:t>Move through the 5 novice task slides fairly quickly, pausing on those that best fit the math level of the participants </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b="1"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We'll start with some novice tasks, because these are most familiar in school math.</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Each task involves a standard routine procedure –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one that students have been taught and, hopefully, learned.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Even though the techniques become more complex, these are all imitative: novice tasks.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Tasks of this type are also referred to as “low-level” tasks in the literature - though they can, of course, be difficult.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dirty="0" smtClean="0">
                <a:effectLst/>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Pause for a moment, then move on.</a:t>
            </a: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12</a:t>
            </a:fld>
            <a:endParaRPr lang="en-US"/>
          </a:p>
        </p:txBody>
      </p:sp>
    </p:spTree>
    <p:extLst>
      <p:ext uri="{BB962C8B-B14F-4D97-AF65-F5344CB8AC3E}">
        <p14:creationId xmlns:p14="http://schemas.microsoft.com/office/powerpoint/2010/main" val="338781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Here's another one for elementary school - a novice task on perimeter.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Even though there are “words” in this problem, this is still a novice task as it is just using the perimeter definition and a learned procedure for calculating it. . </a:t>
            </a:r>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615359-CC40-F042-89C5-CA2149A4AD52}"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Optional slide. If participants do not include high school mathematics teachers consider not using this slide.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Arial" pitchFamily="32" charset="0"/>
                <a:ea typeface="ＭＳ Ｐゴシック" pitchFamily="32" charset="-128"/>
                <a:cs typeface="ＭＳ Ｐゴシック" pitchFamily="32" charset="-128"/>
              </a:rPr>
              <a:t>Quick slide</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Here's another one - about graphs of functions</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Only short chains of reasoning are required, only a few steps – a key feature of novice tasks.</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So which graph is which function?</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Ask for suggestions, then</a:t>
            </a: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Can you explain why?</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14</a:t>
            </a:fld>
            <a:endParaRPr lang="en-US"/>
          </a:p>
        </p:txBody>
      </p:sp>
    </p:spTree>
    <p:extLst>
      <p:ext uri="{BB962C8B-B14F-4D97-AF65-F5344CB8AC3E}">
        <p14:creationId xmlns:p14="http://schemas.microsoft.com/office/powerpoint/2010/main" val="132434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Here's one for middle school</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Often the easiest way to solve a multiple choice task is by elimination.</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That can lead to "test prep" time that improves test scores but not the students' math.</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615359-CC40-F042-89C5-CA2149A4AD52}"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Optional</a:t>
            </a:r>
            <a:r>
              <a:rPr lang="en-US" sz="1200" i="1" kern="1200" baseline="0" dirty="0" smtClean="0">
                <a:solidFill>
                  <a:schemeClr val="tx1"/>
                </a:solidFill>
                <a:effectLst/>
                <a:latin typeface="Arial" pitchFamily="32" charset="0"/>
                <a:ea typeface="ＭＳ Ｐゴシック" pitchFamily="32" charset="-128"/>
                <a:cs typeface="ＭＳ Ｐゴシック" pitchFamily="32" charset="-128"/>
              </a:rPr>
              <a:t> if participants do not include middle or high school math teachers.</a:t>
            </a:r>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Another multiple choice example</a:t>
            </a:r>
            <a:r>
              <a:rPr lang="en-GB" dirty="0" smtClean="0">
                <a:effectLst/>
              </a:rPr>
              <a:t> </a:t>
            </a: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Explanation paragraph optional</a:t>
            </a:r>
            <a:r>
              <a:rPr lang="en-GB" sz="1200" kern="1200" dirty="0" smtClean="0">
                <a:solidFill>
                  <a:schemeClr val="tx1"/>
                </a:solidFill>
                <a:effectLst/>
                <a:latin typeface="Arial" pitchFamily="32" charset="0"/>
                <a:ea typeface="ＭＳ Ｐゴシック" pitchFamily="32" charset="-128"/>
                <a:cs typeface="ＭＳ Ｐゴシック" pitchFamily="32" charset="-128"/>
              </a:rPr>
              <a:t> – </a:t>
            </a:r>
            <a:r>
              <a:rPr lang="en-GB" sz="1200" i="1" kern="1200" dirty="0" smtClean="0">
                <a:solidFill>
                  <a:schemeClr val="tx1"/>
                </a:solidFill>
                <a:effectLst/>
                <a:latin typeface="Arial" pitchFamily="32" charset="0"/>
                <a:ea typeface="ＭＳ Ｐゴシック" pitchFamily="32" charset="-128"/>
                <a:cs typeface="ＭＳ Ｐゴシック" pitchFamily="32" charset="-128"/>
              </a:rPr>
              <a:t>for more mathematical groups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Here the concepts of linearity, growth and decay are enough to solve this task.</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kern="1200" dirty="0" smtClean="0">
                <a:solidFill>
                  <a:schemeClr val="tx1"/>
                </a:solidFill>
                <a:effectLst/>
                <a:latin typeface="Arial" pitchFamily="32" charset="0"/>
                <a:ea typeface="ＭＳ Ｐゴシック" pitchFamily="32" charset="-128"/>
                <a:cs typeface="ＭＳ Ｐゴシック" pitchFamily="32" charset="-128"/>
              </a:rPr>
              <a:t>Linear means equal steps in x mean equal steps in y – as in the first one</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kern="1200" dirty="0" smtClean="0">
                <a:solidFill>
                  <a:schemeClr val="tx1"/>
                </a:solidFill>
                <a:effectLst/>
                <a:latin typeface="Arial" pitchFamily="32" charset="0"/>
                <a:ea typeface="ＭＳ Ｐゴシック" pitchFamily="32" charset="-128"/>
                <a:cs typeface="ＭＳ Ｐゴシック" pitchFamily="32" charset="-128"/>
              </a:rPr>
              <a:t>Of the other two one increases – growth – the other goes down –decays</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You don’t actually need to understand exponentials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equal steps in x mean equal ratios in y</a:t>
            </a:r>
          </a:p>
          <a:p>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b="1" kern="1200" dirty="0" smtClean="0">
                <a:solidFill>
                  <a:schemeClr val="tx1"/>
                </a:solidFill>
                <a:effectLst/>
                <a:latin typeface="Arial" pitchFamily="32" charset="0"/>
                <a:ea typeface="ＭＳ Ｐゴシック" pitchFamily="32" charset="-128"/>
                <a:cs typeface="ＭＳ Ｐゴシック" pitchFamily="32" charset="-128"/>
              </a:rPr>
              <a:t>Now lets look at some expert tasks</a:t>
            </a:r>
            <a:r>
              <a:rPr lang="en-GB" dirty="0" smtClean="0">
                <a:effectLst/>
              </a:rPr>
              <a:t> </a:t>
            </a:r>
            <a:endParaRPr lang="en-US" dirty="0" smtClean="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16</a:t>
            </a:fld>
            <a:endParaRPr lang="en-US"/>
          </a:p>
        </p:txBody>
      </p:sp>
    </p:spTree>
    <p:extLst>
      <p:ext uri="{BB962C8B-B14F-4D97-AF65-F5344CB8AC3E}">
        <p14:creationId xmlns:p14="http://schemas.microsoft.com/office/powerpoint/2010/main" val="132434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What is an expert task?</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bullet point paragraph</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Because expert tasks are less familiar in school math, let’s look at a few examples -  for middle school.</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Expert tasks, like essay topics, are asking students to put together multiple ideas and use them in complex situations.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These tasks are less grade specific, allowing students to respond at their level.</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They reveal to educators what tools from their toolkit of concepts and skills  students can actually use in problem solving and reasoning.</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tasks being</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shown</a:t>
            </a:r>
            <a:r>
              <a:rPr lang="en-US" sz="1200" kern="1200" dirty="0" smtClean="0">
                <a:solidFill>
                  <a:schemeClr val="tx1"/>
                </a:solidFill>
                <a:effectLst/>
                <a:latin typeface="Arial" pitchFamily="32" charset="0"/>
                <a:ea typeface="ＭＳ Ｐゴシック" pitchFamily="32" charset="-128"/>
                <a:cs typeface="ＭＳ Ｐゴシック" pitchFamily="32" charset="-128"/>
              </a:rPr>
              <a:t> are from high-stakes tests, not commonly used in then US, but used regularly in other countries’ tests.</a:t>
            </a:r>
          </a:p>
          <a:p>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17</a:t>
            </a:fld>
            <a:endParaRPr lang="en-US"/>
          </a:p>
        </p:txBody>
      </p:sp>
    </p:spTree>
    <p:extLst>
      <p:ext uri="{BB962C8B-B14F-4D97-AF65-F5344CB8AC3E}">
        <p14:creationId xmlns:p14="http://schemas.microsoft.com/office/powerpoint/2010/main" val="259888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Take time for discussion on this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Airplane Turn-round is quite demanding even though the necessary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content</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is just simple arithmetic.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Guess what the kids tend to do?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If no response  </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 Yes, they just add the numbers.  That’s school math</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But when you ask “Is there a quicker way?”, they soon get to talk about what things can be done in parallel.</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You might like to talk with your neighbor about how you might approach solving it.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Allow a few minutes for pairs to discuss, then</a:t>
            </a:r>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What did you find? Other ideas?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Take suggestions without comment.</a:t>
            </a:r>
            <a:br>
              <a:rPr lang="en-US"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 [The shortest turnaround time is 65 minutes = (D+F+G)]</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That’s a brief taste of what it means to engage with an expert task.</a:t>
            </a:r>
            <a:r>
              <a:rPr lang="en-GB" dirty="0" smtClean="0">
                <a:effectLst/>
              </a:rPr>
              <a:t> </a:t>
            </a:r>
          </a:p>
        </p:txBody>
      </p:sp>
    </p:spTree>
    <p:extLst>
      <p:ext uri="{BB962C8B-B14F-4D97-AF65-F5344CB8AC3E}">
        <p14:creationId xmlns:p14="http://schemas.microsoft.com/office/powerpoint/2010/main" val="645062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Quick slide Just talk this through</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Traffic Jam is another nice example of an expert task. The problem relates to everyday life.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slide</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necessary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content</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is ratio and proportion with some knowledge of units.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What makes it more demanding is that you have to identify the relevant data that is needed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(things like average vehicle length, gaps between vehicles, proportions of different vehicles),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make assumptions as to their value, formulate the appropriate division calculation, and</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interpret the result.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 part 2, it's reaction time times the number of cars.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19</a:t>
            </a:fld>
            <a:endParaRPr lang="en-US"/>
          </a:p>
        </p:txBody>
      </p:sp>
    </p:spTree>
    <p:extLst>
      <p:ext uri="{BB962C8B-B14F-4D97-AF65-F5344CB8AC3E}">
        <p14:creationId xmlns:p14="http://schemas.microsoft.com/office/powerpoint/2010/main" val="18699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effectLst/>
                <a:latin typeface="Arial" pitchFamily="32" charset="0"/>
                <a:ea typeface="ＭＳ Ｐゴシック" pitchFamily="32" charset="-128"/>
                <a:cs typeface="ＭＳ Ｐゴシック" pitchFamily="32" charset="-128"/>
              </a:rPr>
              <a:t>Move through the first 10 slides fairly quickly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Posted here, is an outline of what we are going to work through today in our effort to make sense of the coherence of current district (school) mathematics programs.</a:t>
            </a:r>
          </a:p>
          <a:p>
            <a:endParaRPr lang="en-US" dirty="0" smtClean="0"/>
          </a:p>
          <a:p>
            <a:endParaRPr lang="en-US" dirty="0" smtClean="0"/>
          </a:p>
          <a:p>
            <a:r>
              <a:rPr lang="en-GB" sz="1200" b="1" i="1" kern="1200" dirty="0" smtClean="0">
                <a:solidFill>
                  <a:schemeClr val="tx1"/>
                </a:solidFill>
                <a:effectLst/>
                <a:latin typeface="Arial" pitchFamily="32" charset="0"/>
                <a:ea typeface="ＭＳ Ｐゴシック" pitchFamily="32" charset="-128"/>
                <a:cs typeface="ＭＳ Ｐゴシック" pitchFamily="32" charset="-128"/>
              </a:rPr>
              <a:t>Rough</a:t>
            </a:r>
            <a:r>
              <a:rPr lang="en-GB" sz="1200" b="1" i="1" kern="1200" baseline="0" dirty="0" smtClean="0">
                <a:solidFill>
                  <a:schemeClr val="tx1"/>
                </a:solidFill>
                <a:effectLst/>
                <a:latin typeface="Arial" pitchFamily="32" charset="0"/>
                <a:ea typeface="ＭＳ Ｐゴシック" pitchFamily="32" charset="-128"/>
                <a:cs typeface="ＭＳ Ｐゴシック" pitchFamily="32" charset="-128"/>
              </a:rPr>
              <a:t> timing</a:t>
            </a:r>
          </a:p>
          <a:p>
            <a:pPr lvl="0"/>
            <a:r>
              <a:rPr lang="en-GB" sz="1200" i="1" kern="1200" dirty="0" smtClean="0">
                <a:solidFill>
                  <a:schemeClr val="tx1"/>
                </a:solidFill>
                <a:effectLst/>
                <a:latin typeface="Arial" pitchFamily="32" charset="0"/>
                <a:ea typeface="ＭＳ Ｐゴシック" pitchFamily="32" charset="-128"/>
                <a:cs typeface="ＭＳ Ｐゴシック" pitchFamily="32" charset="-128"/>
              </a:rPr>
              <a:t>What is program coherence?		5 minutes</a:t>
            </a:r>
          </a:p>
          <a:p>
            <a:pPr lvl="0"/>
            <a:r>
              <a:rPr lang="en-GB" sz="1200" i="1" kern="1200" dirty="0" smtClean="0">
                <a:solidFill>
                  <a:schemeClr val="tx1"/>
                </a:solidFill>
                <a:effectLst/>
                <a:latin typeface="Arial" pitchFamily="32" charset="0"/>
                <a:ea typeface="ＭＳ Ｐゴシック" pitchFamily="32" charset="-128"/>
                <a:cs typeface="ＭＳ Ｐゴシック" pitchFamily="32" charset="-128"/>
              </a:rPr>
              <a:t>Key diagnostic probe: the range of task types 	5 minutes</a:t>
            </a:r>
          </a:p>
          <a:p>
            <a:pPr lvl="0"/>
            <a:r>
              <a:rPr lang="en-GB" sz="1200" i="1" kern="1200" dirty="0" smtClean="0">
                <a:solidFill>
                  <a:schemeClr val="tx1"/>
                </a:solidFill>
                <a:effectLst/>
                <a:latin typeface="Arial" pitchFamily="32" charset="0"/>
                <a:ea typeface="ＭＳ Ｐゴシック" pitchFamily="32" charset="-128"/>
                <a:cs typeface="ＭＳ Ｐゴシック" pitchFamily="32" charset="-128"/>
              </a:rPr>
              <a:t>Expert, Apprentice and Novice Tasks 		25 minutes</a:t>
            </a:r>
          </a:p>
          <a:p>
            <a:pPr lvl="0"/>
            <a:r>
              <a:rPr lang="en-GB" sz="1200" i="1" kern="1200" dirty="0" smtClean="0">
                <a:solidFill>
                  <a:schemeClr val="tx1"/>
                </a:solidFill>
                <a:effectLst/>
                <a:latin typeface="Arial" pitchFamily="32" charset="0"/>
                <a:ea typeface="ＭＳ Ｐゴシック" pitchFamily="32" charset="-128"/>
                <a:cs typeface="ＭＳ Ｐゴシック" pitchFamily="32" charset="-128"/>
              </a:rPr>
              <a:t>Looking at our program			30 minutes	</a:t>
            </a:r>
            <a:r>
              <a:rPr lang="en-GB" sz="1200" b="1" i="1" kern="1200" dirty="0" smtClean="0">
                <a:solidFill>
                  <a:schemeClr val="tx1"/>
                </a:solidFill>
                <a:effectLst/>
                <a:latin typeface="Arial" pitchFamily="32" charset="0"/>
                <a:ea typeface="ＭＳ Ｐゴシック" pitchFamily="32" charset="-128"/>
                <a:cs typeface="ＭＳ Ｐゴシック" pitchFamily="32" charset="-128"/>
              </a:rPr>
              <a:t>don’t get here late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effectLst/>
                <a:latin typeface="Arial" pitchFamily="32" charset="0"/>
                <a:ea typeface="ＭＳ Ｐゴシック" pitchFamily="32" charset="-128"/>
                <a:cs typeface="ＭＳ Ｐゴシック" pitchFamily="32" charset="-128"/>
              </a:rPr>
              <a:t>Different kinds of math challenge		10 minutes</a:t>
            </a:r>
          </a:p>
          <a:p>
            <a:pPr lvl="0"/>
            <a:r>
              <a:rPr lang="en-GB" sz="1200" i="1" kern="1200" dirty="0" smtClean="0">
                <a:solidFill>
                  <a:schemeClr val="tx1"/>
                </a:solidFill>
                <a:effectLst/>
                <a:latin typeface="Arial" pitchFamily="32" charset="0"/>
                <a:ea typeface="ＭＳ Ｐゴシック" pitchFamily="32" charset="-128"/>
                <a:cs typeface="ＭＳ Ｐゴシック" pitchFamily="32" charset="-128"/>
              </a:rPr>
              <a:t>What have we learned? - a forward look		10 minutes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a:t>
            </a:fld>
            <a:endParaRPr lang="en-US"/>
          </a:p>
        </p:txBody>
      </p:sp>
    </p:spTree>
    <p:extLst>
      <p:ext uri="{BB962C8B-B14F-4D97-AF65-F5344CB8AC3E}">
        <p14:creationId xmlns:p14="http://schemas.microsoft.com/office/powerpoint/2010/main" val="3735945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Quick slide Just</a:t>
            </a:r>
            <a:r>
              <a:rPr lang="en-US" sz="1200" i="1" kern="1200" baseline="0" dirty="0" smtClean="0">
                <a:solidFill>
                  <a:schemeClr val="tx1"/>
                </a:solidFill>
                <a:effectLst/>
                <a:latin typeface="Arial" pitchFamily="32" charset="0"/>
                <a:ea typeface="ＭＳ Ｐゴシック" pitchFamily="32" charset="-128"/>
                <a:cs typeface="ＭＳ Ｐゴシック" pitchFamily="32" charset="-128"/>
              </a:rPr>
              <a:t> t</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alk this through</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Here’s another nice example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slide.</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Counting Trees involves coming up with a strategy for sampling that</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incorporates the relevant facts, and</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is represented in a suitable way,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Students need to make clear the assumptions they have made and the effect these assumptions have on the answer.</a:t>
            </a:r>
            <a:r>
              <a:rPr lang="en-GB" dirty="0" smtClean="0">
                <a:effectLst/>
              </a:rPr>
              <a:t> </a:t>
            </a:r>
          </a:p>
          <a:p>
            <a:endParaRPr lang="en-GB" dirty="0" smtClean="0">
              <a:effectLst/>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These three expert tasks show something of the nature of mathematical expertise, described in the Mathematical Practices.</a:t>
            </a:r>
            <a:r>
              <a:rPr lang="en-GB"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4AAA145-7F18-E54E-BD4B-688D68EABA1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Look at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Handout 2:  'Multiplying cells'</a:t>
            </a:r>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Talk it through it with you neighbor.</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i="1" kern="1200" dirty="0" smtClean="0">
                <a:solidFill>
                  <a:schemeClr val="tx1"/>
                </a:solidFill>
                <a:effectLst/>
                <a:latin typeface="Arial" pitchFamily="32" charset="0"/>
                <a:ea typeface="ＭＳ Ｐゴシック" pitchFamily="32" charset="-128"/>
                <a:cs typeface="ＭＳ Ｐゴシック" pitchFamily="32" charset="-128"/>
              </a:rPr>
              <a:t>Leave a minute or two for this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Notice how specific design tactics are used, “scaffolding” the essential task into a sequence of prompts.</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The diagrams, and the number of cells by counting, ease the entry to the problem.</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The structuring into parts reduce the strategic demand.</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Providing the table directs the representation aspect.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•There is a steady increase in difficulty through 1-5.</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Having a lot of experience with apprentice tasks like this helps students develop the habits of expertise they need to use autonomously</a:t>
            </a:r>
            <a:r>
              <a:rPr lang="en-US" sz="1200" kern="1200" dirty="0" smtClean="0">
                <a:solidFill>
                  <a:schemeClr val="tx1"/>
                </a:solidFill>
                <a:effectLst/>
                <a:latin typeface="Arial" pitchFamily="32" charset="0"/>
                <a:ea typeface="ＭＳ Ｐゴシック" pitchFamily="32" charset="-128"/>
                <a:cs typeface="ＭＳ Ｐゴシック" pitchFamily="32" charset="-128"/>
              </a:rPr>
              <a:t>, without “the guide”,</a:t>
            </a:r>
            <a:r>
              <a:rPr lang="en-GB" sz="1200" kern="1200" dirty="0" smtClean="0">
                <a:solidFill>
                  <a:schemeClr val="tx1"/>
                </a:solidFill>
                <a:effectLst/>
                <a:latin typeface="Arial" pitchFamily="32" charset="0"/>
                <a:ea typeface="ＭＳ Ｐゴシック" pitchFamily="32" charset="-128"/>
                <a:cs typeface="ＭＳ Ｐゴシック" pitchFamily="32" charset="-128"/>
              </a:rPr>
              <a:t> in tackling expert tasks.</a:t>
            </a:r>
            <a:r>
              <a:rPr lang="en-GB" dirty="0" smtClean="0">
                <a:effectLst/>
              </a:rPr>
              <a:t> </a:t>
            </a:r>
            <a:endParaRPr lang="en-US" i="0" baseline="0" dirty="0" smtClean="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21</a:t>
            </a:fld>
            <a:endParaRPr lang="en-US"/>
          </a:p>
        </p:txBody>
      </p:sp>
    </p:spTree>
    <p:extLst>
      <p:ext uri="{BB962C8B-B14F-4D97-AF65-F5344CB8AC3E}">
        <p14:creationId xmlns:p14="http://schemas.microsoft.com/office/powerpoint/2010/main" val="311616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Option: if the Cells task seems too advanced for elementary school folk, this or the following slide could be used for discussion instead of Handout 2</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Here's an apprentice task for elementary school</a:t>
            </a:r>
            <a:r>
              <a:rPr lang="en-GB" dirty="0" smtClean="0">
                <a:effectLst/>
              </a:rPr>
              <a:t> </a:t>
            </a:r>
            <a:endParaRPr lang="en-US" i="0" baseline="0" dirty="0" smtClean="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22</a:t>
            </a:fld>
            <a:endParaRPr lang="en-US"/>
          </a:p>
        </p:txBody>
      </p:sp>
    </p:spTree>
    <p:extLst>
      <p:ext uri="{BB962C8B-B14F-4D97-AF65-F5344CB8AC3E}">
        <p14:creationId xmlns:p14="http://schemas.microsoft.com/office/powerpoint/2010/main" val="3116160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Here's an apprentice task based on elementary school or middle school math - depending on which method a</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student decides to use.</a:t>
            </a:r>
            <a:r>
              <a:rPr lang="en-GB" dirty="0" smtClean="0">
                <a:effectLst/>
              </a:rPr>
              <a:t> </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615359-CC40-F042-89C5-CA2149A4AD52}" type="slidenum">
              <a:rPr lang="en-US" sz="1200">
                <a:latin typeface="Calibri" charset="0"/>
              </a:rPr>
              <a:pPr eaLnBrk="1" hangingPunct="1"/>
              <a:t>23</a:t>
            </a:fld>
            <a:endParaRPr lang="en-US"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An option at middle or high school math level</a:t>
            </a:r>
            <a:r>
              <a:rPr lang="en-GB" dirty="0" smtClean="0">
                <a:effectLst/>
              </a:rPr>
              <a:t>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Scaffolding can be more subtle than in Patchwork.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 Skeleton Towers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6 cubes high can be worked out by counting</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20 cubes high invites a solution based on a pattern like 1 + 5 + 9 + 13 + …. + 77</a:t>
            </a: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Or</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20 + 4(19+18+ </a:t>
            </a:r>
            <a:r>
              <a:rPr lang="is-IS" sz="1200" kern="1200" baseline="0" dirty="0" smtClean="0">
                <a:solidFill>
                  <a:schemeClr val="tx1"/>
                </a:solidFill>
                <a:effectLst/>
                <a:latin typeface="Arial" pitchFamily="32" charset="0"/>
                <a:ea typeface="ＭＳ Ｐゴシック" pitchFamily="32" charset="-128"/>
                <a:cs typeface="ＭＳ Ｐゴシック" pitchFamily="32" charset="-128"/>
              </a:rPr>
              <a:t>….+1)</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i="1" kern="1200" dirty="0" smtClean="0">
                <a:solidFill>
                  <a:schemeClr val="tx1"/>
                </a:solidFill>
                <a:effectLst/>
                <a:latin typeface="Arial" pitchFamily="32" charset="0"/>
                <a:ea typeface="ＭＳ Ｐゴシック" pitchFamily="32" charset="-128"/>
                <a:cs typeface="ＭＳ Ｐゴシック" pitchFamily="32" charset="-128"/>
              </a:rPr>
              <a:t>n</a:t>
            </a:r>
            <a:r>
              <a:rPr lang="en-US" sz="1200" kern="1200" dirty="0" smtClean="0">
                <a:solidFill>
                  <a:schemeClr val="tx1"/>
                </a:solidFill>
                <a:effectLst/>
                <a:latin typeface="Arial" pitchFamily="32" charset="0"/>
                <a:ea typeface="ＭＳ Ｐゴシック" pitchFamily="32" charset="-128"/>
                <a:cs typeface="ＭＳ Ｐゴシック" pitchFamily="32" charset="-128"/>
              </a:rPr>
              <a:t> cubes high invites a complete generalization</a:t>
            </a:r>
            <a:r>
              <a:rPr lang="is-IS" sz="1200" kern="1200" dirty="0" smtClean="0">
                <a:solidFill>
                  <a:schemeClr val="tx1"/>
                </a:solidFill>
                <a:effectLst/>
                <a:latin typeface="Arial" pitchFamily="32" charset="0"/>
                <a:ea typeface="ＭＳ Ｐゴシック" pitchFamily="32" charset="-128"/>
                <a:cs typeface="ＭＳ Ｐゴシック" pitchFamily="32" charset="-128"/>
              </a:rPr>
              <a:t>: </a:t>
            </a:r>
            <a:r>
              <a:rPr lang="is-IS" sz="1200" i="1" kern="1200" dirty="0" smtClean="0">
                <a:solidFill>
                  <a:schemeClr val="tx1"/>
                </a:solidFill>
                <a:effectLst/>
                <a:latin typeface="Arial" pitchFamily="32" charset="0"/>
                <a:ea typeface="ＭＳ Ｐゴシック" pitchFamily="32" charset="-128"/>
                <a:cs typeface="ＭＳ Ｐゴシック" pitchFamily="32" charset="-128"/>
              </a:rPr>
              <a:t>n</a:t>
            </a:r>
            <a:r>
              <a:rPr lang="is-IS" sz="1200" kern="1200" dirty="0" smtClean="0">
                <a:solidFill>
                  <a:schemeClr val="tx1"/>
                </a:solidFill>
                <a:effectLst/>
                <a:latin typeface="Arial" pitchFamily="32" charset="0"/>
                <a:ea typeface="ＭＳ Ｐゴシック" pitchFamily="32" charset="-128"/>
                <a:cs typeface="ＭＳ Ｐゴシック" pitchFamily="32" charset="-128"/>
              </a:rPr>
              <a:t>(2</a:t>
            </a:r>
            <a:r>
              <a:rPr lang="is-IS" sz="1200" i="1" kern="1200" dirty="0" smtClean="0">
                <a:solidFill>
                  <a:schemeClr val="tx1"/>
                </a:solidFill>
                <a:effectLst/>
                <a:latin typeface="Arial" pitchFamily="32" charset="0"/>
                <a:ea typeface="ＭＳ Ｐゴシック" pitchFamily="32" charset="-128"/>
                <a:cs typeface="ＭＳ Ｐゴシック" pitchFamily="32" charset="-128"/>
              </a:rPr>
              <a:t>n</a:t>
            </a:r>
            <a:r>
              <a:rPr lang="is-IS" sz="1200" kern="1200" dirty="0" smtClean="0">
                <a:solidFill>
                  <a:schemeClr val="tx1"/>
                </a:solidFill>
                <a:effectLst/>
                <a:latin typeface="Arial" pitchFamily="32" charset="0"/>
                <a:ea typeface="ＭＳ Ｐゴシック" pitchFamily="32" charset="-128"/>
                <a:cs typeface="ＭＳ Ｐゴシック" pitchFamily="32" charset="-128"/>
              </a:rPr>
              <a:t>-1). This may be obtained by various means, algebraic or geometric.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Without the first two prompts, this would be an expert task</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If you have plenty of time, and a group interested in math, you may like to discuss different possible solution approaches. </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Perhaps the simplest solution is to </a:t>
            </a:r>
            <a:r>
              <a:rPr lang="is-IS" sz="1200" i="1" kern="1200" dirty="0" smtClean="0">
                <a:solidFill>
                  <a:schemeClr val="tx1"/>
                </a:solidFill>
                <a:effectLst/>
                <a:latin typeface="Arial" pitchFamily="32" charset="0"/>
                <a:ea typeface="ＭＳ Ｐゴシック" pitchFamily="32" charset="-128"/>
                <a:cs typeface="ＭＳ Ｐゴシック" pitchFamily="32" charset="-128"/>
              </a:rPr>
              <a:t>break off two opposite legs,</a:t>
            </a:r>
          </a:p>
          <a:p>
            <a:r>
              <a:rPr lang="is-IS" sz="1200" i="1" kern="1200" dirty="0" smtClean="0">
                <a:solidFill>
                  <a:schemeClr val="tx1"/>
                </a:solidFill>
                <a:effectLst/>
                <a:latin typeface="Arial" pitchFamily="32" charset="0"/>
                <a:ea typeface="ＭＳ Ｐゴシック" pitchFamily="32" charset="-128"/>
                <a:cs typeface="ＭＳ Ｐゴシック" pitchFamily="32" charset="-128"/>
              </a:rPr>
              <a:t> turn them upside down on the other</a:t>
            </a:r>
            <a:r>
              <a:rPr lang="is-IS" sz="1200" i="1" kern="1200" baseline="0" dirty="0" smtClean="0">
                <a:solidFill>
                  <a:schemeClr val="tx1"/>
                </a:solidFill>
                <a:effectLst/>
                <a:latin typeface="Arial" pitchFamily="32" charset="0"/>
                <a:ea typeface="ＭＳ Ｐゴシック" pitchFamily="32" charset="-128"/>
                <a:cs typeface="ＭＳ Ｐゴシック" pitchFamily="32" charset="-128"/>
              </a:rPr>
              <a:t> two -</a:t>
            </a:r>
            <a:r>
              <a:rPr lang="is-IS" sz="1200" i="1" kern="1200" dirty="0" smtClean="0">
                <a:solidFill>
                  <a:schemeClr val="tx1"/>
                </a:solidFill>
                <a:effectLst/>
                <a:latin typeface="Arial" pitchFamily="32" charset="0"/>
                <a:ea typeface="ＭＳ Ｐゴシック" pitchFamily="32" charset="-128"/>
                <a:cs typeface="ＭＳ Ｐゴシック" pitchFamily="32" charset="-128"/>
              </a:rPr>
              <a:t> and so make a rectangle</a:t>
            </a:r>
            <a:r>
              <a:rPr lang="is-IS" sz="1200" kern="1200" dirty="0" smtClean="0">
                <a:solidFill>
                  <a:schemeClr val="tx1"/>
                </a:solidFill>
                <a:effectLst/>
                <a:latin typeface="Arial" pitchFamily="32" charset="0"/>
                <a:ea typeface="ＭＳ Ｐゴシック" pitchFamily="32" charset="-128"/>
                <a:cs typeface="ＭＳ Ｐゴシック" pitchFamily="32" charset="-128"/>
              </a:rPr>
              <a:t> n high</a:t>
            </a:r>
            <a:r>
              <a:rPr lang="is-IS" sz="1200" kern="1200" baseline="0" dirty="0" smtClean="0">
                <a:solidFill>
                  <a:schemeClr val="tx1"/>
                </a:solidFill>
                <a:effectLst/>
                <a:latin typeface="Arial" pitchFamily="32" charset="0"/>
                <a:ea typeface="ＭＳ Ｐゴシック" pitchFamily="32" charset="-128"/>
                <a:cs typeface="ＭＳ Ｐゴシック" pitchFamily="32" charset="-128"/>
              </a:rPr>
              <a:t> by 2n-1 wide</a:t>
            </a:r>
            <a:r>
              <a:rPr lang="is-IS" sz="1200" kern="1200" dirty="0" smtClean="0">
                <a:solidFill>
                  <a:schemeClr val="tx1"/>
                </a:solidFill>
                <a:effectLst/>
                <a:latin typeface="Arial" pitchFamily="32" charset="0"/>
                <a:ea typeface="ＭＳ Ｐゴシック" pitchFamily="32" charset="-128"/>
                <a:cs typeface="ＭＳ Ｐゴシック" pitchFamily="32" charset="-128"/>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24</a:t>
            </a:fld>
            <a:endParaRPr lang="en-US"/>
          </a:p>
        </p:txBody>
      </p:sp>
    </p:spTree>
    <p:extLst>
      <p:ext uri="{BB962C8B-B14F-4D97-AF65-F5344CB8AC3E}">
        <p14:creationId xmlns:p14="http://schemas.microsoft.com/office/powerpoint/2010/main" val="3680734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Now let's compare the three tasks in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Handout 3</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three have the same underlying math but present very different kinds of challenges.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Discuss with your neighbor what are the kinds of difficult</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y </a:t>
            </a:r>
            <a:r>
              <a:rPr lang="en-GB" sz="1200" kern="1200" dirty="0" smtClean="0">
                <a:solidFill>
                  <a:schemeClr val="tx1"/>
                </a:solidFill>
                <a:effectLst/>
                <a:latin typeface="Arial" pitchFamily="32" charset="0"/>
                <a:ea typeface="ＭＳ Ｐゴシック" pitchFamily="32" charset="-128"/>
                <a:cs typeface="ＭＳ Ｐゴシック" pitchFamily="32" charset="-128"/>
              </a:rPr>
              <a:t>in each task. </a:t>
            </a: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Decide, for each version, if you think they are a novice, apprentice or expert task.</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Allow at least 5 minutes, then collect comments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Summarize (or reflect) as follows.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Patchwork Version 1</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is a task in a situation that might well arise.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You have to work out the strategy and do the whole thing, formulating the rules. This strongly involves the mathematical practices.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It’s an Expert task.</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Version 2</a:t>
            </a:r>
            <a:r>
              <a:rPr lang="en-US" sz="1200" kern="1200" dirty="0" smtClean="0">
                <a:solidFill>
                  <a:schemeClr val="tx1"/>
                </a:solidFill>
                <a:effectLst/>
                <a:latin typeface="Arial" pitchFamily="32" charset="0"/>
                <a:ea typeface="ＭＳ Ｐゴシック" pitchFamily="32" charset="-128"/>
                <a:cs typeface="ＭＳ Ｐゴシック" pitchFamily="32" charset="-128"/>
              </a:rPr>
              <a:t> gives a formula, asks students to apply it, then solve an inverse problem.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is a routine exercise.  It’s a Novice task.</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Version 3</a:t>
            </a:r>
            <a:r>
              <a:rPr lang="en-US" sz="1200" kern="1200" dirty="0" smtClean="0">
                <a:solidFill>
                  <a:schemeClr val="tx1"/>
                </a:solidFill>
                <a:effectLst/>
                <a:latin typeface="Arial" pitchFamily="32" charset="0"/>
                <a:ea typeface="ＭＳ Ｐゴシック" pitchFamily="32" charset="-128"/>
                <a:cs typeface="ＭＳ Ｐゴシック" pitchFamily="32" charset="-128"/>
              </a:rPr>
              <a:t> breaks the task in Version 1 into a series of guided steps.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It’s an Apprentice Task.</a:t>
            </a:r>
            <a:r>
              <a:rPr lang="en-GB" dirty="0" smtClean="0">
                <a:effectLst/>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25</a:t>
            </a:fld>
            <a:endParaRPr lang="en-US"/>
          </a:p>
        </p:txBody>
      </p:sp>
    </p:spTree>
    <p:extLst>
      <p:ext uri="{BB962C8B-B14F-4D97-AF65-F5344CB8AC3E}">
        <p14:creationId xmlns:p14="http://schemas.microsoft.com/office/powerpoint/2010/main" val="4293452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pitchFamily="32" charset="0"/>
                <a:ea typeface="ＭＳ Ｐゴシック" pitchFamily="32" charset="-128"/>
                <a:cs typeface="ＭＳ Ｐゴシック" pitchFamily="32" charset="-128"/>
              </a:rPr>
              <a:t>Looking at our program </a:t>
            </a:r>
            <a:r>
              <a:rPr lang="en-US" sz="1200" b="0" i="0" kern="1200" dirty="0" smtClean="0">
                <a:solidFill>
                  <a:schemeClr val="tx1"/>
                </a:solidFill>
                <a:effectLst/>
                <a:latin typeface="Arial" pitchFamily="32" charset="0"/>
                <a:ea typeface="ＭＳ Ｐゴシック" pitchFamily="32" charset="-128"/>
                <a:cs typeface="ＭＳ Ｐゴシック" pitchFamily="32" charset="-128"/>
              </a:rPr>
              <a:t>(30 minutes starting after ~35</a:t>
            </a:r>
            <a:r>
              <a:rPr lang="en-US" sz="1200" b="0" i="0" kern="1200" baseline="0" dirty="0" smtClean="0">
                <a:solidFill>
                  <a:schemeClr val="tx1"/>
                </a:solidFill>
                <a:effectLst/>
                <a:latin typeface="Arial" pitchFamily="32" charset="0"/>
                <a:ea typeface="ＭＳ Ｐゴシック" pitchFamily="32" charset="-128"/>
                <a:cs typeface="ＭＳ Ｐゴシック" pitchFamily="32" charset="-128"/>
              </a:rPr>
              <a:t> minutes</a:t>
            </a:r>
            <a:r>
              <a:rPr lang="en-US" sz="1200" b="0" i="0" kern="1200" dirty="0" smtClean="0">
                <a:solidFill>
                  <a:schemeClr val="tx1"/>
                </a:solidFill>
                <a:effectLst/>
                <a:latin typeface="Arial" pitchFamily="32" charset="0"/>
                <a:ea typeface="ＭＳ Ｐゴシック" pitchFamily="32" charset="-128"/>
                <a:cs typeface="ＭＳ Ｐゴシック" pitchFamily="32"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This</a:t>
            </a:r>
            <a:r>
              <a:rPr lang="en-US" sz="1200" b="1" i="1" kern="1200" baseline="0" dirty="0" smtClean="0">
                <a:solidFill>
                  <a:schemeClr val="tx1"/>
                </a:solidFill>
                <a:effectLst/>
                <a:latin typeface="Arial" pitchFamily="32" charset="0"/>
                <a:ea typeface="ＭＳ Ｐゴシック" pitchFamily="32" charset="-128"/>
                <a:cs typeface="ＭＳ Ｐゴシック" pitchFamily="32" charset="-128"/>
              </a:rPr>
              <a:t> section is the heart of the workshop – feel free to extend it if there is more time.</a:t>
            </a:r>
            <a:endParaRPr lang="en-US" sz="1200" b="1" i="1"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Now we’re going to use this same “task review and analyze”  approach to look at and classify the messages we send to our teachers and students: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first – through curriculum;</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then – through assessment.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At this time, we will not be examining professional development offerings or district policies – but focus on discussion of the evidence from two components of our program, and the implications.</a:t>
            </a:r>
          </a:p>
          <a:p>
            <a:endParaRPr lang="en-US" sz="1200" b="1"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26</a:t>
            </a:fld>
            <a:endParaRPr lang="en-US"/>
          </a:p>
        </p:txBody>
      </p:sp>
    </p:spTree>
    <p:extLst>
      <p:ext uri="{BB962C8B-B14F-4D97-AF65-F5344CB8AC3E}">
        <p14:creationId xmlns:p14="http://schemas.microsoft.com/office/powerpoint/2010/main" val="862804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2" charset="0"/>
                <a:ea typeface="ＭＳ Ｐゴシック" pitchFamily="32" charset="-128"/>
                <a:cs typeface="ＭＳ Ｐゴシック" pitchFamily="32" charset="-128"/>
              </a:rPr>
              <a:t>Just a reminder of this summary </a:t>
            </a:r>
            <a:r>
              <a:rPr lang="en-GB" sz="1200" kern="1200" baseline="0" dirty="0" smtClean="0">
                <a:solidFill>
                  <a:schemeClr val="tx1"/>
                </a:solidFill>
                <a:effectLst/>
                <a:latin typeface="Arial" pitchFamily="32" charset="0"/>
                <a:ea typeface="ＭＳ Ｐゴシック" pitchFamily="32" charset="-128"/>
                <a:cs typeface="ＭＳ Ｐゴシック" pitchFamily="32" charset="-128"/>
              </a:rPr>
              <a:t>o</a:t>
            </a:r>
            <a:r>
              <a:rPr lang="en-GB" sz="1200" kern="1200" dirty="0" smtClean="0">
                <a:solidFill>
                  <a:schemeClr val="tx1"/>
                </a:solidFill>
                <a:effectLst/>
                <a:latin typeface="Arial" pitchFamily="32" charset="0"/>
                <a:ea typeface="ＭＳ Ｐゴシック" pitchFamily="32" charset="-128"/>
                <a:cs typeface="ＭＳ Ｐゴシック" pitchFamily="32" charset="-128"/>
              </a:rPr>
              <a:t>f</a:t>
            </a:r>
            <a:r>
              <a:rPr lang="en-GB" sz="1200" kern="1200" baseline="0" dirty="0" smtClean="0">
                <a:solidFill>
                  <a:schemeClr val="tx1"/>
                </a:solidFill>
                <a:effectLst/>
                <a:latin typeface="Arial" pitchFamily="32" charset="0"/>
                <a:ea typeface="ＭＳ Ｐゴシック" pitchFamily="32" charset="-128"/>
                <a:cs typeface="ＭＳ Ｐゴシック" pitchFamily="32" charset="-128"/>
              </a:rPr>
              <a:t> the goals </a:t>
            </a:r>
            <a:r>
              <a:rPr lang="en-GB" sz="1200" kern="1200" dirty="0" smtClean="0">
                <a:solidFill>
                  <a:schemeClr val="tx1"/>
                </a:solidFill>
                <a:effectLst/>
                <a:latin typeface="Arial" pitchFamily="32" charset="0"/>
                <a:ea typeface="ＭＳ Ｐゴシック" pitchFamily="32" charset="-128"/>
                <a:cs typeface="ＭＳ Ｐゴシック" pitchFamily="32" charset="-128"/>
              </a:rPr>
              <a:t>of mathematics education.</a:t>
            </a:r>
          </a:p>
          <a:p>
            <a:endParaRPr lang="en-GB" sz="1200" b="0" i="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effectLst/>
                <a:latin typeface="Arial" pitchFamily="32" charset="0"/>
                <a:ea typeface="ＭＳ Ｐゴシック" pitchFamily="32" charset="-128"/>
                <a:cs typeface="ＭＳ Ｐゴシック" pitchFamily="32" charset="-128"/>
              </a:rPr>
              <a:t>Point again to a few key phrases: make sense, plunge in and try, carry through procedures, think strategically.</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b="0" i="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b="0" i="0" kern="1200" dirty="0" smtClean="0">
                <a:solidFill>
                  <a:schemeClr val="tx1"/>
                </a:solidFill>
                <a:effectLst/>
                <a:latin typeface="Arial" pitchFamily="32" charset="0"/>
                <a:ea typeface="ＭＳ Ｐゴシック" pitchFamily="32" charset="-128"/>
                <a:cs typeface="ＭＳ Ｐゴシック" pitchFamily="32" charset="-128"/>
              </a:rPr>
              <a:t>Now let’s look at our system.</a:t>
            </a:r>
            <a:endParaRPr lang="en-US" b="0" i="0"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27</a:t>
            </a:fld>
            <a:endParaRPr lang="en-US"/>
          </a:p>
        </p:txBody>
      </p:sp>
    </p:spTree>
    <p:extLst>
      <p:ext uri="{BB962C8B-B14F-4D97-AF65-F5344CB8AC3E}">
        <p14:creationId xmlns:p14="http://schemas.microsoft.com/office/powerpoint/2010/main" val="3858258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Say which grade the materials are from</a:t>
            </a:r>
            <a:r>
              <a:rPr lang="en-GB" sz="1200" i="1" kern="1200" dirty="0" smtClean="0">
                <a:solidFill>
                  <a:schemeClr val="tx1"/>
                </a:solidFill>
                <a:effectLst/>
                <a:latin typeface="Arial" pitchFamily="32" charset="0"/>
                <a:ea typeface="ＭＳ Ｐゴシック" pitchFamily="32" charset="-128"/>
                <a:cs typeface="ＭＳ Ｐゴシック" pitchFamily="32" charset="-128"/>
              </a:rPr>
              <a:t/>
            </a:r>
            <a:br>
              <a:rPr lang="en-GB"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Add that the sample is probably fairly typical across grades – if you think so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i="1" kern="1200" dirty="0" smtClean="0">
                <a:solidFill>
                  <a:schemeClr val="tx1"/>
                </a:solidFill>
                <a:effectLst/>
                <a:latin typeface="Arial" pitchFamily="32" charset="0"/>
                <a:ea typeface="ＭＳ Ｐゴシック" pitchFamily="32" charset="-128"/>
                <a:cs typeface="ＭＳ Ｐゴシック" pitchFamily="32" charset="-128"/>
              </a:rPr>
              <a:t>Give them plenty of time to look through the tasks and consider your labels E, A and N</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i="1" kern="1200" dirty="0" smtClean="0">
                <a:solidFill>
                  <a:schemeClr val="tx1"/>
                </a:solidFill>
                <a:effectLst/>
                <a:latin typeface="Arial" pitchFamily="32" charset="0"/>
                <a:ea typeface="ＭＳ Ｐゴシック" pitchFamily="32" charset="-128"/>
                <a:cs typeface="ＭＳ Ｐゴシック" pitchFamily="32" charset="-128"/>
              </a:rPr>
              <a:t>Discuss any questions. Then:</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Now to core questions: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kern="1200" dirty="0" smtClean="0">
                <a:solidFill>
                  <a:schemeClr val="tx1"/>
                </a:solidFill>
                <a:effectLst/>
                <a:latin typeface="Arial" pitchFamily="32" charset="0"/>
                <a:ea typeface="ＭＳ Ｐゴシック" pitchFamily="32" charset="-128"/>
                <a:cs typeface="ＭＳ Ｐゴシック" pitchFamily="32" charset="-128"/>
              </a:rPr>
              <a:t>What is the balance?</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kern="1200" dirty="0" smtClean="0">
                <a:solidFill>
                  <a:schemeClr val="tx1"/>
                </a:solidFill>
                <a:effectLst/>
                <a:latin typeface="Arial" pitchFamily="32" charset="0"/>
                <a:ea typeface="ＭＳ Ｐゴシック" pitchFamily="32" charset="-128"/>
                <a:cs typeface="ＭＳ Ｐゴシック" pitchFamily="32" charset="-128"/>
              </a:rPr>
              <a:t>Is it reasonable?</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i="1" kern="1200" dirty="0" smtClean="0">
                <a:solidFill>
                  <a:schemeClr val="tx1"/>
                </a:solidFill>
                <a:effectLst/>
                <a:latin typeface="Arial" pitchFamily="32" charset="0"/>
                <a:ea typeface="ＭＳ Ｐゴシック" pitchFamily="32" charset="-128"/>
                <a:cs typeface="ＭＳ Ｐゴシック" pitchFamily="32" charset="-128"/>
              </a:rPr>
              <a:t>Go straight  to next slide</a:t>
            </a:r>
            <a:r>
              <a:rPr lang="en-GB" dirty="0" smtClean="0">
                <a:effectLst/>
              </a:rPr>
              <a:t> </a:t>
            </a:r>
            <a:endParaRPr lang="en-US" sz="1200" i="1" kern="1200" baseline="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28</a:t>
            </a:fld>
            <a:endParaRPr lang="en-US"/>
          </a:p>
        </p:txBody>
      </p:sp>
    </p:spTree>
    <p:extLst>
      <p:ext uri="{BB962C8B-B14F-4D97-AF65-F5344CB8AC3E}">
        <p14:creationId xmlns:p14="http://schemas.microsoft.com/office/powerpoint/2010/main" val="4248801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As you make the sample for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4</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estimate the proportions across the year’s curriculum</a:t>
            </a:r>
            <a:r>
              <a:rPr lang="en-GB" sz="1200" i="1" kern="1200" dirty="0" smtClean="0">
                <a:solidFill>
                  <a:schemeClr val="tx1"/>
                </a:solidFill>
                <a:effectLst/>
                <a:latin typeface="Arial" pitchFamily="32" charset="0"/>
                <a:ea typeface="ＭＳ Ｐゴシック" pitchFamily="32" charset="-128"/>
                <a:cs typeface="ＭＳ Ｐゴシック" pitchFamily="32" charset="-128"/>
              </a:rPr>
              <a:t/>
            </a:r>
            <a:br>
              <a:rPr lang="en-GB"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These are numbers for you to enter on the Handout (and the slide if you can revise it!  See Preparation)</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You will see at the end of the Handout that the times students spend in our curriculum are approximately</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Expert xx%  </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Apprentice </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yy</a:t>
            </a:r>
            <a:r>
              <a:rPr lang="en-US" sz="1200" kern="1200" dirty="0" smtClean="0">
                <a:solidFill>
                  <a:schemeClr val="tx1"/>
                </a:solidFill>
                <a:effectLst/>
                <a:latin typeface="Arial" pitchFamily="32" charset="0"/>
                <a:ea typeface="ＭＳ Ｐゴシック" pitchFamily="32" charset="-128"/>
                <a:cs typeface="ＭＳ Ｐゴシック" pitchFamily="32" charset="-128"/>
              </a:rPr>
              <a:t>%</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Novice </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zz</a:t>
            </a:r>
            <a:r>
              <a:rPr lang="en-US" sz="1200" kern="1200" dirty="0" smtClean="0">
                <a:solidFill>
                  <a:schemeClr val="tx1"/>
                </a:solidFill>
                <a:effectLst/>
                <a:latin typeface="Arial" pitchFamily="32" charset="0"/>
                <a:ea typeface="ＭＳ Ｐゴシック" pitchFamily="32" charset="-128"/>
                <a:cs typeface="ＭＳ Ｐゴシック" pitchFamily="32" charset="-128"/>
              </a:rPr>
              <a: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Explain the last 2 points</a:t>
            </a:r>
            <a:r>
              <a:rPr lang="en-GB" dirty="0" smtClean="0">
                <a:effectLst/>
              </a:rPr>
              <a:t>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more fully</a:t>
            </a:r>
            <a:r>
              <a:rPr lang="en-GB" sz="1200" i="1" kern="1200" dirty="0" smtClean="0">
                <a:solidFill>
                  <a:schemeClr val="tx1"/>
                </a:solidFill>
                <a:effectLst/>
                <a:latin typeface="Arial" pitchFamily="32" charset="0"/>
                <a:ea typeface="ＭＳ Ｐゴシック" pitchFamily="32" charset="-128"/>
                <a:cs typeface="ＭＳ Ｐゴシック" pitchFamily="32" charset="-128"/>
              </a:rPr>
              <a:t/>
            </a:r>
            <a:br>
              <a:rPr lang="en-GB"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The teaching for expertise that the Common Core requires is more demanding on teachers, and includes aspects that are new to many.</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Will they think that they can afford to ignore this amount and just continue with novice math?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0" kern="1200" baseline="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29</a:t>
            </a:fld>
            <a:endParaRPr lang="en-US"/>
          </a:p>
        </p:txBody>
      </p:sp>
    </p:spTree>
    <p:extLst>
      <p:ext uri="{BB962C8B-B14F-4D97-AF65-F5344CB8AC3E}">
        <p14:creationId xmlns:p14="http://schemas.microsoft.com/office/powerpoint/2010/main" val="163769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slide explains what we mean here by program coherence.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a:t>
            </a:r>
            <a:r>
              <a:rPr lang="en-US" sz="1200" i="1" kern="1200" dirty="0" err="1" smtClean="0">
                <a:solidFill>
                  <a:schemeClr val="tx1"/>
                </a:solidFill>
                <a:effectLst/>
                <a:latin typeface="Arial" pitchFamily="32" charset="0"/>
                <a:ea typeface="ＭＳ Ｐゴシック" pitchFamily="32" charset="-128"/>
                <a:cs typeface="ＭＳ Ｐゴシック" pitchFamily="32" charset="-128"/>
              </a:rPr>
              <a:t>slideslowly</a:t>
            </a:r>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a:t>
            </a:fld>
            <a:endParaRPr lang="en-US"/>
          </a:p>
        </p:txBody>
      </p:sp>
    </p:spTree>
    <p:extLst>
      <p:ext uri="{BB962C8B-B14F-4D97-AF65-F5344CB8AC3E}">
        <p14:creationId xmlns:p14="http://schemas.microsoft.com/office/powerpoint/2010/main" val="3034762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This activity should replicate that for curriculum in the last two slides, but now with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Handout 5</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Again, say which grade the materials are from</a:t>
            </a:r>
            <a:r>
              <a:rPr lang="en-GB" sz="1200" i="1" kern="1200" dirty="0" smtClean="0">
                <a:solidFill>
                  <a:schemeClr val="tx1"/>
                </a:solidFill>
                <a:effectLst/>
                <a:latin typeface="Arial" pitchFamily="32" charset="0"/>
                <a:ea typeface="ＭＳ Ｐゴシック" pitchFamily="32" charset="-128"/>
                <a:cs typeface="ＭＳ Ｐゴシック" pitchFamily="32" charset="-128"/>
              </a:rPr>
              <a:t/>
            </a:r>
            <a:br>
              <a:rPr lang="en-GB"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Add that the sample is probably fairly typical across grades – if you think so</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p>
          <a:p>
            <a:r>
              <a:rPr lang="en-GB" sz="1200" i="1" kern="1200" dirty="0" smtClean="0">
                <a:solidFill>
                  <a:schemeClr val="tx1"/>
                </a:solidFill>
                <a:effectLst/>
                <a:latin typeface="Arial" pitchFamily="32" charset="0"/>
                <a:ea typeface="ＭＳ Ｐゴシック" pitchFamily="32" charset="-128"/>
                <a:cs typeface="ＭＳ Ｐゴシック" pitchFamily="32" charset="-128"/>
              </a:rPr>
              <a:t>Give them plenty of time to look through the tasks and consider your labels E, A and N</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i="1" kern="1200" dirty="0" smtClean="0">
                <a:solidFill>
                  <a:schemeClr val="tx1"/>
                </a:solidFill>
                <a:effectLst/>
                <a:latin typeface="Arial" pitchFamily="32" charset="0"/>
                <a:ea typeface="ＭＳ Ｐゴシック" pitchFamily="32" charset="-128"/>
                <a:cs typeface="ＭＳ Ｐゴシック" pitchFamily="32" charset="-128"/>
              </a:rPr>
              <a:t>Discuss any questions.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Again, the core questions</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i="1" kern="1200" dirty="0" smtClean="0">
                <a:solidFill>
                  <a:schemeClr val="tx1"/>
                </a:solidFill>
                <a:effectLst/>
                <a:latin typeface="Arial" pitchFamily="32" charset="0"/>
                <a:ea typeface="ＭＳ Ｐゴシック" pitchFamily="32" charset="-128"/>
                <a:cs typeface="ＭＳ Ｐゴシック" pitchFamily="32" charset="-128"/>
              </a:rPr>
              <a:t>Go straight to next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baseline="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30</a:t>
            </a:fld>
            <a:endParaRPr lang="en-US"/>
          </a:p>
        </p:txBody>
      </p:sp>
    </p:spTree>
    <p:extLst>
      <p:ext uri="{BB962C8B-B14F-4D97-AF65-F5344CB8AC3E}">
        <p14:creationId xmlns:p14="http://schemas.microsoft.com/office/powerpoint/2010/main" val="4248801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As you make the sample for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5</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estimate the proportions of time across the year’s assessments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i="1" kern="1200" dirty="0" smtClean="0">
                <a:solidFill>
                  <a:schemeClr val="tx1"/>
                </a:solidFill>
                <a:effectLst/>
                <a:latin typeface="Arial" pitchFamily="32" charset="0"/>
                <a:ea typeface="ＭＳ Ｐゴシック" pitchFamily="32" charset="-128"/>
                <a:cs typeface="ＭＳ Ｐゴシック" pitchFamily="32" charset="-128"/>
              </a:rPr>
              <a:t>These are numbers for you to enter on the Handout (and the slide if you can revise it!)</a:t>
            </a:r>
          </a:p>
          <a:p>
            <a:endParaRPr lang="en-GB"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0" kern="1200" dirty="0" smtClean="0">
                <a:solidFill>
                  <a:schemeClr val="tx1"/>
                </a:solidFill>
                <a:effectLst/>
                <a:latin typeface="Arial" pitchFamily="32" charset="0"/>
                <a:ea typeface="ＭＳ Ｐゴシック" pitchFamily="32" charset="-128"/>
                <a:cs typeface="ＭＳ Ｐゴシック" pitchFamily="32" charset="-128"/>
              </a:rPr>
              <a:t>You will see at the end of the Handout that the times students spend in our assessments are approximately</a:t>
            </a:r>
            <a:endParaRPr lang="en-GB" sz="1200" i="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0" kern="1200" dirty="0" smtClean="0">
                <a:solidFill>
                  <a:schemeClr val="tx1"/>
                </a:solidFill>
                <a:effectLst/>
                <a:latin typeface="Arial" pitchFamily="32" charset="0"/>
                <a:ea typeface="ＭＳ Ｐゴシック" pitchFamily="32" charset="-128"/>
                <a:cs typeface="ＭＳ Ｐゴシック" pitchFamily="32" charset="-128"/>
              </a:rPr>
              <a:t>	Expert xx%  </a:t>
            </a:r>
            <a:endParaRPr lang="en-GB" sz="1200" i="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0" kern="1200" dirty="0" smtClean="0">
                <a:solidFill>
                  <a:schemeClr val="tx1"/>
                </a:solidFill>
                <a:effectLst/>
                <a:latin typeface="Arial" pitchFamily="32" charset="0"/>
                <a:ea typeface="ＭＳ Ｐゴシック" pitchFamily="32" charset="-128"/>
                <a:cs typeface="ＭＳ Ｐゴシック" pitchFamily="32" charset="-128"/>
              </a:rPr>
              <a:t>	Apprentice </a:t>
            </a:r>
            <a:r>
              <a:rPr lang="en-US" sz="1200" i="0" kern="1200" dirty="0" err="1" smtClean="0">
                <a:solidFill>
                  <a:schemeClr val="tx1"/>
                </a:solidFill>
                <a:effectLst/>
                <a:latin typeface="Arial" pitchFamily="32" charset="0"/>
                <a:ea typeface="ＭＳ Ｐゴシック" pitchFamily="32" charset="-128"/>
                <a:cs typeface="ＭＳ Ｐゴシック" pitchFamily="32" charset="-128"/>
              </a:rPr>
              <a:t>yy</a:t>
            </a:r>
            <a:r>
              <a:rPr lang="en-US" sz="1200" i="0" kern="1200" dirty="0" smtClean="0">
                <a:solidFill>
                  <a:schemeClr val="tx1"/>
                </a:solidFill>
                <a:effectLst/>
                <a:latin typeface="Arial" pitchFamily="32" charset="0"/>
                <a:ea typeface="ＭＳ Ｐゴシック" pitchFamily="32" charset="-128"/>
                <a:cs typeface="ＭＳ Ｐゴシック" pitchFamily="32" charset="-128"/>
              </a:rPr>
              <a:t>%</a:t>
            </a:r>
            <a:endParaRPr lang="en-GB" sz="1200" i="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0" kern="1200" dirty="0" smtClean="0">
                <a:solidFill>
                  <a:schemeClr val="tx1"/>
                </a:solidFill>
                <a:effectLst/>
                <a:latin typeface="Arial" pitchFamily="32" charset="0"/>
                <a:ea typeface="ＭＳ Ｐゴシック" pitchFamily="32" charset="-128"/>
                <a:cs typeface="ＭＳ Ｐゴシック" pitchFamily="32" charset="-128"/>
              </a:rPr>
              <a:t>	Novice </a:t>
            </a:r>
            <a:r>
              <a:rPr lang="en-US" sz="1200" i="0" kern="1200" dirty="0" err="1" smtClean="0">
                <a:solidFill>
                  <a:schemeClr val="tx1"/>
                </a:solidFill>
                <a:effectLst/>
                <a:latin typeface="Arial" pitchFamily="32" charset="0"/>
                <a:ea typeface="ＭＳ Ｐゴシック" pitchFamily="32" charset="-128"/>
                <a:cs typeface="ＭＳ Ｐゴシック" pitchFamily="32" charset="-128"/>
              </a:rPr>
              <a:t>zz</a:t>
            </a:r>
            <a:r>
              <a:rPr lang="en-US" sz="1200" i="0" kern="1200" dirty="0" smtClean="0">
                <a:solidFill>
                  <a:schemeClr val="tx1"/>
                </a:solidFill>
                <a:effectLst/>
                <a:latin typeface="Arial" pitchFamily="32" charset="0"/>
                <a:ea typeface="ＭＳ Ｐゴシック" pitchFamily="32" charset="-128"/>
                <a:cs typeface="ＭＳ Ｐゴシック" pitchFamily="32" charset="-128"/>
              </a:rPr>
              <a:t>%</a:t>
            </a:r>
            <a:endParaRPr lang="en-GB" sz="1200" i="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0" kern="1200" baseline="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Encourage participants to discuss the questions on the slide be sure to ask the last question—</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What has been shared with you is a rough estimate of what we found when we looked at the curriculum materials and district assessments.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Are you happy with the “coherence” presented in these two domains of our program?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Do they reflect the same message that we have sent to teachers and principals through:</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our professional development offerings and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district policies?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Will teachers and principals think that they can and should continue with only novice tasks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because it won’t reduce their students' scores on these tests by much?</a:t>
            </a:r>
            <a:r>
              <a:rPr lang="en-US" dirty="0" smtClean="0">
                <a:effectLst/>
              </a:rPr>
              <a:t> </a:t>
            </a:r>
            <a:endParaRPr lang="en-US" sz="1200" i="0" kern="1200" baseline="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31</a:t>
            </a:fld>
            <a:endParaRPr lang="en-US"/>
          </a:p>
        </p:txBody>
      </p:sp>
    </p:spTree>
    <p:extLst>
      <p:ext uri="{BB962C8B-B14F-4D97-AF65-F5344CB8AC3E}">
        <p14:creationId xmlns:p14="http://schemas.microsoft.com/office/powerpoint/2010/main" val="1637692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As you continue to think and reflect on the district program, lets think about why is it important to have these different types of task.</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Each of these task types has a different role.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Note the two aspects of knowing mathematics:</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Learning concepts and skills is like building a toolkit. This is of course vitally important…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but students also need to learn how to select and use these tools to tackle problems from within mathematics and from the real world.</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kern="1200" dirty="0" smtClean="0">
                <a:solidFill>
                  <a:schemeClr val="tx1"/>
                </a:solidFill>
                <a:effectLst/>
                <a:latin typeface="Arial" pitchFamily="32" charset="0"/>
                <a:ea typeface="ＭＳ Ｐゴシック" pitchFamily="32" charset="-128"/>
                <a:cs typeface="ＭＳ Ｐゴシック" pitchFamily="32" charset="-128"/>
              </a:rPr>
              <a:t>This is what problem solving and reasoning,  and the mathematical practices, are all about.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It’s no good building up a really sophisticated toolkit, if we never use them to make anything. </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Let's look at this in a bit more detail</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32</a:t>
            </a:fld>
            <a:endParaRPr lang="en-US"/>
          </a:p>
        </p:txBody>
      </p:sp>
    </p:spTree>
    <p:extLst>
      <p:ext uri="{BB962C8B-B14F-4D97-AF65-F5344CB8AC3E}">
        <p14:creationId xmlns:p14="http://schemas.microsoft.com/office/powerpoint/2010/main" val="334633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pitchFamily="32" charset="0"/>
                <a:ea typeface="ＭＳ Ｐゴシック" pitchFamily="32" charset="-128"/>
                <a:cs typeface="ＭＳ Ｐゴシック" pitchFamily="32" charset="-128"/>
              </a:rPr>
              <a:t>What makes a math task difficult? (10 minutes starting at ~65 minutes)</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0" kern="1200" dirty="0" smtClean="0">
                <a:solidFill>
                  <a:schemeClr val="tx1"/>
                </a:solidFill>
                <a:effectLst/>
                <a:latin typeface="Arial" pitchFamily="32" charset="0"/>
                <a:ea typeface="ＭＳ Ｐゴシック" pitchFamily="32" charset="-128"/>
                <a:cs typeface="ＭＳ Ｐゴシック" pitchFamily="32" charset="-128"/>
              </a:rPr>
              <a:t>What makes a task difficult?</a:t>
            </a:r>
            <a:endParaRPr lang="en-GB" sz="1200" b="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0" kern="1200" dirty="0" smtClean="0">
                <a:solidFill>
                  <a:schemeClr val="tx1"/>
                </a:solidFill>
                <a:effectLst/>
                <a:latin typeface="Arial" pitchFamily="32" charset="0"/>
                <a:ea typeface="ＭＳ Ｐゴシック" pitchFamily="32" charset="-128"/>
                <a:cs typeface="ＭＳ Ｐゴシック" pitchFamily="32" charset="-128"/>
              </a:rPr>
              <a:t>This is a key issue.</a:t>
            </a:r>
            <a:endParaRPr lang="en-GB" sz="1200" b="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0" kern="1200" dirty="0" smtClean="0">
                <a:solidFill>
                  <a:schemeClr val="tx1"/>
                </a:solidFill>
                <a:effectLst/>
                <a:latin typeface="Arial" pitchFamily="32" charset="0"/>
                <a:ea typeface="ＭＳ Ｐゴシック" pitchFamily="32" charset="-128"/>
                <a:cs typeface="ＭＳ Ｐゴシック" pitchFamily="32" charset="-128"/>
              </a:rPr>
              <a:t>We are used to thinking it is just "harder math", more advanced content. But with the broader range of task-types that high standards involve, that is far from true.</a:t>
            </a:r>
            <a:endParaRPr lang="en-GB" sz="1200" b="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0" kern="1200" dirty="0" smtClean="0">
                <a:solidFill>
                  <a:schemeClr val="tx1"/>
                </a:solidFill>
                <a:effectLst/>
                <a:latin typeface="Arial" pitchFamily="32" charset="0"/>
                <a:ea typeface="ＭＳ Ｐゴシック" pitchFamily="32" charset="-128"/>
                <a:cs typeface="ＭＳ Ｐゴシック" pitchFamily="32" charset="-128"/>
              </a:rPr>
              <a:t> </a:t>
            </a:r>
            <a:endParaRPr lang="en-GB" sz="1200" b="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0" kern="1200" dirty="0" smtClean="0">
                <a:solidFill>
                  <a:schemeClr val="tx1"/>
                </a:solidFill>
                <a:effectLst/>
                <a:latin typeface="Arial" pitchFamily="32" charset="0"/>
                <a:ea typeface="ＭＳ Ｐゴシック" pitchFamily="32" charset="-128"/>
                <a:cs typeface="ＭＳ Ｐゴシック" pitchFamily="32" charset="-128"/>
              </a:rPr>
              <a:t>Let's look at it.</a:t>
            </a:r>
            <a:r>
              <a:rPr lang="en-GB" b="0" dirty="0" smtClean="0">
                <a:effectLst/>
              </a:rPr>
              <a:t> </a:t>
            </a:r>
            <a:endParaRPr lang="en-US" b="0" baseline="0" dirty="0" smtClean="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33</a:t>
            </a:fld>
            <a:endParaRPr lang="en-US"/>
          </a:p>
        </p:txBody>
      </p:sp>
    </p:spTree>
    <p:extLst>
      <p:ext uri="{BB962C8B-B14F-4D97-AF65-F5344CB8AC3E}">
        <p14:creationId xmlns:p14="http://schemas.microsoft.com/office/powerpoint/2010/main" val="862804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is fairly obvious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 If a task is made more complex, it gets harder.</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 If it needs advanced content, it’s harder – we’ve always known that and, perhaps, only that.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 If you’ve been taught how to do one very like it, it’s easier.</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 Constructing a long chain of reasoning is harder than responding to a </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scaffolded</a:t>
            </a:r>
            <a:r>
              <a:rPr lang="en-US" sz="1200" kern="1200" dirty="0" smtClean="0">
                <a:solidFill>
                  <a:schemeClr val="tx1"/>
                </a:solidFill>
                <a:effectLst/>
                <a:latin typeface="Arial" pitchFamily="32" charset="0"/>
                <a:ea typeface="ＭＳ Ｐゴシック" pitchFamily="32" charset="-128"/>
                <a:cs typeface="ＭＳ Ｐゴシック" pitchFamily="32" charset="-128"/>
              </a:rPr>
              <a:t> sequence of prompts, or short items.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But, though all this is obvious, it has profound implications because</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the Standards, like the 21</a:t>
            </a:r>
            <a:r>
              <a:rPr lang="en-US" sz="1200" kern="1200" baseline="30000" dirty="0" smtClean="0">
                <a:solidFill>
                  <a:schemeClr val="tx1"/>
                </a:solidFill>
                <a:effectLst/>
                <a:latin typeface="Arial" pitchFamily="32" charset="0"/>
                <a:ea typeface="ＭＳ Ｐゴシック" pitchFamily="32" charset="-128"/>
                <a:cs typeface="ＭＳ Ｐゴシック" pitchFamily="32" charset="-128"/>
              </a:rPr>
              <a:t>st</a:t>
            </a:r>
            <a:r>
              <a:rPr lang="en-US" sz="1200" kern="1200" dirty="0" smtClean="0">
                <a:solidFill>
                  <a:schemeClr val="tx1"/>
                </a:solidFill>
                <a:effectLst/>
                <a:latin typeface="Arial" pitchFamily="32" charset="0"/>
                <a:ea typeface="ＭＳ Ｐゴシック" pitchFamily="32" charset="-128"/>
                <a:cs typeface="ＭＳ Ｐゴシック" pitchFamily="32" charset="-128"/>
              </a:rPr>
              <a:t> century world,</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value problem solving and reasoning.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This </a:t>
            </a:r>
            <a:r>
              <a:rPr lang="en-US" sz="1200" kern="1200" dirty="0" smtClean="0">
                <a:solidFill>
                  <a:schemeClr val="tx1"/>
                </a:solidFill>
                <a:effectLst/>
                <a:latin typeface="Arial" pitchFamily="32" charset="0"/>
                <a:ea typeface="ＭＳ Ｐゴシック" pitchFamily="32" charset="-128"/>
                <a:cs typeface="ＭＳ Ｐゴシック" pitchFamily="32" charset="-128"/>
              </a:rPr>
              <a:t>means students tackling complex, non-routine tasks</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Solving them demands long chains of reasoning.</a:t>
            </a:r>
            <a:r>
              <a:rPr lang="en-GB"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34</a:t>
            </a:fld>
            <a:endParaRPr lang="en-US"/>
          </a:p>
        </p:txBody>
      </p:sp>
    </p:spTree>
    <p:extLst>
      <p:ext uri="{BB962C8B-B14F-4D97-AF65-F5344CB8AC3E}">
        <p14:creationId xmlns:p14="http://schemas.microsoft.com/office/powerpoint/2010/main" val="2857541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sentence below the diagram</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means that complex, non-routine tasks should</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not require recently-learned </a:t>
            </a:r>
            <a:r>
              <a:rPr lang="en-US" sz="1200" kern="1200" dirty="0" smtClean="0">
                <a:solidFill>
                  <a:schemeClr val="tx1"/>
                </a:solidFill>
                <a:effectLst/>
                <a:latin typeface="Arial" pitchFamily="32" charset="0"/>
                <a:ea typeface="ＭＳ Ｐゴシック" pitchFamily="32" charset="-128"/>
                <a:cs typeface="ＭＳ Ｐゴシック" pitchFamily="32" charset="-128"/>
              </a:rPr>
              <a:t>content.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Such tasks - the right side of the balance - complement technical exercises on grade level content (the left side)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Mathematical literacy, which is what PISA assesses, is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sophisticated use of [relatively] elementary mathematics”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Arial" pitchFamily="32" charset="0"/>
                <a:ea typeface="ＭＳ Ｐゴシック" pitchFamily="32" charset="-128"/>
                <a:cs typeface="ＭＳ Ｐゴシック" pitchFamily="32" charset="-128"/>
              </a:rPr>
              <a:t>Quote from Lynn Steen in "Mathematics and Democracy"</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35</a:t>
            </a:fld>
            <a:endParaRPr lang="en-US"/>
          </a:p>
        </p:txBody>
      </p:sp>
    </p:spTree>
    <p:extLst>
      <p:ext uri="{BB962C8B-B14F-4D97-AF65-F5344CB8AC3E}">
        <p14:creationId xmlns:p14="http://schemas.microsoft.com/office/powerpoint/2010/main" val="2857541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It is useful to summarize these differences and distinguish between Novice tasks, Apprentice tasks and Expert tasks.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balance of</a:t>
            </a:r>
            <a:r>
              <a:rPr lang="en-US" sz="1200" kern="1200" dirty="0" smtClean="0">
                <a:solidFill>
                  <a:schemeClr val="tx1"/>
                </a:solidFill>
                <a:effectLst/>
                <a:latin typeface="Arial" pitchFamily="32" charset="0"/>
                <a:ea typeface="ＭＳ Ｐゴシック" pitchFamily="32" charset="-128"/>
                <a:cs typeface="ＭＳ Ｐゴシック" pitchFamily="32" charset="-128"/>
              </a:rPr>
              <a:t> different kinds of difficulty are shown, in this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very schematic </a:t>
            </a:r>
            <a:r>
              <a:rPr lang="en-US" sz="1200" kern="1200" dirty="0" smtClean="0">
                <a:solidFill>
                  <a:schemeClr val="tx1"/>
                </a:solidFill>
                <a:effectLst/>
                <a:latin typeface="Arial" pitchFamily="32" charset="0"/>
                <a:ea typeface="ＭＳ Ｐゴシック" pitchFamily="32" charset="-128"/>
                <a:cs typeface="ＭＳ Ｐゴシック" pitchFamily="32" charset="-128"/>
              </a:rPr>
              <a:t>diagram, by the font sizes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point to diagram</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Moving from left to right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Complexity, unfamiliarity, and student autonomy increase</a:t>
            </a:r>
            <a:r>
              <a:rPr lang="en-GB" sz="1200" kern="1200" dirty="0" smtClean="0">
                <a:solidFill>
                  <a:schemeClr val="tx1"/>
                </a:solidFill>
                <a:effectLst/>
                <a:latin typeface="Arial" pitchFamily="32" charset="0"/>
                <a:ea typeface="ＭＳ Ｐゴシック" pitchFamily="32" charset="-128"/>
                <a:cs typeface="ＭＳ Ｐゴシック" pitchFamily="32" charset="-128"/>
              </a:rPr>
              <a:t> - </a:t>
            </a:r>
            <a:r>
              <a:rPr lang="en-US" sz="1200" kern="1200" dirty="0" smtClean="0">
                <a:solidFill>
                  <a:schemeClr val="tx1"/>
                </a:solidFill>
                <a:effectLst/>
                <a:latin typeface="Arial" pitchFamily="32" charset="0"/>
                <a:ea typeface="ＭＳ Ｐゴシック" pitchFamily="32" charset="-128"/>
                <a:cs typeface="ＭＳ Ｐゴシック" pitchFamily="32" charset="-128"/>
              </a:rPr>
              <a:t>along with the need for skill in the mathematical practices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Technical demand has to decrease to maintain the level of difficulty</a:t>
            </a:r>
          </a:p>
          <a:p>
            <a:pPr lvl="0"/>
            <a:endParaRPr lang="en-US" sz="1200" b="1"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b="1" kern="1200" dirty="0" smtClean="0">
                <a:solidFill>
                  <a:schemeClr val="tx1"/>
                </a:solidFill>
                <a:effectLst/>
                <a:latin typeface="Arial" pitchFamily="32" charset="0"/>
                <a:ea typeface="ＭＳ Ｐゴシック" pitchFamily="32" charset="-128"/>
                <a:cs typeface="ＭＳ Ｐゴシック" pitchFamily="32" charset="-128"/>
              </a:rPr>
              <a:t>Handout 1 </a:t>
            </a:r>
            <a:r>
              <a:rPr lang="en-US" sz="1200" kern="1200" dirty="0" smtClean="0">
                <a:solidFill>
                  <a:schemeClr val="tx1"/>
                </a:solidFill>
                <a:effectLst/>
                <a:latin typeface="Arial" pitchFamily="32" charset="0"/>
                <a:ea typeface="ＭＳ Ｐゴシック" pitchFamily="32" charset="-128"/>
                <a:cs typeface="ＭＳ Ｐゴシック" pitchFamily="32" charset="-128"/>
              </a:rPr>
              <a:t>summarizes these things – for later reading</a:t>
            </a:r>
          </a:p>
          <a:p>
            <a:pPr lvl="0"/>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36</a:t>
            </a:fld>
            <a:endParaRPr lang="en-US"/>
          </a:p>
        </p:txBody>
      </p:sp>
    </p:spTree>
    <p:extLst>
      <p:ext uri="{BB962C8B-B14F-4D97-AF65-F5344CB8AC3E}">
        <p14:creationId xmlns:p14="http://schemas.microsoft.com/office/powerpoint/2010/main" val="410870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pitchFamily="32" charset="0"/>
                <a:ea typeface="ＭＳ Ｐゴシック" pitchFamily="32" charset="-128"/>
                <a:cs typeface="ＭＳ Ｐゴシック" pitchFamily="32" charset="-128"/>
              </a:rPr>
              <a:t>What have we learned</a:t>
            </a:r>
            <a:r>
              <a:rPr lang="en-US" sz="1200" b="0" i="0" kern="1200" dirty="0" smtClean="0">
                <a:solidFill>
                  <a:schemeClr val="tx1"/>
                </a:solidFill>
                <a:effectLst/>
                <a:latin typeface="Arial" pitchFamily="32" charset="0"/>
                <a:ea typeface="ＭＳ Ｐゴシック" pitchFamily="32" charset="-128"/>
                <a:cs typeface="ＭＳ Ｐゴシック" pitchFamily="32" charset="-128"/>
              </a:rPr>
              <a:t>? (10 minutes starting at ~75 minutes, mostly</a:t>
            </a:r>
            <a:r>
              <a:rPr lang="en-US" sz="1200" b="0" i="0" kern="1200" baseline="0" dirty="0" smtClean="0">
                <a:solidFill>
                  <a:schemeClr val="tx1"/>
                </a:solidFill>
                <a:effectLst/>
                <a:latin typeface="Arial" pitchFamily="32" charset="0"/>
                <a:ea typeface="ＭＳ Ｐゴシック" pitchFamily="32" charset="-128"/>
                <a:cs typeface="ＭＳ Ｐゴシック" pitchFamily="32" charset="-128"/>
              </a:rPr>
              <a:t> discussion and planning for next steps</a:t>
            </a:r>
            <a:r>
              <a:rPr lang="en-US" sz="1200" b="0" i="0" kern="1200" dirty="0" smtClean="0">
                <a:solidFill>
                  <a:schemeClr val="tx1"/>
                </a:solidFill>
                <a:effectLst/>
                <a:latin typeface="Arial" pitchFamily="32" charset="0"/>
                <a:ea typeface="ＭＳ Ｐゴシック" pitchFamily="32" charset="-128"/>
                <a:cs typeface="ＭＳ Ｐゴシック" pitchFamily="32" charset="-128"/>
              </a:rPr>
              <a:t>)</a:t>
            </a:r>
            <a:endParaRPr lang="en-GB" sz="1200" b="0" i="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session has been about diagnosis – learning what our current program is like on coherence.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It has given us all something to think about.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What are your initial impressions?</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Let people make their points but limit the time, moving on to the next slide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37</a:t>
            </a:fld>
            <a:endParaRPr lang="en-US"/>
          </a:p>
        </p:txBody>
      </p:sp>
    </p:spTree>
    <p:extLst>
      <p:ext uri="{BB962C8B-B14F-4D97-AF65-F5344CB8AC3E}">
        <p14:creationId xmlns:p14="http://schemas.microsoft.com/office/powerpoint/2010/main" val="862804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Obviously there is a lot to talk through another time</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But before we finish, let’s look forward</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Given this context, and where do we think we are?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begin to think about strategies for improvement - clearly something to follow up on if we think it's needed.</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38</a:t>
            </a:fld>
            <a:endParaRPr lang="en-US"/>
          </a:p>
        </p:txBody>
      </p:sp>
    </p:spTree>
    <p:extLst>
      <p:ext uri="{BB962C8B-B14F-4D97-AF65-F5344CB8AC3E}">
        <p14:creationId xmlns:p14="http://schemas.microsoft.com/office/powerpoint/2010/main" val="2802855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first bullet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right balance of task-types is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not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sufficient</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to guarantee coherence</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a teacher could teach</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the students how to tackle an expert task, for example, reducing it to a sequence of novice tasks)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kern="1200" dirty="0" smtClean="0">
                <a:solidFill>
                  <a:schemeClr val="tx1"/>
                </a:solidFill>
                <a:effectLst/>
                <a:latin typeface="Arial" pitchFamily="32" charset="0"/>
                <a:ea typeface="ＭＳ Ｐゴシック" pitchFamily="32" charset="-128"/>
                <a:cs typeface="ＭＳ Ｐゴシック" pitchFamily="32" charset="-128"/>
              </a:rPr>
              <a:t>b</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ut</a:t>
            </a:r>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it is a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necessary</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 condition</a:t>
            </a:r>
            <a:r>
              <a:rPr lang="en-US" sz="1200" kern="1200" dirty="0" smtClean="0">
                <a:solidFill>
                  <a:schemeClr val="tx1"/>
                </a:solidFill>
                <a:effectLst/>
                <a:latin typeface="Arial" pitchFamily="32" charset="0"/>
                <a:ea typeface="ＭＳ Ｐゴシック" pitchFamily="32" charset="-128"/>
                <a:cs typeface="ＭＳ Ｐゴシック" pitchFamily="32" charset="-128"/>
              </a:rPr>
              <a:t>, an essential opportunity to learn, and to perform</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Mathematics Improvement Network has developed a </a:t>
            </a:r>
            <a:r>
              <a:rPr lang="en-US" sz="1200" kern="1200" smtClean="0">
                <a:solidFill>
                  <a:schemeClr val="tx1"/>
                </a:solidFill>
                <a:effectLst/>
                <a:latin typeface="Arial" pitchFamily="32" charset="0"/>
                <a:ea typeface="ＭＳ Ｐゴシック" pitchFamily="32" charset="-128"/>
                <a:cs typeface="ＭＳ Ｐゴシック" pitchFamily="32" charset="-128"/>
              </a:rPr>
              <a:t>follow up </a:t>
            </a:r>
            <a:r>
              <a:rPr lang="en-US" sz="1200" kern="1200" dirty="0" smtClean="0">
                <a:solidFill>
                  <a:schemeClr val="tx1"/>
                </a:solidFill>
                <a:effectLst/>
                <a:latin typeface="Arial" pitchFamily="32" charset="0"/>
                <a:ea typeface="ＭＳ Ｐゴシック" pitchFamily="32" charset="-128"/>
                <a:cs typeface="ＭＳ Ｐゴシック" pitchFamily="32" charset="-128"/>
              </a:rPr>
              <a:t>workshop session</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through which we can review ways to improve coherence.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Shall we move to schedule that?</a:t>
            </a:r>
            <a:r>
              <a:rPr lang="en-GB" dirty="0" smtClean="0">
                <a:effectLst/>
              </a:rPr>
              <a:t> </a:t>
            </a:r>
            <a:endParaRPr lang="en-US" i="0" dirty="0" smtClean="0"/>
          </a:p>
          <a:p>
            <a:pPr marL="0" indent="0">
              <a:buFontTx/>
              <a:buNone/>
            </a:pPr>
            <a:endParaRPr lang="en-US" i="0" dirty="0" smtClean="0"/>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39</a:t>
            </a:fld>
            <a:endParaRPr lang="en-US"/>
          </a:p>
        </p:txBody>
      </p:sp>
    </p:spTree>
    <p:extLst>
      <p:ext uri="{BB962C8B-B14F-4D97-AF65-F5344CB8AC3E}">
        <p14:creationId xmlns:p14="http://schemas.microsoft.com/office/powerpoint/2010/main" val="163377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When determining if a district program is coherent, one needs to consider the various elements that drive the program.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All programs in schools are comprised of policy statements, curriculum materials, assessments, the actual instruction that takes place in classrooms, and professional development offerings the educators are asked to attend.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To guide teachers in their instruction within classrooms, one needs to ask-- are the messages to teachers, across these domains, consistent and aligned?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For example, it is so easy for poor high-stakes assessment to undermine the intentions of our policy statements and curriculum materials and thus the instruction in the classroom.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If any element is out of line, the whole program can fail. </a:t>
            </a:r>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4</a:t>
            </a:fld>
            <a:endParaRPr lang="en-US"/>
          </a:p>
        </p:txBody>
      </p:sp>
    </p:spTree>
    <p:extLst>
      <p:ext uri="{BB962C8B-B14F-4D97-AF65-F5344CB8AC3E}">
        <p14:creationId xmlns:p14="http://schemas.microsoft.com/office/powerpoint/2010/main" val="3034762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We have not looked at professional development - one of the four areas over which coherence is important that we set out at the beginning.</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 this district we have a lot of experience and some well-established professional development.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But it's expensive and we don't always see the changes we would like in our classroom visits afterwards.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MathNIC</a:t>
            </a:r>
            <a:r>
              <a:rPr lang="en-US" sz="1200" kern="1200" dirty="0" smtClean="0">
                <a:solidFill>
                  <a:schemeClr val="tx1"/>
                </a:solidFill>
                <a:effectLst/>
                <a:latin typeface="Arial" pitchFamily="32" charset="0"/>
                <a:ea typeface="ＭＳ Ｐゴシック" pitchFamily="32" charset="-128"/>
                <a:cs typeface="ＭＳ Ｐゴシック" pitchFamily="32" charset="-128"/>
              </a:rPr>
              <a:t> workshop is about issues in design of PD.  Would we like to look at that?</a:t>
            </a:r>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40</a:t>
            </a:fld>
            <a:endParaRPr lang="en-US"/>
          </a:p>
        </p:txBody>
      </p:sp>
    </p:spTree>
    <p:extLst>
      <p:ext uri="{BB962C8B-B14F-4D97-AF65-F5344CB8AC3E}">
        <p14:creationId xmlns:p14="http://schemas.microsoft.com/office/powerpoint/2010/main" val="3530908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Insert your contact details on</a:t>
            </a:r>
            <a:r>
              <a:rPr lang="en-US" i="1" baseline="0" dirty="0" smtClean="0"/>
              <a:t> </a:t>
            </a:r>
            <a:r>
              <a:rPr lang="en-US" i="1" baseline="0" smtClean="0"/>
              <a:t>this slide.</a:t>
            </a:r>
            <a:endParaRPr lang="en-US" i="1"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41</a:t>
            </a:fld>
            <a:endParaRPr lang="en-US"/>
          </a:p>
        </p:txBody>
      </p:sp>
    </p:spTree>
    <p:extLst>
      <p:ext uri="{BB962C8B-B14F-4D97-AF65-F5344CB8AC3E}">
        <p14:creationId xmlns:p14="http://schemas.microsoft.com/office/powerpoint/2010/main" val="329090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How would you describe the underlying purpose and goals of your school mathematics programs? The statement posted, from the Common Core State Standards draft, reflects the beliefs, purpose and goals found in high-performing countries, per PISA, and the mathematical needs of society for the 21</a:t>
            </a:r>
            <a:r>
              <a:rPr lang="en-US" sz="1200" kern="1200" baseline="30000" dirty="0" smtClean="0">
                <a:solidFill>
                  <a:schemeClr val="tx1"/>
                </a:solidFill>
                <a:effectLst/>
                <a:latin typeface="Arial" pitchFamily="32" charset="0"/>
                <a:ea typeface="ＭＳ Ｐゴシック" pitchFamily="32" charset="-128"/>
                <a:cs typeface="ＭＳ Ｐゴシック" pitchFamily="32" charset="-128"/>
              </a:rPr>
              <a:t>st</a:t>
            </a:r>
            <a:r>
              <a:rPr lang="en-US" sz="1200" kern="1200" dirty="0" smtClean="0">
                <a:solidFill>
                  <a:schemeClr val="tx1"/>
                </a:solidFill>
                <a:effectLst/>
                <a:latin typeface="Arial" pitchFamily="32" charset="0"/>
                <a:ea typeface="ＭＳ Ｐゴシック" pitchFamily="32" charset="-128"/>
                <a:cs typeface="ＭＳ Ｐゴシック" pitchFamily="32" charset="-128"/>
              </a:rPr>
              <a:t> century.</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As you read the slide, ask yourself:</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Is this what all of us in our district are working towards?</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(The quote is taken from a draft of the common core document)</a:t>
            </a:r>
            <a:r>
              <a:rPr lang="en-GB" dirty="0" smtClean="0">
                <a:effectLst/>
              </a:rPr>
              <a:t> </a:t>
            </a:r>
            <a:endParaRPr lang="en-US" i="1"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5</a:t>
            </a:fld>
            <a:endParaRPr lang="en-US"/>
          </a:p>
        </p:txBody>
      </p:sp>
    </p:spTree>
    <p:extLst>
      <p:ext uri="{BB962C8B-B14F-4D97-AF65-F5344CB8AC3E}">
        <p14:creationId xmlns:p14="http://schemas.microsoft.com/office/powerpoint/2010/main" val="385825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Key diagnostic probe </a:t>
            </a:r>
            <a:br>
              <a:rPr lang="en-US" sz="1200" b="1" kern="1200" dirty="0" smtClean="0">
                <a:solidFill>
                  <a:schemeClr val="tx1"/>
                </a:solidFill>
                <a:effectLst/>
                <a:latin typeface="Arial" pitchFamily="32" charset="0"/>
                <a:ea typeface="ＭＳ Ｐゴシック" pitchFamily="32" charset="-128"/>
                <a:cs typeface="ＭＳ Ｐゴシック" pitchFamily="32" charset="-128"/>
              </a:rPr>
            </a:br>
            <a:r>
              <a:rPr lang="en-US" sz="1200" b="0" kern="1200" dirty="0" smtClean="0">
                <a:solidFill>
                  <a:schemeClr val="tx1"/>
                </a:solidFill>
                <a:effectLst/>
                <a:latin typeface="Arial" pitchFamily="32" charset="0"/>
                <a:ea typeface="ＭＳ Ｐゴシック" pitchFamily="32" charset="-128"/>
                <a:cs typeface="ＭＳ Ｐゴシック" pitchFamily="32" charset="-128"/>
              </a:rPr>
              <a:t>(5 Minutes starting at ~5 minutes)</a:t>
            </a:r>
          </a:p>
          <a:p>
            <a:endParaRPr lang="en-US"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 powerful probe one can use to think about the coherence within a program is to review and analyze the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variety of types of task</a:t>
            </a:r>
            <a:r>
              <a:rPr lang="en-US" sz="1200" kern="1200" dirty="0" smtClean="0">
                <a:solidFill>
                  <a:schemeClr val="tx1"/>
                </a:solidFill>
                <a:effectLst/>
                <a:latin typeface="Arial" pitchFamily="32" charset="0"/>
                <a:ea typeface="ＭＳ Ｐゴシック" pitchFamily="32" charset="-128"/>
                <a:cs typeface="ＭＳ Ｐゴシック" pitchFamily="32" charset="-128"/>
              </a:rPr>
              <a:t> that students are asked to tackle.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This strategy is based on examining the types of task</a:t>
            </a:r>
            <a:r>
              <a:rPr lang="en-GB" sz="1200" b="1" kern="1200" dirty="0" smtClean="0">
                <a:solidFill>
                  <a:schemeClr val="tx1"/>
                </a:solidFill>
                <a:effectLst/>
                <a:latin typeface="Arial" pitchFamily="32" charset="0"/>
                <a:ea typeface="ＭＳ Ｐゴシック" pitchFamily="32" charset="-128"/>
                <a:cs typeface="ＭＳ Ｐゴシック" pitchFamily="32" charset="-128"/>
              </a:rPr>
              <a:t> </a:t>
            </a:r>
            <a:r>
              <a:rPr lang="en-GB" sz="1200" kern="1200" dirty="0" smtClean="0">
                <a:solidFill>
                  <a:schemeClr val="tx1"/>
                </a:solidFill>
                <a:effectLst/>
                <a:latin typeface="Arial" pitchFamily="32" charset="0"/>
                <a:ea typeface="ＭＳ Ｐゴシック" pitchFamily="32" charset="-128"/>
                <a:cs typeface="ＭＳ Ｐゴシック" pitchFamily="32" charset="-128"/>
              </a:rPr>
              <a:t>in the program's curriculum materials and assessments.</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If students spend most of their time doing low-level tasks, their achievement will be low level. The key to higher standards, and better mathematics programs, is improving the tasks that students work on most of the time.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b="1" kern="1200" dirty="0" smtClean="0">
                <a:solidFill>
                  <a:schemeClr val="tx1"/>
                </a:solidFill>
                <a:effectLst/>
                <a:latin typeface="Arial" pitchFamily="32" charset="0"/>
                <a:ea typeface="ＭＳ Ｐゴシック" pitchFamily="32" charset="-128"/>
                <a:cs typeface="ＭＳ Ｐゴシック" pitchFamily="32" charset="-128"/>
              </a:rPr>
              <a:t>Tasks are key indicators of coherence – they are the canary in the coal mine.</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6</a:t>
            </a:fld>
            <a:endParaRPr lang="en-US"/>
          </a:p>
        </p:txBody>
      </p:sp>
    </p:spTree>
    <p:extLst>
      <p:ext uri="{BB962C8B-B14F-4D97-AF65-F5344CB8AC3E}">
        <p14:creationId xmlns:p14="http://schemas.microsoft.com/office/powerpoint/2010/main" val="279597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Coherence means having the right kinds of tasks in the assessments, the curriculum materials and the PD offerings; tasks that together create a balanced mathematical experience for students and teachers.  </a:t>
            </a:r>
            <a:r>
              <a:rPr lang="en-GB" sz="1200" kern="1200" dirty="0" smtClean="0">
                <a:solidFill>
                  <a:schemeClr val="tx1"/>
                </a:solidFill>
                <a:effectLst/>
                <a:latin typeface="Arial" pitchFamily="32" charset="0"/>
                <a:ea typeface="ＭＳ Ｐゴシック" pitchFamily="32" charset="-128"/>
                <a:cs typeface="ＭＳ Ｐゴシック" pitchFamily="32" charset="-128"/>
              </a:rPr>
              <a:t>It also means having policies that support ALL students in ALL classes using a balanced set of curriculum materials and receiving instruction with a range of task types. </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Basically, by reviewing and analyzing tasks, one can get a better understanding of how policy, assessments, curriculum materials and PD offerings, link together and the kind of coherent,</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or incoherent,</a:t>
            </a:r>
            <a:r>
              <a:rPr lang="en-US" sz="1200" kern="1200" dirty="0" smtClean="0">
                <a:solidFill>
                  <a:schemeClr val="tx1"/>
                </a:solidFill>
                <a:effectLst/>
                <a:latin typeface="Arial" pitchFamily="32" charset="0"/>
                <a:ea typeface="ＭＳ Ｐゴシック" pitchFamily="32" charset="-128"/>
                <a:cs typeface="ＭＳ Ｐゴシック" pitchFamily="32" charset="-128"/>
              </a:rPr>
              <a:t> message that is being sent by the district. </a:t>
            </a:r>
            <a:endParaRPr lang="en-US"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7</a:t>
            </a:fld>
            <a:endParaRPr lang="en-US"/>
          </a:p>
        </p:txBody>
      </p:sp>
    </p:spTree>
    <p:extLst>
      <p:ext uri="{BB962C8B-B14F-4D97-AF65-F5344CB8AC3E}">
        <p14:creationId xmlns:p14="http://schemas.microsoft.com/office/powerpoint/2010/main" val="297868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A coherent program is not only a focused and clear set of concepts, skills and strategies to be developed over time, but it also progresses in complexity.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 English Language Arts progression is measured by the student’s ability to deal with increasingly complex texts, in increasingly sophisticated ways.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 high-quality Mathematics curricula it is similar but with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tasks </a:t>
            </a:r>
            <a:r>
              <a:rPr lang="en-US" sz="1200" kern="1200" dirty="0" smtClean="0">
                <a:solidFill>
                  <a:schemeClr val="tx1"/>
                </a:solidFill>
                <a:effectLst/>
                <a:latin typeface="Arial" pitchFamily="32" charset="0"/>
                <a:ea typeface="ＭＳ Ｐゴシック" pitchFamily="32" charset="-128"/>
                <a:cs typeface="ＭＳ Ｐゴシック" pitchFamily="32" charset="-128"/>
              </a:rPr>
              <a:t>instead of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texts</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(Read the “In Mathematics” paragraph)</a:t>
            </a: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This may be a different way of looking at progression in math.  It's not just moving on from arithmetic to algebra but also the complexity of the situations in which one needs to use mathematics to solve problems.</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holistic view is standard in ELA – and in mathematics outside school.</a:t>
            </a:r>
            <a:r>
              <a:rPr lang="en-US" dirty="0" smtClean="0">
                <a:effectLst/>
              </a:rPr>
              <a:t>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8</a:t>
            </a:fld>
            <a:endParaRPr lang="en-US"/>
          </a:p>
        </p:txBody>
      </p:sp>
    </p:spTree>
    <p:extLst>
      <p:ext uri="{BB962C8B-B14F-4D97-AF65-F5344CB8AC3E}">
        <p14:creationId xmlns:p14="http://schemas.microsoft.com/office/powerpoint/2010/main" val="159511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Thus, coherent mathematics programs involve learning mathematical content but also, and equally important, being able to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use</a:t>
            </a:r>
            <a:r>
              <a:rPr lang="en-US" sz="1200" kern="1200" dirty="0" smtClean="0">
                <a:solidFill>
                  <a:schemeClr val="tx1"/>
                </a:solidFill>
                <a:effectLst/>
                <a:latin typeface="Arial" pitchFamily="32" charset="0"/>
                <a:ea typeface="ＭＳ Ｐゴシック" pitchFamily="32" charset="-128"/>
                <a:cs typeface="ＭＳ Ｐゴシック" pitchFamily="32" charset="-128"/>
              </a:rPr>
              <a:t> the content to solve problems.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As you read the slide, note the two aspects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Learning concepts and skills is like building a toolkit. This is, of course, vitally important…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lvl="0"/>
            <a:r>
              <a:rPr lang="en-US" sz="1200" kern="1200" dirty="0" smtClean="0">
                <a:solidFill>
                  <a:schemeClr val="tx1"/>
                </a:solidFill>
                <a:effectLst/>
                <a:latin typeface="Arial" pitchFamily="32" charset="0"/>
                <a:ea typeface="ＭＳ Ｐゴシック" pitchFamily="32" charset="-128"/>
                <a:cs typeface="ＭＳ Ｐゴシック" pitchFamily="32" charset="-128"/>
              </a:rPr>
              <a:t>.. but students also need to learn how to select from and use these tools to tackle problems from within mathematics and from the real world.</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This is what high standards are all about.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It’s no good building up a really sophisticated toolkit and set of skills, if you cannot use them to make anything.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9</a:t>
            </a:fld>
            <a:endParaRPr lang="en-US"/>
          </a:p>
        </p:txBody>
      </p:sp>
    </p:spTree>
    <p:extLst>
      <p:ext uri="{BB962C8B-B14F-4D97-AF65-F5344CB8AC3E}">
        <p14:creationId xmlns:p14="http://schemas.microsoft.com/office/powerpoint/2010/main" val="33463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2977"/>
          </a:xfrm>
        </p:spPr>
        <p:txBody>
          <a:bodyPr/>
          <a:lstStyle>
            <a:lvl1pPr>
              <a:defRPr sz="3200" b="0"/>
            </a:lvl1pPr>
          </a:lstStyle>
          <a:p>
            <a:r>
              <a:rPr lang="en-GB" dirty="0" smtClean="0"/>
              <a:t>Click to edit Master title style</a:t>
            </a:r>
            <a:endParaRPr lang="en-US" dirty="0"/>
          </a:p>
        </p:txBody>
      </p:sp>
      <p:sp>
        <p:nvSpPr>
          <p:cNvPr id="3" name="Content Placeholder 2"/>
          <p:cNvSpPr>
            <a:spLocks noGrp="1"/>
          </p:cNvSpPr>
          <p:nvPr>
            <p:ph idx="1"/>
          </p:nvPr>
        </p:nvSpPr>
        <p:spPr>
          <a:xfrm>
            <a:off x="457200" y="1162538"/>
            <a:ext cx="8229600" cy="4963625"/>
          </a:xfrm>
        </p:spPr>
        <p:txBody>
          <a:bodyPr/>
          <a:lstStyle>
            <a:lvl1pPr>
              <a:defRPr sz="2800" b="0">
                <a:latin typeface="+mj-lt"/>
              </a:defRPr>
            </a:lvl1pPr>
            <a:lvl2pPr>
              <a:defRPr sz="2400">
                <a:latin typeface="+mj-lt"/>
              </a:defRPr>
            </a:lvl2pPr>
            <a:lvl3pPr>
              <a:defRPr sz="2000">
                <a:latin typeface="+mj-lt"/>
              </a:defRPr>
            </a:lvl3pPr>
            <a:lvl4pPr>
              <a:defRPr sz="1800">
                <a:latin typeface="+mn-lt"/>
              </a:defRPr>
            </a:lvl4pPr>
            <a:lvl5pPr>
              <a:defRPr sz="1600">
                <a:latin typeface="+mn-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4"/>
          <p:cNvSpPr>
            <a:spLocks noGrp="1"/>
          </p:cNvSpPr>
          <p:nvPr>
            <p:ph type="sldNum" sz="quarter" idx="10"/>
          </p:nvPr>
        </p:nvSpPr>
        <p:spPr>
          <a:xfrm>
            <a:off x="7153275" y="6151563"/>
            <a:ext cx="1533525" cy="215900"/>
          </a:xfrm>
        </p:spPr>
        <p:txBody>
          <a:bodyPr/>
          <a:lstStyle>
            <a:lvl1pPr>
              <a:defRPr/>
            </a:lvl1pPr>
          </a:lstStyle>
          <a:p>
            <a:pPr>
              <a:defRPr/>
            </a:pPr>
            <a:fld id="{79284753-B4CF-7D41-A42E-9715DA0EE656}" type="slidenum">
              <a:rPr lang="en-US" smtClean="0"/>
              <a:pPr>
                <a:defRPr/>
              </a:pPr>
              <a:t>‹#›</a:t>
            </a:fld>
            <a:endParaRPr lang="en-US"/>
          </a:p>
        </p:txBody>
      </p:sp>
    </p:spTree>
    <p:extLst>
      <p:ext uri="{BB962C8B-B14F-4D97-AF65-F5344CB8AC3E}">
        <p14:creationId xmlns:p14="http://schemas.microsoft.com/office/powerpoint/2010/main" val="293037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113692"/>
            <a:ext cx="4038600" cy="5012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113692"/>
            <a:ext cx="4038600" cy="5012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Slide Number Placeholder 5"/>
          <p:cNvSpPr>
            <a:spLocks noGrp="1"/>
          </p:cNvSpPr>
          <p:nvPr>
            <p:ph type="sldNum" sz="quarter" idx="10"/>
          </p:nvPr>
        </p:nvSpPr>
        <p:spPr>
          <a:xfrm>
            <a:off x="6648450" y="6151563"/>
            <a:ext cx="2038350" cy="215900"/>
          </a:xfrm>
        </p:spPr>
        <p:txBody>
          <a:bodyPr/>
          <a:lstStyle>
            <a:lvl1pPr>
              <a:defRPr/>
            </a:lvl1pPr>
          </a:lstStyle>
          <a:p>
            <a:pPr>
              <a:defRPr/>
            </a:pPr>
            <a:fld id="{4965B065-54F9-0843-9494-C4581C54ED98}" type="slidenum">
              <a:rPr lang="en-US" smtClean="0"/>
              <a:pPr>
                <a:defRPr/>
              </a:pPr>
              <a:t>‹#›</a:t>
            </a:fld>
            <a:endParaRPr lang="en-US"/>
          </a:p>
        </p:txBody>
      </p:sp>
    </p:spTree>
    <p:extLst>
      <p:ext uri="{BB962C8B-B14F-4D97-AF65-F5344CB8AC3E}">
        <p14:creationId xmlns:p14="http://schemas.microsoft.com/office/powerpoint/2010/main" val="118632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287AB0C4-55F3-FB4E-9899-FCFE97CC6F28}" type="slidenum">
              <a:rPr lang="en-US" smtClean="0"/>
              <a:pPr>
                <a:defRPr/>
              </a:pPr>
              <a:t>‹#›</a:t>
            </a:fld>
            <a:endParaRPr lang="en-US"/>
          </a:p>
        </p:txBody>
      </p:sp>
    </p:spTree>
    <p:extLst>
      <p:ext uri="{BB962C8B-B14F-4D97-AF65-F5344CB8AC3E}">
        <p14:creationId xmlns:p14="http://schemas.microsoft.com/office/powerpoint/2010/main" val="22275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43A5FD-F371-3A4C-A72D-7D77D4C647FD}" type="slidenum">
              <a:rPr lang="en-US" smtClean="0"/>
              <a:pPr>
                <a:defRPr/>
              </a:pPr>
              <a:t>‹#›</a:t>
            </a:fld>
            <a:endParaRPr lang="en-US"/>
          </a:p>
        </p:txBody>
      </p:sp>
    </p:spTree>
    <p:extLst>
      <p:ext uri="{BB962C8B-B14F-4D97-AF65-F5344CB8AC3E}">
        <p14:creationId xmlns:p14="http://schemas.microsoft.com/office/powerpoint/2010/main" val="292430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1196752"/>
            <a:ext cx="9144000" cy="4896544"/>
          </a:xfrm>
          <a:solidFill>
            <a:schemeClr val="tx2"/>
          </a:solidFill>
        </p:spPr>
        <p:txBody>
          <a:bodyPr anchor="ctr">
            <a:normAutofit/>
          </a:bodyPr>
          <a:lstStyle>
            <a:lvl1pPr marL="0" indent="0" algn="ctr">
              <a:buNone/>
              <a:defRPr sz="2800" b="1">
                <a:solidFill>
                  <a:schemeClr val="bg1"/>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title</a:t>
            </a:r>
          </a:p>
          <a:p>
            <a:endParaRPr lang="en-US" dirty="0"/>
          </a:p>
        </p:txBody>
      </p:sp>
      <p:sp>
        <p:nvSpPr>
          <p:cNvPr id="12" name="TextBox 11"/>
          <p:cNvSpPr txBox="1"/>
          <p:nvPr userDrawn="1"/>
        </p:nvSpPr>
        <p:spPr>
          <a:xfrm>
            <a:off x="1" y="-9372"/>
            <a:ext cx="9143999" cy="1569660"/>
          </a:xfrm>
          <a:prstGeom prst="rect">
            <a:avLst/>
          </a:prstGeom>
          <a:solidFill>
            <a:srgbClr val="710E0E"/>
          </a:solidFill>
        </p:spPr>
        <p:txBody>
          <a:bodyPr wrap="square" rtlCol="0">
            <a:spAutoFit/>
          </a:bodyPr>
          <a:lstStyle/>
          <a:p>
            <a:pPr algn="ctr"/>
            <a:endParaRPr lang="en-US" dirty="0" smtClean="0">
              <a:solidFill>
                <a:srgbClr val="FFFFFF"/>
              </a:solidFill>
              <a:latin typeface="Rockwell"/>
              <a:cs typeface="Rockwell"/>
            </a:endParaRPr>
          </a:p>
          <a:p>
            <a:pPr algn="ctr"/>
            <a:r>
              <a:rPr lang="en-US" dirty="0" smtClean="0">
                <a:solidFill>
                  <a:srgbClr val="FFFFFF"/>
                </a:solidFill>
                <a:latin typeface="Rockwell"/>
                <a:cs typeface="Rockwell"/>
              </a:rPr>
              <a:t>Mathematics Improvement Network</a:t>
            </a:r>
          </a:p>
          <a:p>
            <a:pPr algn="ctr"/>
            <a:endParaRPr lang="en-US" dirty="0" smtClean="0">
              <a:solidFill>
                <a:srgbClr val="FFFFFF"/>
              </a:solidFill>
              <a:latin typeface="Rockwell"/>
              <a:cs typeface="Rockwell"/>
            </a:endParaRPr>
          </a:p>
          <a:p>
            <a:pPr algn="ctr"/>
            <a:endParaRPr lang="en-US" dirty="0" smtClean="0">
              <a:solidFill>
                <a:srgbClr val="FFFFFF"/>
              </a:solidFill>
              <a:latin typeface="Rockwell"/>
              <a:cs typeface="Rockwell"/>
            </a:endParaRPr>
          </a:p>
        </p:txBody>
      </p:sp>
      <p:sp>
        <p:nvSpPr>
          <p:cNvPr id="13" name="TextBox 12"/>
          <p:cNvSpPr txBox="1"/>
          <p:nvPr userDrawn="1"/>
        </p:nvSpPr>
        <p:spPr>
          <a:xfrm>
            <a:off x="0" y="6057781"/>
            <a:ext cx="9144000" cy="969496"/>
          </a:xfrm>
          <a:prstGeom prst="rect">
            <a:avLst/>
          </a:prstGeom>
          <a:solidFill>
            <a:schemeClr val="tx2"/>
          </a:solidFill>
        </p:spPr>
        <p:txBody>
          <a:bodyPr wrap="square" rtlCol="0">
            <a:spAutoFit/>
          </a:bodyPr>
          <a:lstStyle/>
          <a:p>
            <a:pPr algn="ctr"/>
            <a:r>
              <a:rPr lang="en-US" sz="1100" kern="1200" dirty="0" smtClean="0">
                <a:solidFill>
                  <a:schemeClr val="accent6"/>
                </a:solidFill>
                <a:effectLst/>
                <a:latin typeface="+mj-lt"/>
                <a:ea typeface="ＭＳ Ｐゴシック" pitchFamily="-107" charset="-128"/>
                <a:cs typeface="ＭＳ Ｐゴシック" pitchFamily="-107" charset="-128"/>
              </a:rPr>
              <a:t>© 2017 Mathematics Assessment Resource Service, University of Nottingham</a:t>
            </a:r>
          </a:p>
          <a:p>
            <a:pPr algn="ctr"/>
            <a:r>
              <a:rPr lang="en-US" sz="1100" kern="1200" dirty="0" smtClean="0">
                <a:solidFill>
                  <a:schemeClr val="accent6"/>
                </a:solidFill>
                <a:effectLst/>
                <a:latin typeface="+mj-lt"/>
                <a:ea typeface="ＭＳ Ｐゴシック" pitchFamily="-107" charset="-128"/>
                <a:cs typeface="ＭＳ Ｐゴシック" pitchFamily="-107" charset="-128"/>
              </a:rPr>
              <a:t>May be reproduced, unmodified, for non-commercial purposes under the Creative Commons license detailed at </a:t>
            </a:r>
            <a:br>
              <a:rPr lang="en-US" sz="1100" kern="1200" dirty="0" smtClean="0">
                <a:solidFill>
                  <a:schemeClr val="accent6"/>
                </a:solidFill>
                <a:effectLst/>
                <a:latin typeface="+mj-lt"/>
                <a:ea typeface="ＭＳ Ｐゴシック" pitchFamily="-107" charset="-128"/>
                <a:cs typeface="ＭＳ Ｐゴシック" pitchFamily="-107" charset="-128"/>
              </a:rPr>
            </a:br>
            <a:r>
              <a:rPr lang="en-US" sz="1100" kern="1200" dirty="0" smtClean="0">
                <a:solidFill>
                  <a:schemeClr val="accent6"/>
                </a:solidFill>
                <a:effectLst/>
                <a:latin typeface="+mj-lt"/>
                <a:ea typeface="ＭＳ Ｐゴシック" pitchFamily="-107" charset="-128"/>
                <a:cs typeface="ＭＳ Ｐゴシック" pitchFamily="-107" charset="-128"/>
              </a:rPr>
              <a:t>http://</a:t>
            </a:r>
            <a:r>
              <a:rPr lang="en-US" sz="1100" kern="1200" dirty="0" err="1" smtClean="0">
                <a:solidFill>
                  <a:schemeClr val="accent6"/>
                </a:solidFill>
                <a:effectLst/>
                <a:latin typeface="+mj-lt"/>
                <a:ea typeface="ＭＳ Ｐゴシック" pitchFamily="-107" charset="-128"/>
                <a:cs typeface="ＭＳ Ｐゴシック" pitchFamily="-107" charset="-128"/>
              </a:rPr>
              <a:t>creativecommons.org</a:t>
            </a:r>
            <a:r>
              <a:rPr lang="en-US" sz="1100" kern="1200" dirty="0" smtClean="0">
                <a:solidFill>
                  <a:schemeClr val="accent6"/>
                </a:solidFill>
                <a:effectLst/>
                <a:latin typeface="+mj-lt"/>
                <a:ea typeface="ＭＳ Ｐゴシック" pitchFamily="-107" charset="-128"/>
                <a:cs typeface="ＭＳ Ｐゴシック" pitchFamily="-107" charset="-128"/>
              </a:rPr>
              <a:t>/licenses/by-</a:t>
            </a:r>
            <a:r>
              <a:rPr lang="en-US" sz="1100" kern="1200" dirty="0" err="1" smtClean="0">
                <a:solidFill>
                  <a:schemeClr val="accent6"/>
                </a:solidFill>
                <a:effectLst/>
                <a:latin typeface="+mj-lt"/>
                <a:ea typeface="ＭＳ Ｐゴシック" pitchFamily="-107" charset="-128"/>
                <a:cs typeface="ＭＳ Ｐゴシック" pitchFamily="-107" charset="-128"/>
              </a:rPr>
              <a:t>nc</a:t>
            </a:r>
            <a:r>
              <a:rPr lang="en-US" sz="1100" kern="1200" dirty="0" smtClean="0">
                <a:solidFill>
                  <a:schemeClr val="accent6"/>
                </a:solidFill>
                <a:effectLst/>
                <a:latin typeface="+mj-lt"/>
                <a:ea typeface="ＭＳ Ｐゴシック" pitchFamily="-107" charset="-128"/>
                <a:cs typeface="ＭＳ Ｐゴシック" pitchFamily="-107" charset="-128"/>
              </a:rPr>
              <a:t>-</a:t>
            </a:r>
            <a:r>
              <a:rPr lang="en-US" sz="1100" kern="1200" dirty="0" err="1" smtClean="0">
                <a:solidFill>
                  <a:schemeClr val="accent6"/>
                </a:solidFill>
                <a:effectLst/>
                <a:latin typeface="+mj-lt"/>
                <a:ea typeface="ＭＳ Ｐゴシック" pitchFamily="-107" charset="-128"/>
                <a:cs typeface="ＭＳ Ｐゴシック" pitchFamily="-107" charset="-128"/>
              </a:rPr>
              <a:t>sa</a:t>
            </a:r>
            <a:r>
              <a:rPr lang="en-US" sz="1100" kern="1200" dirty="0" smtClean="0">
                <a:solidFill>
                  <a:schemeClr val="accent6"/>
                </a:solidFill>
                <a:effectLst/>
                <a:latin typeface="+mj-lt"/>
                <a:ea typeface="ＭＳ Ｐゴシック" pitchFamily="-107" charset="-128"/>
                <a:cs typeface="ＭＳ Ｐゴシック" pitchFamily="-107" charset="-128"/>
              </a:rPr>
              <a:t>/4.0/ - all other rights reserved </a:t>
            </a:r>
          </a:p>
          <a:p>
            <a:pPr algn="ctr"/>
            <a:endParaRPr lang="en-US" dirty="0">
              <a:solidFill>
                <a:schemeClr val="tx1"/>
              </a:solidFill>
            </a:endParaRPr>
          </a:p>
        </p:txBody>
      </p:sp>
    </p:spTree>
    <p:extLst>
      <p:ext uri="{BB962C8B-B14F-4D97-AF65-F5344CB8AC3E}">
        <p14:creationId xmlns:p14="http://schemas.microsoft.com/office/powerpoint/2010/main" val="34455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0"/>
            <a:ext cx="9144000" cy="6858000"/>
          </a:xfrm>
          <a:solidFill>
            <a:schemeClr val="tx2"/>
          </a:solidFill>
        </p:spPr>
        <p:txBody>
          <a:bodyPr anchor="ctr">
            <a:normAutofit/>
          </a:bodyPr>
          <a:lstStyle>
            <a:lvl1pPr marL="0" indent="0" algn="ctr">
              <a:buNone/>
              <a:defRPr sz="2800" b="1">
                <a:solidFill>
                  <a:schemeClr val="bg1"/>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title</a:t>
            </a:r>
          </a:p>
          <a:p>
            <a:endParaRPr lang="en-US" dirty="0"/>
          </a:p>
        </p:txBody>
      </p:sp>
    </p:spTree>
    <p:extLst>
      <p:ext uri="{BB962C8B-B14F-4D97-AF65-F5344CB8AC3E}">
        <p14:creationId xmlns:p14="http://schemas.microsoft.com/office/powerpoint/2010/main" val="134293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013 template copy">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b="0">
                <a:solidFill>
                  <a:srgbClr val="000000"/>
                </a:solidFill>
                <a:uFillTx/>
              </a:defRPr>
            </a:pPr>
            <a:r>
              <a:rPr sz="3200" b="1">
                <a:solidFill>
                  <a:srgbClr val="11053B"/>
                </a:solidFill>
                <a:uFill>
                  <a:solidFill>
                    <a:srgbClr val="11053B"/>
                  </a:solidFill>
                </a:uFill>
              </a:rPr>
              <a:t>Title Text</a:t>
            </a:r>
          </a:p>
        </p:txBody>
      </p:sp>
      <p:sp>
        <p:nvSpPr>
          <p:cNvPr id="13" name="Shape 13"/>
          <p:cNvSpPr>
            <a:spLocks noGrp="1"/>
          </p:cNvSpPr>
          <p:nvPr>
            <p:ph type="body" idx="1"/>
          </p:nvPr>
        </p:nvSpPr>
        <p:spPr>
          <a:xfrm>
            <a:off x="165100" y="1143000"/>
            <a:ext cx="8775700" cy="5092700"/>
          </a:xfrm>
          <a:prstGeom prst="rect">
            <a:avLst/>
          </a:prstGeom>
        </p:spPr>
        <p:txBody>
          <a:bodyPr/>
          <a:lstStyle>
            <a:lvl1pPr marL="0" indent="0">
              <a:buSzTx/>
              <a:buNone/>
              <a:defRPr>
                <a:solidFill>
                  <a:srgbClr val="123462"/>
                </a:solidFill>
                <a:uFill>
                  <a:solidFill>
                    <a:srgbClr val="123462"/>
                  </a:solidFill>
                </a:uFill>
              </a:defRPr>
            </a:lvl1pPr>
            <a:lvl2pPr marL="783590" indent="-285750">
              <a:buFontTx/>
              <a:defRPr sz="2800" b="0">
                <a:solidFill>
                  <a:srgbClr val="000000"/>
                </a:solidFill>
                <a:uFill>
                  <a:solidFill>
                    <a:srgbClr val="000000"/>
                  </a:solidFill>
                </a:uFill>
              </a:defRPr>
            </a:lvl2pPr>
            <a:lvl3pPr marL="1183639" indent="-228600">
              <a:spcBef>
                <a:spcPts val="500"/>
              </a:spcBef>
              <a:buClr>
                <a:srgbClr val="000000"/>
              </a:buClr>
              <a:defRPr sz="2400" b="0">
                <a:solidFill>
                  <a:srgbClr val="000000"/>
                </a:solidFill>
                <a:uFill>
                  <a:solidFill>
                    <a:srgbClr val="000000"/>
                  </a:solidFill>
                </a:uFill>
              </a:defRPr>
            </a:lvl3pPr>
            <a:lvl4pPr marL="1640839" indent="-228600">
              <a:spcBef>
                <a:spcPts val="400"/>
              </a:spcBef>
              <a:buClr>
                <a:srgbClr val="000000"/>
              </a:buClr>
              <a:buChar char="–"/>
              <a:defRPr sz="2000" b="0">
                <a:solidFill>
                  <a:srgbClr val="000000"/>
                </a:solidFill>
                <a:uFill>
                  <a:solidFill>
                    <a:srgbClr val="000000"/>
                  </a:solidFill>
                </a:uFill>
              </a:defRPr>
            </a:lvl4pPr>
            <a:lvl5pPr marL="2098039" indent="-228600">
              <a:spcBef>
                <a:spcPts val="400"/>
              </a:spcBef>
              <a:buClr>
                <a:srgbClr val="000000"/>
              </a:buClr>
              <a:buChar char="»"/>
              <a:defRPr sz="2000" b="0">
                <a:solidFill>
                  <a:srgbClr val="000000"/>
                </a:solidFill>
                <a:uFill>
                  <a:solidFill>
                    <a:srgbClr val="000000"/>
                  </a:solidFill>
                </a:uFill>
              </a:defRPr>
            </a:lvl5pPr>
          </a:lstStyle>
          <a:p>
            <a:pPr lvl="0">
              <a:defRPr sz="1800" b="0">
                <a:solidFill>
                  <a:srgbClr val="000000"/>
                </a:solidFill>
                <a:uFillTx/>
              </a:defRPr>
            </a:pPr>
            <a:r>
              <a:rPr sz="3000" b="1">
                <a:solidFill>
                  <a:srgbClr val="123462"/>
                </a:solidFill>
                <a:uFill>
                  <a:solidFill>
                    <a:srgbClr val="123462"/>
                  </a:solidFill>
                </a:uFill>
              </a:rPr>
              <a:t>Body Level One</a:t>
            </a:r>
          </a:p>
          <a:p>
            <a:pPr lvl="1">
              <a:defRPr sz="1800">
                <a:uFillTx/>
              </a:defRPr>
            </a:pPr>
            <a:r>
              <a:rPr sz="28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Tree>
    <p:extLst>
      <p:ext uri="{BB962C8B-B14F-4D97-AF65-F5344CB8AC3E}">
        <p14:creationId xmlns:p14="http://schemas.microsoft.com/office/powerpoint/2010/main" val="302453785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Text Placeholder 2"/>
          <p:cNvSpPr>
            <a:spLocks noGrp="1"/>
          </p:cNvSpPr>
          <p:nvPr>
            <p:ph type="body" idx="1"/>
          </p:nvPr>
        </p:nvSpPr>
        <p:spPr bwMode="auto">
          <a:xfrm>
            <a:off x="457200" y="1319213"/>
            <a:ext cx="82296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7358063" y="6151563"/>
            <a:ext cx="1328737" cy="2159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3EB8B0DE-817B-AA42-B0BD-CE5C49FE793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695" r:id="rId5"/>
    <p:sldLayoutId id="2147483720" r:id="rId6"/>
    <p:sldLayoutId id="2147483719" r:id="rId7"/>
  </p:sldLayoutIdLst>
  <p:txStyles>
    <p:titleStyle>
      <a:lvl1pPr algn="ctr" defTabSz="457200" rtl="0" eaLnBrk="1" fontAlgn="base" hangingPunct="1">
        <a:spcBef>
          <a:spcPct val="0"/>
        </a:spcBef>
        <a:spcAft>
          <a:spcPct val="0"/>
        </a:spcAft>
        <a:defRPr sz="3200" b="0"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b="0" kern="1200">
          <a:solidFill>
            <a:srgbClr val="6C0000"/>
          </a:solidFill>
          <a:latin typeface="+mj-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j-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chart" Target="../charts/char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68760"/>
            <a:ext cx="9144000" cy="4824536"/>
          </a:xfrm>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a:t>P</a:t>
            </a:r>
            <a:r>
              <a:rPr lang="en-US" dirty="0" smtClean="0"/>
              <a:t>rogram Coherence Health Check</a:t>
            </a:r>
            <a:endParaRPr lang="en-US" dirty="0"/>
          </a:p>
          <a:p>
            <a:r>
              <a:rPr lang="en-US" b="0" dirty="0" smtClean="0"/>
              <a:t>Are we well-aligned?</a:t>
            </a:r>
            <a:endParaRPr lang="en-US" sz="1800" b="0" dirty="0" smtClean="0"/>
          </a:p>
        </p:txBody>
      </p:sp>
      <p:graphicFrame>
        <p:nvGraphicFramePr>
          <p:cNvPr id="4" name="Diagram 3"/>
          <p:cNvGraphicFramePr/>
          <p:nvPr>
            <p:extLst>
              <p:ext uri="{D42A27DB-BD31-4B8C-83A1-F6EECF244321}">
                <p14:modId xmlns:p14="http://schemas.microsoft.com/office/powerpoint/2010/main" val="796154664"/>
              </p:ext>
            </p:extLst>
          </p:nvPr>
        </p:nvGraphicFramePr>
        <p:xfrm>
          <a:off x="1259632" y="44624"/>
          <a:ext cx="655272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2237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a:t>
            </a:r>
            <a:r>
              <a:rPr lang="is-IS" dirty="0" smtClean="0"/>
              <a:t>….</a:t>
            </a:r>
            <a:endParaRPr lang="en-US" dirty="0"/>
          </a:p>
        </p:txBody>
      </p:sp>
      <p:sp>
        <p:nvSpPr>
          <p:cNvPr id="3" name="Text Placeholder 2"/>
          <p:cNvSpPr>
            <a:spLocks noGrp="1"/>
          </p:cNvSpPr>
          <p:nvPr>
            <p:ph type="body" idx="1"/>
          </p:nvPr>
        </p:nvSpPr>
        <p:spPr/>
        <p:txBody>
          <a:bodyPr/>
          <a:lstStyle/>
          <a:p>
            <a:endParaRPr lang="en-US" dirty="0" smtClean="0"/>
          </a:p>
          <a:p>
            <a:endParaRPr lang="en-US" dirty="0"/>
          </a:p>
          <a:p>
            <a:pPr algn="ctr"/>
            <a:r>
              <a:rPr lang="en-US" sz="3600" dirty="0" smtClean="0">
                <a:solidFill>
                  <a:srgbClr val="FF0000"/>
                </a:solidFill>
              </a:rPr>
              <a:t>Content and Practices </a:t>
            </a:r>
          </a:p>
          <a:p>
            <a:pPr algn="ctr"/>
            <a:r>
              <a:rPr lang="en-US" sz="3600" dirty="0" smtClean="0">
                <a:solidFill>
                  <a:srgbClr val="FF0000"/>
                </a:solidFill>
              </a:rPr>
              <a:t>need </a:t>
            </a:r>
          </a:p>
          <a:p>
            <a:pPr algn="ctr"/>
            <a:r>
              <a:rPr lang="en-US" sz="3600" dirty="0" smtClean="0">
                <a:solidFill>
                  <a:srgbClr val="FF0000"/>
                </a:solidFill>
              </a:rPr>
              <a:t>different types of task</a:t>
            </a:r>
            <a:endParaRPr lang="en-US" sz="3600" dirty="0">
              <a:solidFill>
                <a:srgbClr val="FF0000"/>
              </a:solidFill>
            </a:endParaRPr>
          </a:p>
        </p:txBody>
      </p:sp>
    </p:spTree>
    <p:extLst>
      <p:ext uri="{BB962C8B-B14F-4D97-AF65-F5344CB8AC3E}">
        <p14:creationId xmlns:p14="http://schemas.microsoft.com/office/powerpoint/2010/main" val="4044634600"/>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96544"/>
          </a:xfrm>
        </p:spPr>
        <p:txBody>
          <a:bodyPr/>
          <a:lstStyle/>
          <a:p>
            <a:r>
              <a:rPr lang="en-US" dirty="0" smtClean="0"/>
              <a:t>Expert, Apprentice and Novice Tasks</a:t>
            </a:r>
          </a:p>
          <a:p>
            <a:r>
              <a:rPr lang="en-US" sz="1800" dirty="0" smtClean="0"/>
              <a:t>Some examples</a:t>
            </a:r>
            <a:endParaRPr lang="en-US" sz="1800" dirty="0"/>
          </a:p>
          <a:p>
            <a:endParaRPr lang="en-US" dirty="0" smtClean="0"/>
          </a:p>
        </p:txBody>
      </p:sp>
    </p:spTree>
    <p:extLst>
      <p:ext uri="{BB962C8B-B14F-4D97-AF65-F5344CB8AC3E}">
        <p14:creationId xmlns:p14="http://schemas.microsoft.com/office/powerpoint/2010/main" val="27125359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Novice tasks</a:t>
            </a:r>
            <a:endParaRPr lang="en-US" dirty="0"/>
          </a:p>
        </p:txBody>
      </p:sp>
      <p:sp>
        <p:nvSpPr>
          <p:cNvPr id="3" name="Content Placeholder 2"/>
          <p:cNvSpPr>
            <a:spLocks noGrp="1"/>
          </p:cNvSpPr>
          <p:nvPr>
            <p:ph idx="1"/>
          </p:nvPr>
        </p:nvSpPr>
        <p:spPr/>
        <p:txBody>
          <a:bodyPr/>
          <a:lstStyle/>
          <a:p>
            <a:pPr marL="0" indent="0" algn="ctr">
              <a:buNone/>
            </a:pPr>
            <a:endParaRPr lang="en-US" sz="800" dirty="0" smtClean="0"/>
          </a:p>
          <a:p>
            <a:pPr marL="742950" indent="-742950">
              <a:buFont typeface="+mj-lt"/>
              <a:buAutoNum type="arabicPeriod"/>
            </a:pPr>
            <a:r>
              <a:rPr lang="en-US" sz="3600" dirty="0" smtClean="0">
                <a:solidFill>
                  <a:schemeClr val="tx1"/>
                </a:solidFill>
                <a:latin typeface="+mn-lt"/>
              </a:rPr>
              <a:t>14 </a:t>
            </a:r>
            <a:r>
              <a:rPr lang="en-US" sz="2400" dirty="0" smtClean="0">
                <a:solidFill>
                  <a:schemeClr val="tx1"/>
                </a:solidFill>
              </a:rPr>
              <a:t>X</a:t>
            </a:r>
            <a:r>
              <a:rPr lang="en-US" sz="3600" dirty="0" smtClean="0">
                <a:solidFill>
                  <a:schemeClr val="tx1"/>
                </a:solidFill>
                <a:latin typeface="+mn-lt"/>
              </a:rPr>
              <a:t> 32 =</a:t>
            </a:r>
          </a:p>
          <a:p>
            <a:pPr marL="742950" indent="-742950">
              <a:buFont typeface="+mj-lt"/>
              <a:buAutoNum type="arabicPeriod"/>
            </a:pPr>
            <a:endParaRPr lang="en-US" sz="3600" dirty="0">
              <a:solidFill>
                <a:schemeClr val="tx1"/>
              </a:solidFill>
              <a:latin typeface="+mn-lt"/>
            </a:endParaRPr>
          </a:p>
          <a:p>
            <a:pPr marL="742950" indent="-742950">
              <a:buFont typeface="+mj-lt"/>
              <a:buAutoNum type="arabicPeriod"/>
            </a:pPr>
            <a:r>
              <a:rPr lang="en-US" sz="3600" dirty="0" smtClean="0">
                <a:solidFill>
                  <a:schemeClr val="tx1"/>
                </a:solidFill>
                <a:latin typeface="+mn-lt"/>
              </a:rPr>
              <a:t>Find the area of </a:t>
            </a:r>
          </a:p>
          <a:p>
            <a:pPr marL="742950" indent="-742950">
              <a:buFont typeface="+mj-lt"/>
              <a:buAutoNum type="arabicPeriod"/>
            </a:pPr>
            <a:endParaRPr lang="en-US" sz="3600" dirty="0">
              <a:solidFill>
                <a:schemeClr val="tx1"/>
              </a:solidFill>
              <a:latin typeface="+mn-lt"/>
            </a:endParaRPr>
          </a:p>
          <a:p>
            <a:pPr marL="742950" indent="-742950">
              <a:buFont typeface="+mj-lt"/>
              <a:buAutoNum type="arabicPeriod"/>
            </a:pPr>
            <a:r>
              <a:rPr lang="en-US" sz="3600" dirty="0" smtClean="0">
                <a:solidFill>
                  <a:schemeClr val="tx1"/>
                </a:solidFill>
                <a:latin typeface="+mn-lt"/>
              </a:rPr>
              <a:t>Factor the expression:	 </a:t>
            </a:r>
            <a:r>
              <a:rPr lang="en-US" sz="3600" i="1" dirty="0" smtClean="0">
                <a:solidFill>
                  <a:schemeClr val="tx1"/>
                </a:solidFill>
                <a:latin typeface="+mn-lt"/>
              </a:rPr>
              <a:t>x</a:t>
            </a:r>
            <a:r>
              <a:rPr lang="en-US" sz="3600" baseline="30000" dirty="0" smtClean="0">
                <a:solidFill>
                  <a:schemeClr val="tx1"/>
                </a:solidFill>
                <a:latin typeface="+mn-lt"/>
              </a:rPr>
              <a:t>2</a:t>
            </a:r>
            <a:r>
              <a:rPr lang="en-US" sz="3600" dirty="0" smtClean="0">
                <a:solidFill>
                  <a:schemeClr val="tx1"/>
                </a:solidFill>
                <a:latin typeface="+mn-lt"/>
              </a:rPr>
              <a:t> + 3</a:t>
            </a:r>
            <a:r>
              <a:rPr lang="en-US" sz="3600" i="1" dirty="0" smtClean="0">
                <a:solidFill>
                  <a:schemeClr val="tx1"/>
                </a:solidFill>
                <a:latin typeface="+mn-lt"/>
              </a:rPr>
              <a:t>x</a:t>
            </a:r>
            <a:r>
              <a:rPr lang="en-US" sz="3600" dirty="0" smtClean="0">
                <a:solidFill>
                  <a:schemeClr val="tx1"/>
                </a:solidFill>
                <a:latin typeface="+mn-lt"/>
              </a:rPr>
              <a:t> – 4</a:t>
            </a:r>
          </a:p>
          <a:p>
            <a:pPr marL="742950" indent="-742950">
              <a:buFont typeface="+mj-lt"/>
              <a:buAutoNum type="arabicPeriod"/>
            </a:pPr>
            <a:endParaRPr lang="en-US" sz="3600" dirty="0">
              <a:solidFill>
                <a:schemeClr val="tx1"/>
              </a:solidFill>
              <a:latin typeface="+mn-lt"/>
            </a:endParaRPr>
          </a:p>
          <a:p>
            <a:pPr marL="742950" indent="-742950">
              <a:buFont typeface="+mj-lt"/>
              <a:buAutoNum type="arabicPeriod"/>
            </a:pPr>
            <a:r>
              <a:rPr lang="en-US" sz="3600" dirty="0" smtClean="0">
                <a:solidFill>
                  <a:schemeClr val="tx1"/>
                </a:solidFill>
                <a:latin typeface="+mn-lt"/>
              </a:rPr>
              <a:t>Write sin(</a:t>
            </a:r>
            <a:r>
              <a:rPr lang="en-US" sz="3600" i="1" dirty="0" smtClean="0">
                <a:solidFill>
                  <a:schemeClr val="tx1"/>
                </a:solidFill>
                <a:latin typeface="+mn-lt"/>
              </a:rPr>
              <a:t>A+B</a:t>
            </a:r>
            <a:r>
              <a:rPr lang="en-US" sz="3600" dirty="0" smtClean="0">
                <a:solidFill>
                  <a:schemeClr val="tx1"/>
                </a:solidFill>
                <a:latin typeface="+mn-lt"/>
              </a:rPr>
              <a:t>) in terms of:</a:t>
            </a:r>
            <a:br>
              <a:rPr lang="en-US" sz="3600" dirty="0" smtClean="0">
                <a:solidFill>
                  <a:schemeClr val="tx1"/>
                </a:solidFill>
                <a:latin typeface="+mn-lt"/>
              </a:rPr>
            </a:br>
            <a:r>
              <a:rPr lang="en-US" sz="3600" dirty="0" smtClean="0">
                <a:solidFill>
                  <a:schemeClr val="tx1"/>
                </a:solidFill>
                <a:latin typeface="+mn-lt"/>
              </a:rPr>
              <a:t>sin </a:t>
            </a:r>
            <a:r>
              <a:rPr lang="en-US" sz="3600" i="1" dirty="0" smtClean="0">
                <a:solidFill>
                  <a:schemeClr val="tx1"/>
                </a:solidFill>
                <a:latin typeface="+mn-lt"/>
              </a:rPr>
              <a:t>A</a:t>
            </a:r>
            <a:r>
              <a:rPr lang="en-US" sz="3600" dirty="0" smtClean="0">
                <a:solidFill>
                  <a:schemeClr val="tx1"/>
                </a:solidFill>
                <a:latin typeface="+mn-lt"/>
              </a:rPr>
              <a:t>, </a:t>
            </a:r>
            <a:r>
              <a:rPr lang="en-US" sz="3600" dirty="0" err="1" smtClean="0">
                <a:solidFill>
                  <a:schemeClr val="tx1"/>
                </a:solidFill>
                <a:latin typeface="+mn-lt"/>
              </a:rPr>
              <a:t>cos</a:t>
            </a:r>
            <a:r>
              <a:rPr lang="en-US" sz="3600" dirty="0" smtClean="0">
                <a:solidFill>
                  <a:schemeClr val="tx1"/>
                </a:solidFill>
                <a:latin typeface="+mn-lt"/>
              </a:rPr>
              <a:t> </a:t>
            </a:r>
            <a:r>
              <a:rPr lang="en-US" sz="3600" i="1" dirty="0" smtClean="0">
                <a:solidFill>
                  <a:schemeClr val="tx1"/>
                </a:solidFill>
                <a:latin typeface="+mn-lt"/>
              </a:rPr>
              <a:t>A</a:t>
            </a:r>
            <a:r>
              <a:rPr lang="en-US" sz="3600" dirty="0" smtClean="0">
                <a:solidFill>
                  <a:schemeClr val="tx1"/>
                </a:solidFill>
                <a:latin typeface="+mn-lt"/>
              </a:rPr>
              <a:t>, sin </a:t>
            </a:r>
            <a:r>
              <a:rPr lang="en-US" sz="3600" i="1" dirty="0" smtClean="0">
                <a:solidFill>
                  <a:schemeClr val="tx1"/>
                </a:solidFill>
                <a:latin typeface="+mn-lt"/>
              </a:rPr>
              <a:t>B</a:t>
            </a:r>
            <a:r>
              <a:rPr lang="en-US" sz="3600" dirty="0" smtClean="0">
                <a:solidFill>
                  <a:schemeClr val="tx1"/>
                </a:solidFill>
                <a:latin typeface="+mn-lt"/>
              </a:rPr>
              <a:t> and </a:t>
            </a:r>
            <a:r>
              <a:rPr lang="en-US" sz="3600" dirty="0" err="1" smtClean="0">
                <a:solidFill>
                  <a:schemeClr val="tx1"/>
                </a:solidFill>
                <a:latin typeface="+mn-lt"/>
              </a:rPr>
              <a:t>cos</a:t>
            </a:r>
            <a:r>
              <a:rPr lang="en-US" sz="3600" dirty="0" smtClean="0">
                <a:solidFill>
                  <a:schemeClr val="tx1"/>
                </a:solidFill>
                <a:latin typeface="+mn-lt"/>
              </a:rPr>
              <a:t> </a:t>
            </a:r>
            <a:r>
              <a:rPr lang="en-US" sz="3600" i="1" dirty="0" smtClean="0">
                <a:solidFill>
                  <a:schemeClr val="tx1"/>
                </a:solidFill>
                <a:latin typeface="+mn-lt"/>
              </a:rPr>
              <a:t>B</a:t>
            </a:r>
            <a:endParaRPr lang="en-US" sz="3600" i="1" dirty="0">
              <a:solidFill>
                <a:schemeClr val="tx1"/>
              </a:solidFill>
              <a:latin typeface="+mn-lt"/>
            </a:endParaRPr>
          </a:p>
        </p:txBody>
      </p:sp>
      <p:pic>
        <p:nvPicPr>
          <p:cNvPr id="6" name="Picture 5" descr="Screen Shot 2016-05-13 at 7.0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276872"/>
            <a:ext cx="3789471" cy="1450826"/>
          </a:xfrm>
          <a:prstGeom prst="rect">
            <a:avLst/>
          </a:prstGeom>
        </p:spPr>
      </p:pic>
    </p:spTree>
    <p:extLst>
      <p:ext uri="{BB962C8B-B14F-4D97-AF65-F5344CB8AC3E}">
        <p14:creationId xmlns:p14="http://schemas.microsoft.com/office/powerpoint/2010/main" val="3906950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5486400"/>
          </a:xfrm>
        </p:spPr>
        <p:txBody>
          <a:bodyPr>
            <a:normAutofit/>
          </a:bodyPr>
          <a:lstStyle/>
          <a:p>
            <a:pPr marL="457200" indent="-457200">
              <a:defRPr/>
            </a:pPr>
            <a:endParaRPr lang="en-US" sz="2800" dirty="0" smtClean="0">
              <a:solidFill>
                <a:srgbClr val="0000FF"/>
              </a:solidFill>
              <a:cs typeface="Apple Chancery" charset="0"/>
            </a:endParaRPr>
          </a:p>
          <a:p>
            <a:pPr marL="0" indent="0">
              <a:buNone/>
              <a:defRPr/>
            </a:pPr>
            <a:endParaRPr lang="en-US" sz="2800" dirty="0" smtClean="0">
              <a:solidFill>
                <a:srgbClr val="0000FF"/>
              </a:solidFill>
              <a:cs typeface="Apple Chancery" charset="0"/>
            </a:endParaRPr>
          </a:p>
          <a:p>
            <a:pPr>
              <a:defRPr/>
            </a:pPr>
            <a:r>
              <a:rPr lang="en-US" sz="2800" dirty="0" smtClean="0">
                <a:solidFill>
                  <a:schemeClr val="tx1"/>
                </a:solidFill>
                <a:cs typeface="Apple Chancery" charset="0"/>
              </a:rPr>
              <a:t>A rectangular fenced in dog pen has sides of 3 feet, 6 feet, 3 feet, and 6 feet. How many feet of fencing make up the dog pen?</a:t>
            </a:r>
          </a:p>
          <a:p>
            <a:pPr marL="0" indent="0">
              <a:buFont typeface="Wingdings 3" charset="0"/>
              <a:buNone/>
              <a:defRPr/>
            </a:pPr>
            <a:r>
              <a:rPr lang="en-US" sz="2800" dirty="0">
                <a:solidFill>
                  <a:srgbClr val="0000FF"/>
                </a:solidFill>
                <a:cs typeface="Apple Chancery" charset="0"/>
              </a:rPr>
              <a:t> </a:t>
            </a:r>
            <a:r>
              <a:rPr lang="en-US" sz="2800" dirty="0" smtClean="0">
                <a:solidFill>
                  <a:srgbClr val="0000FF"/>
                </a:solidFill>
                <a:cs typeface="Apple Chancery" charset="0"/>
              </a:rPr>
              <a:t>    </a:t>
            </a:r>
          </a:p>
          <a:p>
            <a:pPr marL="0" indent="0">
              <a:buFont typeface="Wingdings 3" charset="0"/>
              <a:buNone/>
              <a:defRPr/>
            </a:pPr>
            <a:endParaRPr lang="en-US" sz="2800" dirty="0" smtClean="0">
              <a:solidFill>
                <a:srgbClr val="0000FF"/>
              </a:solidFill>
              <a:cs typeface="Apple Chancery" charset="0"/>
            </a:endParaRPr>
          </a:p>
          <a:p>
            <a:pPr marL="0" indent="0">
              <a:buFont typeface="Wingdings 3" charset="0"/>
              <a:buNone/>
              <a:defRPr/>
            </a:pPr>
            <a:endParaRPr lang="en-US" sz="1700" dirty="0" smtClean="0">
              <a:solidFill>
                <a:srgbClr val="0000FF"/>
              </a:solidFill>
              <a:cs typeface="Apple Chancery" charset="0"/>
            </a:endParaRPr>
          </a:p>
          <a:p>
            <a:pPr marL="0" indent="0">
              <a:buFont typeface="Wingdings 3" charset="0"/>
              <a:buNone/>
              <a:defRPr/>
            </a:pPr>
            <a:endParaRPr lang="en-US" sz="900" dirty="0" smtClean="0">
              <a:solidFill>
                <a:srgbClr val="0000FF"/>
              </a:solidFill>
              <a:cs typeface="Apple Chancery" charset="0"/>
            </a:endParaRPr>
          </a:p>
        </p:txBody>
      </p:sp>
      <p:sp>
        <p:nvSpPr>
          <p:cNvPr id="2" name="Title 1"/>
          <p:cNvSpPr>
            <a:spLocks noGrp="1"/>
          </p:cNvSpPr>
          <p:nvPr>
            <p:ph type="title"/>
          </p:nvPr>
        </p:nvSpPr>
        <p:spPr>
          <a:xfrm>
            <a:off x="395536" y="332656"/>
            <a:ext cx="8496944" cy="864096"/>
          </a:xfrm>
        </p:spPr>
        <p:txBody>
          <a:bodyPr/>
          <a:lstStyle/>
          <a:p>
            <a:pPr algn="ctr">
              <a:defRPr/>
            </a:pPr>
            <a:r>
              <a:rPr lang="en-US" sz="3600" dirty="0" smtClean="0"/>
              <a:t>A Novice Task</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783102911"/>
              </p:ext>
            </p:extLst>
          </p:nvPr>
        </p:nvGraphicFramePr>
        <p:xfrm>
          <a:off x="5148064" y="4005064"/>
          <a:ext cx="2778968" cy="1224135"/>
        </p:xfrm>
        <a:graphic>
          <a:graphicData uri="http://schemas.openxmlformats.org/drawingml/2006/table">
            <a:tbl>
              <a:tblPr firstRow="1" bandRow="1">
                <a:tableStyleId>{5C22544A-7EE6-4342-B048-85BDC9FD1C3A}</a:tableStyleId>
              </a:tblPr>
              <a:tblGrid>
                <a:gridCol w="463161"/>
                <a:gridCol w="463161"/>
                <a:gridCol w="463161"/>
                <a:gridCol w="463161"/>
                <a:gridCol w="463161"/>
                <a:gridCol w="463163"/>
              </a:tblGrid>
              <a:tr h="481675">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r>
              <a:tr h="371230">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r>
              <a:tr h="371230">
                <a:tc>
                  <a:txBody>
                    <a:bodyPr/>
                    <a:lstStyle/>
                    <a:p>
                      <a:endParaRPr lang="en-US" sz="180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c>
                  <a:txBody>
                    <a:bodyPr/>
                    <a:lstStyle/>
                    <a:p>
                      <a:endParaRPr lang="en-US" sz="1800" dirty="0"/>
                    </a:p>
                  </a:txBody>
                  <a:tcPr marT="45703" marB="45703">
                    <a:solidFill>
                      <a:srgbClr val="3333CC"/>
                    </a:solidFill>
                  </a:tcPr>
                </a:tc>
              </a:tr>
            </a:tbl>
          </a:graphicData>
        </a:graphic>
      </p:graphicFrame>
    </p:spTree>
    <p:extLst>
      <p:ext uri="{BB962C8B-B14F-4D97-AF65-F5344CB8AC3E}">
        <p14:creationId xmlns:p14="http://schemas.microsoft.com/office/powerpoint/2010/main" val="38456756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672977"/>
          </a:xfrm>
          <a:prstGeom prst="rect">
            <a:avLst/>
          </a:prstGeom>
        </p:spPr>
        <p:txBody>
          <a:bodyPr/>
          <a:lstStyle>
            <a:lvl1pPr algn="ctr" defTabSz="457200" rtl="0" eaLnBrk="1" fontAlgn="base" hangingPunct="1">
              <a:spcBef>
                <a:spcPct val="0"/>
              </a:spcBef>
              <a:spcAft>
                <a:spcPct val="0"/>
              </a:spcAft>
              <a:defRPr sz="3200" b="0"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r>
              <a:rPr lang="en-US" smtClean="0"/>
              <a:t>Some Novice tasks</a:t>
            </a:r>
            <a:endParaRPr lang="en-US" dirty="0"/>
          </a:p>
        </p:txBody>
      </p:sp>
      <p:sp>
        <p:nvSpPr>
          <p:cNvPr id="2" name="Title 1"/>
          <p:cNvSpPr>
            <a:spLocks noGrp="1"/>
          </p:cNvSpPr>
          <p:nvPr>
            <p:ph type="title"/>
          </p:nvPr>
        </p:nvSpPr>
        <p:spPr/>
        <p:txBody>
          <a:bodyPr/>
          <a:lstStyle/>
          <a:p>
            <a:r>
              <a:rPr lang="en-US" dirty="0" smtClean="0"/>
              <a:t>A Novice Task</a:t>
            </a:r>
            <a:endParaRPr lang="en-US" dirty="0"/>
          </a:p>
        </p:txBody>
      </p:sp>
      <p:sp>
        <p:nvSpPr>
          <p:cNvPr id="6" name="TextBox 5"/>
          <p:cNvSpPr txBox="1"/>
          <p:nvPr/>
        </p:nvSpPr>
        <p:spPr>
          <a:xfrm>
            <a:off x="467544" y="1412776"/>
            <a:ext cx="4392488" cy="4113946"/>
          </a:xfrm>
          <a:prstGeom prst="rect">
            <a:avLst/>
          </a:prstGeom>
          <a:noFill/>
        </p:spPr>
        <p:txBody>
          <a:bodyPr wrap="square" rtlCol="0">
            <a:spAutoFit/>
          </a:bodyPr>
          <a:lstStyle/>
          <a:p>
            <a:r>
              <a:rPr lang="en-US" dirty="0" smtClean="0"/>
              <a:t>These three graphs show the functions:</a:t>
            </a:r>
            <a:br>
              <a:rPr lang="en-US" dirty="0" smtClean="0"/>
            </a:br>
            <a:endParaRPr lang="en-US" dirty="0" smtClean="0"/>
          </a:p>
          <a:p>
            <a:r>
              <a:rPr lang="en-US" sz="2800" i="1" dirty="0" smtClean="0">
                <a:latin typeface="+mn-lt"/>
              </a:rPr>
              <a:t>y = x</a:t>
            </a:r>
            <a:r>
              <a:rPr lang="en-US" sz="2800" baseline="30000" dirty="0" smtClean="0">
                <a:latin typeface="+mn-lt"/>
              </a:rPr>
              <a:t>2</a:t>
            </a:r>
          </a:p>
          <a:p>
            <a:r>
              <a:rPr lang="en-US" sz="2800" i="1" dirty="0">
                <a:latin typeface="+mn-lt"/>
              </a:rPr>
              <a:t>y = </a:t>
            </a:r>
            <a:r>
              <a:rPr lang="en-US" sz="2800" i="1" dirty="0" smtClean="0">
                <a:latin typeface="+mn-lt"/>
              </a:rPr>
              <a:t>x</a:t>
            </a:r>
            <a:r>
              <a:rPr lang="en-US" sz="2800" baseline="30000" dirty="0" smtClean="0">
                <a:latin typeface="+mn-lt"/>
              </a:rPr>
              <a:t>2</a:t>
            </a:r>
            <a:r>
              <a:rPr lang="en-US" sz="2800" dirty="0" smtClean="0">
                <a:latin typeface="+mn-lt"/>
              </a:rPr>
              <a:t> + </a:t>
            </a:r>
            <a:r>
              <a:rPr lang="en-US" sz="2800" i="1" dirty="0" smtClean="0">
                <a:latin typeface="+mn-lt"/>
              </a:rPr>
              <a:t>k</a:t>
            </a:r>
            <a:endParaRPr lang="en-US" sz="2800" i="1" baseline="30000" dirty="0">
              <a:latin typeface="+mn-lt"/>
            </a:endParaRPr>
          </a:p>
          <a:p>
            <a:r>
              <a:rPr lang="en-US" sz="2800" i="1" dirty="0">
                <a:latin typeface="+mn-lt"/>
              </a:rPr>
              <a:t>y = </a:t>
            </a:r>
            <a:r>
              <a:rPr lang="en-US" sz="2800" i="1" dirty="0" smtClean="0">
                <a:latin typeface="+mn-lt"/>
              </a:rPr>
              <a:t>k x</a:t>
            </a:r>
            <a:r>
              <a:rPr lang="en-US" sz="2800" baseline="30000" dirty="0" smtClean="0">
                <a:latin typeface="+mn-lt"/>
              </a:rPr>
              <a:t>2</a:t>
            </a:r>
          </a:p>
          <a:p>
            <a:endParaRPr lang="en-US" sz="3200" baseline="30000" dirty="0">
              <a:latin typeface="+mn-lt"/>
            </a:endParaRPr>
          </a:p>
          <a:p>
            <a:r>
              <a:rPr lang="en-US" dirty="0" smtClean="0">
                <a:latin typeface="+mj-lt"/>
              </a:rPr>
              <a:t>Where</a:t>
            </a:r>
            <a:r>
              <a:rPr lang="en-US" dirty="0" smtClean="0">
                <a:latin typeface="+mn-lt"/>
              </a:rPr>
              <a:t>: </a:t>
            </a:r>
            <a:r>
              <a:rPr lang="en-US" sz="2800" i="1" dirty="0" smtClean="0">
                <a:latin typeface="+mn-lt"/>
              </a:rPr>
              <a:t>k</a:t>
            </a:r>
            <a:r>
              <a:rPr lang="en-US" sz="2800" dirty="0" smtClean="0">
                <a:latin typeface="+mn-lt"/>
              </a:rPr>
              <a:t> &gt; 1</a:t>
            </a:r>
          </a:p>
          <a:p>
            <a:endParaRPr lang="en-US" sz="2800" dirty="0">
              <a:latin typeface="+mn-lt"/>
            </a:endParaRPr>
          </a:p>
          <a:p>
            <a:r>
              <a:rPr lang="en-US" dirty="0" smtClean="0"/>
              <a:t>Label the three graphs</a:t>
            </a:r>
            <a:endParaRPr lang="en-US" dirty="0"/>
          </a:p>
        </p:txBody>
      </p:sp>
      <p:pic>
        <p:nvPicPr>
          <p:cNvPr id="5" name="Picture 4"/>
          <p:cNvPicPr>
            <a:picLocks noChangeAspect="1"/>
          </p:cNvPicPr>
          <p:nvPr/>
        </p:nvPicPr>
        <p:blipFill>
          <a:blip r:embed="rId3"/>
          <a:stretch>
            <a:fillRect/>
          </a:stretch>
        </p:blipFill>
        <p:spPr>
          <a:xfrm>
            <a:off x="5292080" y="1196752"/>
            <a:ext cx="3454400" cy="4445000"/>
          </a:xfrm>
          <a:prstGeom prst="rect">
            <a:avLst/>
          </a:prstGeom>
        </p:spPr>
      </p:pic>
    </p:spTree>
    <p:extLst>
      <p:ext uri="{BB962C8B-B14F-4D97-AF65-F5344CB8AC3E}">
        <p14:creationId xmlns:p14="http://schemas.microsoft.com/office/powerpoint/2010/main" val="40954439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712968" cy="5445224"/>
          </a:xfrm>
        </p:spPr>
        <p:txBody>
          <a:bodyPr>
            <a:normAutofit/>
          </a:bodyPr>
          <a:lstStyle/>
          <a:p>
            <a:pPr marL="0" indent="0">
              <a:buFont typeface="Wingdings 3" charset="0"/>
              <a:buNone/>
              <a:defRPr/>
            </a:pPr>
            <a:endParaRPr lang="en-US" sz="1700" dirty="0">
              <a:solidFill>
                <a:srgbClr val="000000"/>
              </a:solidFill>
              <a:cs typeface="Apple Chancery" charset="0"/>
            </a:endParaRPr>
          </a:p>
          <a:p>
            <a:pPr marL="0" indent="0">
              <a:buFont typeface="Wingdings 3" charset="0"/>
              <a:buNone/>
              <a:defRPr/>
            </a:pPr>
            <a:r>
              <a:rPr lang="en-US" sz="2400" dirty="0">
                <a:solidFill>
                  <a:srgbClr val="000000"/>
                </a:solidFill>
                <a:cs typeface="Apple Chancery" charset="0"/>
              </a:rPr>
              <a:t>In the figure </a:t>
            </a:r>
            <a:r>
              <a:rPr lang="en-US" sz="2400" dirty="0" smtClean="0">
                <a:solidFill>
                  <a:srgbClr val="000000"/>
                </a:solidFill>
                <a:cs typeface="Apple Chancery" charset="0"/>
              </a:rPr>
              <a:t>to the right, </a:t>
            </a:r>
            <a:r>
              <a:rPr lang="en-US" sz="2400" dirty="0">
                <a:solidFill>
                  <a:srgbClr val="000000"/>
                </a:solidFill>
                <a:cs typeface="Apple Chancery" charset="0"/>
              </a:rPr>
              <a:t>line</a:t>
            </a:r>
            <a:r>
              <a:rPr lang="en-US" sz="2400" dirty="0">
                <a:solidFill>
                  <a:srgbClr val="000000"/>
                </a:solidFill>
                <a:latin typeface="Lucida Calligraphy"/>
                <a:cs typeface="Lucida Calligraphy"/>
              </a:rPr>
              <a:t> </a:t>
            </a:r>
            <a:r>
              <a:rPr lang="en-US" sz="2400" dirty="0">
                <a:solidFill>
                  <a:srgbClr val="000000"/>
                </a:solidFill>
                <a:latin typeface="Brush Script Std"/>
                <a:cs typeface="Brush Script Std"/>
              </a:rPr>
              <a:t>l </a:t>
            </a:r>
            <a:r>
              <a:rPr lang="en-US" sz="2400" dirty="0" smtClean="0">
                <a:solidFill>
                  <a:srgbClr val="000000"/>
                </a:solidFill>
                <a:latin typeface="Lucida Calligraphy"/>
                <a:cs typeface="Lucida Calligraphy"/>
              </a:rPr>
              <a:t> </a:t>
            </a:r>
            <a:r>
              <a:rPr lang="en-US" sz="2400" dirty="0" smtClean="0">
                <a:solidFill>
                  <a:srgbClr val="000000"/>
                </a:solidFill>
                <a:cs typeface="Apple Chancery" charset="0"/>
              </a:rPr>
              <a:t>is </a:t>
            </a:r>
            <a:r>
              <a:rPr lang="en-US" sz="2400" dirty="0">
                <a:solidFill>
                  <a:srgbClr val="000000"/>
                </a:solidFill>
                <a:cs typeface="Apple Chancery" charset="0"/>
              </a:rPr>
              <a:t>parallel to line </a:t>
            </a:r>
            <a:r>
              <a:rPr lang="en-US" sz="2400" i="1" dirty="0">
                <a:solidFill>
                  <a:srgbClr val="000000"/>
                </a:solidFill>
                <a:cs typeface="Apple Chancery" charset="0"/>
              </a:rPr>
              <a:t>m</a:t>
            </a:r>
            <a:r>
              <a:rPr lang="en-US" sz="2400" dirty="0">
                <a:solidFill>
                  <a:srgbClr val="000000"/>
                </a:solidFill>
                <a:cs typeface="Apple Chancery" charset="0"/>
              </a:rPr>
              <a:t>. Which of the following pairs of angles must have the same measure?</a:t>
            </a:r>
          </a:p>
          <a:p>
            <a:pPr marL="0" indent="0">
              <a:buFont typeface="Wingdings 3" charset="0"/>
              <a:buNone/>
              <a:defRPr/>
            </a:pPr>
            <a:endParaRPr lang="en-US" sz="2400" dirty="0">
              <a:solidFill>
                <a:srgbClr val="000000"/>
              </a:solidFill>
              <a:cs typeface="Apple Chancery" charset="0"/>
            </a:endParaRPr>
          </a:p>
          <a:p>
            <a:pPr marL="0" indent="0">
              <a:buFont typeface="Wingdings 3" charset="0"/>
              <a:buNone/>
              <a:defRPr/>
            </a:pPr>
            <a:r>
              <a:rPr lang="en-US" sz="2400" dirty="0">
                <a:solidFill>
                  <a:srgbClr val="000000"/>
                </a:solidFill>
                <a:cs typeface="Apple Chancery" charset="0"/>
              </a:rPr>
              <a:t> A. Angles 1 and 2</a:t>
            </a:r>
          </a:p>
          <a:p>
            <a:pPr marL="0" indent="0">
              <a:buFont typeface="Wingdings 3" charset="0"/>
              <a:buNone/>
              <a:defRPr/>
            </a:pPr>
            <a:r>
              <a:rPr lang="en-US" sz="2400" dirty="0">
                <a:solidFill>
                  <a:srgbClr val="000000"/>
                </a:solidFill>
                <a:cs typeface="Apple Chancery" charset="0"/>
              </a:rPr>
              <a:t> B. Angles 1 and 5</a:t>
            </a:r>
          </a:p>
          <a:p>
            <a:pPr marL="0" indent="0">
              <a:buFont typeface="Wingdings 3" charset="0"/>
              <a:buNone/>
              <a:defRPr/>
            </a:pPr>
            <a:r>
              <a:rPr lang="en-US" sz="2400" dirty="0">
                <a:solidFill>
                  <a:srgbClr val="000000"/>
                </a:solidFill>
                <a:cs typeface="Apple Chancery" charset="0"/>
              </a:rPr>
              <a:t> C. Angles 2 and 3</a:t>
            </a:r>
          </a:p>
          <a:p>
            <a:pPr marL="0" indent="0">
              <a:buFont typeface="Wingdings 3" charset="0"/>
              <a:buNone/>
              <a:defRPr/>
            </a:pPr>
            <a:r>
              <a:rPr lang="en-US" sz="2400" dirty="0">
                <a:solidFill>
                  <a:srgbClr val="000000"/>
                </a:solidFill>
                <a:cs typeface="Apple Chancery" charset="0"/>
              </a:rPr>
              <a:t> D. Angles 4 and 5</a:t>
            </a:r>
          </a:p>
          <a:p>
            <a:pPr marL="0" indent="0">
              <a:buFont typeface="Wingdings 3" charset="0"/>
              <a:buNone/>
              <a:defRPr/>
            </a:pPr>
            <a:r>
              <a:rPr lang="en-US" sz="2400" dirty="0">
                <a:solidFill>
                  <a:srgbClr val="000000"/>
                </a:solidFill>
                <a:cs typeface="Apple Chancery" charset="0"/>
              </a:rPr>
              <a:t> E. Angles 4 and 8</a:t>
            </a:r>
            <a:endParaRPr lang="en-US" sz="2400" dirty="0" smtClean="0">
              <a:solidFill>
                <a:srgbClr val="000000"/>
              </a:solidFill>
              <a:cs typeface="Apple Chancery" charset="0"/>
            </a:endParaRPr>
          </a:p>
          <a:p>
            <a:pPr marL="0" indent="0">
              <a:buFont typeface="Wingdings 3" charset="0"/>
              <a:buNone/>
              <a:defRPr/>
            </a:pPr>
            <a:endParaRPr lang="en-US" sz="900" dirty="0" smtClean="0">
              <a:solidFill>
                <a:srgbClr val="0000FF"/>
              </a:solidFill>
              <a:cs typeface="Apple Chancery" charset="0"/>
            </a:endParaRPr>
          </a:p>
        </p:txBody>
      </p:sp>
      <p:sp>
        <p:nvSpPr>
          <p:cNvPr id="2" name="Title 1"/>
          <p:cNvSpPr>
            <a:spLocks noGrp="1"/>
          </p:cNvSpPr>
          <p:nvPr>
            <p:ph type="title"/>
          </p:nvPr>
        </p:nvSpPr>
        <p:spPr>
          <a:xfrm>
            <a:off x="395536" y="332656"/>
            <a:ext cx="8496944" cy="864096"/>
          </a:xfrm>
        </p:spPr>
        <p:txBody>
          <a:bodyPr/>
          <a:lstStyle/>
          <a:p>
            <a:pPr algn="ctr">
              <a:defRPr/>
            </a:pPr>
            <a:r>
              <a:rPr lang="en-US" sz="3600" dirty="0" smtClean="0"/>
              <a:t>A  Novice Task</a:t>
            </a:r>
            <a:endParaRPr lang="en-US" sz="3600" dirty="0"/>
          </a:p>
        </p:txBody>
      </p:sp>
      <p:pic>
        <p:nvPicPr>
          <p:cNvPr id="7" name="Picture 6" descr="Screen Shot 2016-05-18 at 12.00.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636912"/>
            <a:ext cx="3035300" cy="3822700"/>
          </a:xfrm>
          <a:prstGeom prst="rect">
            <a:avLst/>
          </a:prstGeom>
        </p:spPr>
      </p:pic>
    </p:spTree>
    <p:extLst>
      <p:ext uri="{BB962C8B-B14F-4D97-AF65-F5344CB8AC3E}">
        <p14:creationId xmlns:p14="http://schemas.microsoft.com/office/powerpoint/2010/main" val="12078775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28.png"/>
          <p:cNvPicPr>
            <a:picLocks noChangeAspect="1"/>
          </p:cNvPicPr>
          <p:nvPr/>
        </p:nvPicPr>
        <p:blipFill rotWithShape="1">
          <a:blip r:embed="rId3"/>
          <a:srcRect l="2814" t="72894" r="33142" b="-571"/>
          <a:stretch/>
        </p:blipFill>
        <p:spPr bwMode="auto">
          <a:xfrm>
            <a:off x="467544" y="2780928"/>
            <a:ext cx="7971286" cy="2952328"/>
          </a:xfrm>
          <a:prstGeom prst="rect">
            <a:avLst/>
          </a:prstGeom>
          <a:noFill/>
          <a:ln w="9525">
            <a:noFill/>
            <a:miter lim="800000"/>
            <a:headEnd/>
            <a:tailEnd/>
          </a:ln>
        </p:spPr>
      </p:pic>
      <p:sp>
        <p:nvSpPr>
          <p:cNvPr id="3" name="Title 1"/>
          <p:cNvSpPr txBox="1">
            <a:spLocks/>
          </p:cNvSpPr>
          <p:nvPr/>
        </p:nvSpPr>
        <p:spPr>
          <a:xfrm>
            <a:off x="457200" y="274638"/>
            <a:ext cx="8229600" cy="672977"/>
          </a:xfrm>
          <a:prstGeom prst="rect">
            <a:avLst/>
          </a:prstGeom>
        </p:spPr>
        <p:txBody>
          <a:bodyPr/>
          <a:lstStyle>
            <a:lvl1pPr algn="ctr" defTabSz="457200" rtl="0" eaLnBrk="1" fontAlgn="base" hangingPunct="1">
              <a:spcBef>
                <a:spcPct val="0"/>
              </a:spcBef>
              <a:spcAft>
                <a:spcPct val="0"/>
              </a:spcAft>
              <a:defRPr sz="3200" b="0"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r>
              <a:rPr lang="en-US" smtClean="0"/>
              <a:t>Some Novice tasks</a:t>
            </a:r>
            <a:endParaRPr lang="en-US" dirty="0"/>
          </a:p>
        </p:txBody>
      </p:sp>
      <p:sp>
        <p:nvSpPr>
          <p:cNvPr id="2" name="Title 1"/>
          <p:cNvSpPr>
            <a:spLocks noGrp="1"/>
          </p:cNvSpPr>
          <p:nvPr>
            <p:ph type="title"/>
          </p:nvPr>
        </p:nvSpPr>
        <p:spPr/>
        <p:txBody>
          <a:bodyPr/>
          <a:lstStyle/>
          <a:p>
            <a:r>
              <a:rPr lang="en-US" dirty="0" smtClean="0"/>
              <a:t>A Novice Task</a:t>
            </a:r>
            <a:endParaRPr lang="en-US" dirty="0"/>
          </a:p>
        </p:txBody>
      </p:sp>
      <p:sp>
        <p:nvSpPr>
          <p:cNvPr id="4" name="TextBox 3"/>
          <p:cNvSpPr txBox="1"/>
          <p:nvPr/>
        </p:nvSpPr>
        <p:spPr>
          <a:xfrm>
            <a:off x="467544" y="1412776"/>
            <a:ext cx="8208912" cy="1200328"/>
          </a:xfrm>
          <a:prstGeom prst="rect">
            <a:avLst/>
          </a:prstGeom>
          <a:noFill/>
        </p:spPr>
        <p:txBody>
          <a:bodyPr wrap="square" rtlCol="0">
            <a:spAutoFit/>
          </a:bodyPr>
          <a:lstStyle/>
          <a:p>
            <a:r>
              <a:rPr lang="en-US" dirty="0" smtClean="0"/>
              <a:t>One of these tables represents a linear relationship, one an exponential growth and one an exponential decay. Label each table correctly. </a:t>
            </a:r>
            <a:endParaRPr lang="en-US" dirty="0"/>
          </a:p>
        </p:txBody>
      </p:sp>
    </p:spTree>
    <p:extLst>
      <p:ext uri="{BB962C8B-B14F-4D97-AF65-F5344CB8AC3E}">
        <p14:creationId xmlns:p14="http://schemas.microsoft.com/office/powerpoint/2010/main" val="24188610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dirty="0" smtClean="0"/>
              <a:t>Expert tasks</a:t>
            </a:r>
          </a:p>
        </p:txBody>
      </p:sp>
      <p:sp>
        <p:nvSpPr>
          <p:cNvPr id="2" name="Content Placeholder 1"/>
          <p:cNvSpPr>
            <a:spLocks noGrp="1"/>
          </p:cNvSpPr>
          <p:nvPr>
            <p:ph idx="1"/>
          </p:nvPr>
        </p:nvSpPr>
        <p:spPr/>
        <p:txBody>
          <a:bodyPr/>
          <a:lstStyle/>
          <a:p>
            <a:pPr marL="0" indent="0">
              <a:buNone/>
            </a:pPr>
            <a:r>
              <a:rPr lang="en-US" dirty="0" smtClean="0"/>
              <a:t>So what do we mean by “expert tasks”?</a:t>
            </a:r>
            <a:br>
              <a:rPr lang="en-US" dirty="0" smtClean="0"/>
            </a:br>
            <a:endParaRPr lang="en-US" dirty="0" smtClean="0"/>
          </a:p>
          <a:p>
            <a:r>
              <a:rPr lang="en-US" dirty="0"/>
              <a:t>Problems, not predigested, but as they arise: </a:t>
            </a:r>
          </a:p>
          <a:p>
            <a:pPr lvl="1"/>
            <a:r>
              <a:rPr lang="en-US" dirty="0"/>
              <a:t>in the world outside the math class</a:t>
            </a:r>
          </a:p>
          <a:p>
            <a:pPr lvl="1"/>
            <a:r>
              <a:rPr lang="en-US" dirty="0"/>
              <a:t>in really doing </a:t>
            </a:r>
            <a:r>
              <a:rPr lang="en-US" dirty="0" smtClean="0"/>
              <a:t>mathematics</a:t>
            </a:r>
          </a:p>
          <a:p>
            <a:pPr marL="457200" lvl="1" indent="0">
              <a:buNone/>
            </a:pPr>
            <a:endParaRPr lang="en-US" dirty="0" smtClean="0"/>
          </a:p>
          <a:p>
            <a:r>
              <a:rPr lang="en-US" dirty="0" smtClean="0"/>
              <a:t>Problems in which a taught method and a single skill is not sufficient to complete the task – you have to work out what to do.</a:t>
            </a:r>
            <a:endParaRPr lang="en-US" dirty="0"/>
          </a:p>
          <a:p>
            <a:pPr marL="0" indent="0">
              <a:buNone/>
            </a:pPr>
            <a:r>
              <a:rPr lang="en-US" dirty="0" smtClean="0">
                <a:solidFill>
                  <a:srgbClr val="0000FF"/>
                </a:solidFill>
              </a:rPr>
              <a:t>Let’s look at a few examples </a:t>
            </a:r>
          </a:p>
          <a:p>
            <a:endParaRPr lang="en-US" dirty="0">
              <a:solidFill>
                <a:srgbClr val="0000FF"/>
              </a:solidFill>
            </a:endParaRPr>
          </a:p>
        </p:txBody>
      </p:sp>
    </p:spTree>
    <p:extLst>
      <p:ext uri="{BB962C8B-B14F-4D97-AF65-F5344CB8AC3E}">
        <p14:creationId xmlns:p14="http://schemas.microsoft.com/office/powerpoint/2010/main" val="7485013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540"/>
            <a:ext cx="4978896" cy="1834412"/>
          </a:xfrm>
        </p:spPr>
        <p:txBody>
          <a:bodyPr/>
          <a:lstStyle/>
          <a:p>
            <a:pPr marL="0" indent="0">
              <a:buNone/>
            </a:pPr>
            <a:r>
              <a:rPr lang="en-US" sz="2500" b="1" dirty="0">
                <a:solidFill>
                  <a:srgbClr val="B51A00"/>
                </a:solidFill>
                <a:uFill>
                  <a:solidFill>
                    <a:srgbClr val="000000"/>
                  </a:solidFill>
                </a:uFill>
              </a:rPr>
              <a:t>Airplane Turn-round</a:t>
            </a:r>
          </a:p>
          <a:p>
            <a:r>
              <a:rPr lang="en-US" sz="2400" dirty="0" smtClean="0">
                <a:solidFill>
                  <a:srgbClr val="000000"/>
                </a:solidFill>
              </a:rPr>
              <a:t>Between </a:t>
            </a:r>
            <a:r>
              <a:rPr lang="en-US" sz="2400" dirty="0">
                <a:solidFill>
                  <a:srgbClr val="000000"/>
                </a:solidFill>
              </a:rPr>
              <a:t>landing and taking off,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these jobs all need </a:t>
            </a:r>
            <a:r>
              <a:rPr lang="en-US" sz="2400" dirty="0">
                <a:solidFill>
                  <a:srgbClr val="000000"/>
                </a:solidFill>
              </a:rPr>
              <a:t>to be done</a:t>
            </a:r>
            <a:r>
              <a:rPr lang="en-US" sz="2400" dirty="0" smtClean="0">
                <a:solidFill>
                  <a:srgbClr val="000000"/>
                </a:solidFill>
              </a:rPr>
              <a:t>.</a:t>
            </a:r>
            <a:endParaRPr lang="en-US" sz="2400" dirty="0">
              <a:solidFill>
                <a:srgbClr val="000000"/>
              </a:solidFill>
            </a:endParaRPr>
          </a:p>
          <a:p>
            <a:r>
              <a:rPr lang="en-US" sz="2400" dirty="0" smtClean="0">
                <a:solidFill>
                  <a:srgbClr val="000000"/>
                </a:solidFill>
              </a:rPr>
              <a:t>How quickly can it be done?</a:t>
            </a:r>
            <a:endParaRPr lang="en-US" sz="2400"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00575427"/>
              </p:ext>
            </p:extLst>
          </p:nvPr>
        </p:nvGraphicFramePr>
        <p:xfrm>
          <a:off x="611560" y="3284984"/>
          <a:ext cx="7965410" cy="2926080"/>
        </p:xfrm>
        <a:graphic>
          <a:graphicData uri="http://schemas.openxmlformats.org/drawingml/2006/table">
            <a:tbl>
              <a:tblPr firstRow="1" bandRow="1">
                <a:tableStyleId>{0660B408-B3CF-4A94-85FC-2B1E0A45F4A2}</a:tableStyleId>
              </a:tblPr>
              <a:tblGrid>
                <a:gridCol w="518351"/>
                <a:gridCol w="5930758"/>
                <a:gridCol w="1516301"/>
              </a:tblGrid>
              <a:tr h="363816">
                <a:tc>
                  <a:txBody>
                    <a:bodyPr/>
                    <a:lstStyle/>
                    <a:p>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r>
                        <a:rPr lang="en-US" b="1" dirty="0" smtClean="0">
                          <a:latin typeface="Calibri"/>
                          <a:cs typeface="Calibri"/>
                        </a:rPr>
                        <a:t>Job</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r>
                        <a:rPr lang="en-US" b="1" dirty="0" smtClean="0">
                          <a:latin typeface="Calibri"/>
                          <a:cs typeface="Calibri"/>
                        </a:rPr>
                        <a:t>Time needed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r>
              <a:tr h="363816">
                <a:tc>
                  <a:txBody>
                    <a:bodyPr/>
                    <a:lstStyle/>
                    <a:p>
                      <a:r>
                        <a:rPr lang="en-US" b="1" dirty="0" smtClean="0">
                          <a:latin typeface="Calibri"/>
                          <a:cs typeface="Calibri"/>
                        </a:rPr>
                        <a:t>A</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Get passengers out of the cabin and off</a:t>
                      </a:r>
                      <a:r>
                        <a:rPr lang="en-US" b="1" baseline="0" dirty="0" smtClean="0">
                          <a:latin typeface="Calibri"/>
                          <a:cs typeface="Calibri"/>
                        </a:rPr>
                        <a:t>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10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B</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Clean the cabin</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C</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Refuel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40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Unload the baggage from the cargo hold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Get new passengers on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F</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Load the baggage</a:t>
                      </a:r>
                      <a:r>
                        <a:rPr lang="en-US" b="1" baseline="0" dirty="0" smtClean="0">
                          <a:latin typeface="Calibri"/>
                          <a:cs typeface="Calibri"/>
                        </a:rPr>
                        <a:t> into the cargo hold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35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G</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Do a final safety check before lift-off</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endParaRPr lang="en-US"/>
          </a:p>
        </p:txBody>
      </p:sp>
      <p:sp>
        <p:nvSpPr>
          <p:cNvPr id="8" name="Shape 216"/>
          <p:cNvSpPr txBox="1">
            <a:spLocks/>
          </p:cNvSpPr>
          <p:nvPr/>
        </p:nvSpPr>
        <p:spPr bwMode="auto">
          <a:xfrm>
            <a:off x="457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0"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r>
              <a:rPr lang="en-US" dirty="0" smtClean="0"/>
              <a:t>An Expert Task</a:t>
            </a:r>
            <a:endParaRPr lang="en-US" dirty="0"/>
          </a:p>
        </p:txBody>
      </p:sp>
      <p:pic>
        <p:nvPicPr>
          <p:cNvPr id="9" name="image74.jpeg"/>
          <p:cNvPicPr>
            <a:picLocks noChangeAspect="1"/>
          </p:cNvPicPr>
          <p:nvPr/>
        </p:nvPicPr>
        <p:blipFill>
          <a:blip r:embed="rId3">
            <a:extLst/>
          </a:blip>
          <a:stretch>
            <a:fillRect/>
          </a:stretch>
        </p:blipFill>
        <p:spPr>
          <a:xfrm>
            <a:off x="5940152" y="1124744"/>
            <a:ext cx="2657565" cy="1993175"/>
          </a:xfrm>
          <a:prstGeom prst="rect">
            <a:avLst/>
          </a:prstGeom>
          <a:ln w="12700">
            <a:miter lim="400000"/>
          </a:ln>
        </p:spPr>
      </p:pic>
    </p:spTree>
    <p:extLst>
      <p:ext uri="{BB962C8B-B14F-4D97-AF65-F5344CB8AC3E}">
        <p14:creationId xmlns:p14="http://schemas.microsoft.com/office/powerpoint/2010/main" val="9185455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r>
              <a:rPr dirty="0"/>
              <a:t>An </a:t>
            </a:r>
            <a:r>
              <a:rPr dirty="0" smtClean="0"/>
              <a:t>Expert </a:t>
            </a:r>
            <a:r>
              <a:rPr dirty="0"/>
              <a:t>Task</a:t>
            </a:r>
          </a:p>
        </p:txBody>
      </p:sp>
      <p:sp>
        <p:nvSpPr>
          <p:cNvPr id="217" name="Shape 217"/>
          <p:cNvSpPr>
            <a:spLocks noGrp="1"/>
          </p:cNvSpPr>
          <p:nvPr>
            <p:ph type="body" sz="half" idx="1"/>
          </p:nvPr>
        </p:nvSpPr>
        <p:spPr>
          <a:xfrm>
            <a:off x="457200" y="1061045"/>
            <a:ext cx="4391075" cy="5203478"/>
          </a:xfrm>
          <a:prstGeom prst="rect">
            <a:avLst/>
          </a:prstGeom>
        </p:spPr>
        <p:txBody>
          <a:bodyPr/>
          <a:lstStyle/>
          <a:p>
            <a:pPr>
              <a:spcBef>
                <a:spcPts val="700"/>
              </a:spcBef>
              <a:buFontTx/>
              <a:defRPr sz="2500">
                <a:solidFill>
                  <a:srgbClr val="B51A00"/>
                </a:solidFill>
                <a:uFill>
                  <a:solidFill>
                    <a:srgbClr val="000000"/>
                  </a:solidFill>
                </a:uFill>
              </a:defRPr>
            </a:pPr>
            <a:r>
              <a:rPr lang="en-US" b="1" dirty="0"/>
              <a:t>Traffic </a:t>
            </a:r>
            <a:r>
              <a:rPr lang="en-US" b="1" dirty="0" smtClean="0"/>
              <a:t>Jam</a:t>
            </a:r>
          </a:p>
          <a:p>
            <a:pPr marL="457200" indent="-457200">
              <a:spcBef>
                <a:spcPts val="700"/>
              </a:spcBef>
              <a:buFont typeface="+mj-lt"/>
              <a:buAutoNum type="arabicPeriod"/>
              <a:defRPr sz="2500">
                <a:solidFill>
                  <a:srgbClr val="B51A00"/>
                </a:solidFill>
                <a:uFill>
                  <a:solidFill>
                    <a:srgbClr val="000000"/>
                  </a:solidFill>
                </a:uFill>
              </a:defRPr>
            </a:pPr>
            <a:r>
              <a:rPr lang="en-US" dirty="0" smtClean="0">
                <a:solidFill>
                  <a:schemeClr val="tx1"/>
                </a:solidFill>
              </a:rPr>
              <a:t>Traffic has come to a stop.  The line is </a:t>
            </a:r>
            <a:r>
              <a:rPr lang="en-US" dirty="0">
                <a:solidFill>
                  <a:schemeClr val="tx1"/>
                </a:solidFill>
              </a:rPr>
              <a:t>12 miles long on a two-lane </a:t>
            </a:r>
            <a:r>
              <a:rPr lang="en-US" dirty="0" smtClean="0">
                <a:solidFill>
                  <a:schemeClr val="tx1"/>
                </a:solidFill>
              </a:rPr>
              <a:t>freeway. </a:t>
            </a:r>
            <a:br>
              <a:rPr lang="en-US" dirty="0" smtClean="0">
                <a:solidFill>
                  <a:schemeClr val="tx1"/>
                </a:solidFill>
              </a:rPr>
            </a:br>
            <a:r>
              <a:rPr lang="en-US" dirty="0" smtClean="0">
                <a:solidFill>
                  <a:schemeClr val="tx1"/>
                </a:solidFill>
              </a:rPr>
              <a:t>How </a:t>
            </a:r>
            <a:r>
              <a:rPr lang="en-US" dirty="0">
                <a:solidFill>
                  <a:schemeClr val="tx1"/>
                </a:solidFill>
              </a:rPr>
              <a:t>many cars are in the traffic jam</a:t>
            </a:r>
            <a:r>
              <a:rPr lang="en-US" dirty="0" smtClean="0">
                <a:solidFill>
                  <a:schemeClr val="tx1"/>
                </a:solidFill>
              </a:rPr>
              <a:t>?</a:t>
            </a:r>
            <a:br>
              <a:rPr lang="en-US" dirty="0" smtClean="0">
                <a:solidFill>
                  <a:schemeClr val="tx1"/>
                </a:solidFill>
              </a:rPr>
            </a:br>
            <a:endParaRPr lang="en-US" dirty="0">
              <a:solidFill>
                <a:schemeClr val="tx1"/>
              </a:solidFill>
            </a:endParaRPr>
          </a:p>
          <a:p>
            <a:pPr marL="457200" indent="-457200">
              <a:spcBef>
                <a:spcPts val="700"/>
              </a:spcBef>
              <a:buFont typeface="+mj-lt"/>
              <a:buAutoNum type="arabicPeriod"/>
              <a:defRPr sz="2500">
                <a:solidFill>
                  <a:srgbClr val="B51A00"/>
                </a:solidFill>
                <a:uFill>
                  <a:solidFill>
                    <a:srgbClr val="000000"/>
                  </a:solidFill>
                </a:uFill>
              </a:defRPr>
            </a:pPr>
            <a:r>
              <a:rPr lang="en-US" dirty="0">
                <a:solidFill>
                  <a:schemeClr val="tx1"/>
                </a:solidFill>
              </a:rPr>
              <a:t>Drivers have a two-second reaction </a:t>
            </a:r>
            <a:r>
              <a:rPr lang="en-US" dirty="0" smtClean="0">
                <a:solidFill>
                  <a:schemeClr val="tx1"/>
                </a:solidFill>
              </a:rPr>
              <a:t>time. When </a:t>
            </a:r>
            <a:r>
              <a:rPr lang="en-US" dirty="0">
                <a:solidFill>
                  <a:schemeClr val="tx1"/>
                </a:solidFill>
              </a:rPr>
              <a:t>the accident was cleared, how long for the last car to move?</a:t>
            </a:r>
          </a:p>
          <a:p>
            <a:pPr>
              <a:spcBef>
                <a:spcPts val="700"/>
              </a:spcBef>
              <a:buFontTx/>
              <a:defRPr sz="2500">
                <a:solidFill>
                  <a:srgbClr val="B51A00"/>
                </a:solidFill>
                <a:uFill>
                  <a:solidFill>
                    <a:srgbClr val="000000"/>
                  </a:solidFill>
                </a:uFill>
              </a:defRPr>
            </a:pPr>
            <a:endParaRPr b="1" dirty="0"/>
          </a:p>
        </p:txBody>
      </p:sp>
      <p:pic>
        <p:nvPicPr>
          <p:cNvPr id="218" name="pasted-image.tiff"/>
          <p:cNvPicPr>
            <a:picLocks noChangeAspect="1"/>
          </p:cNvPicPr>
          <p:nvPr/>
        </p:nvPicPr>
        <p:blipFill>
          <a:blip r:embed="rId3">
            <a:extLst/>
          </a:blip>
          <a:srcRect l="27081" r="15726"/>
          <a:stretch>
            <a:fillRect/>
          </a:stretch>
        </p:blipFill>
        <p:spPr>
          <a:xfrm>
            <a:off x="5211068" y="1452388"/>
            <a:ext cx="3371037" cy="4420656"/>
          </a:xfrm>
          <a:prstGeom prst="rect">
            <a:avLst/>
          </a:prstGeom>
        </p:spPr>
      </p:pic>
    </p:spTree>
    <p:extLst>
      <p:ext uri="{BB962C8B-B14F-4D97-AF65-F5344CB8AC3E}">
        <p14:creationId xmlns:p14="http://schemas.microsoft.com/office/powerpoint/2010/main" val="2814840542"/>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Workshop  Outline</a:t>
            </a:r>
            <a:endParaRPr lang="en-US" dirty="0"/>
          </a:p>
        </p:txBody>
      </p:sp>
      <p:sp>
        <p:nvSpPr>
          <p:cNvPr id="6" name="Text Placeholder 5"/>
          <p:cNvSpPr>
            <a:spLocks noGrp="1"/>
          </p:cNvSpPr>
          <p:nvPr>
            <p:ph type="body" idx="1"/>
          </p:nvPr>
        </p:nvSpPr>
        <p:spPr/>
        <p:txBody>
          <a:bodyPr/>
          <a:lstStyle/>
          <a:p>
            <a:pPr marL="457200" lvl="0" indent="-457200">
              <a:spcAft>
                <a:spcPts val="1200"/>
              </a:spcAft>
              <a:buFont typeface="Arial"/>
              <a:buChar char="•"/>
            </a:pPr>
            <a:r>
              <a:rPr lang="en-GB" sz="3200" dirty="0"/>
              <a:t>What is program coherence</a:t>
            </a:r>
            <a:r>
              <a:rPr lang="en-GB" sz="3200" dirty="0" smtClean="0"/>
              <a:t>? </a:t>
            </a:r>
          </a:p>
          <a:p>
            <a:pPr marL="457200" lvl="0" indent="-457200">
              <a:spcAft>
                <a:spcPts val="1200"/>
              </a:spcAft>
              <a:buFont typeface="Arial"/>
              <a:buChar char="•"/>
            </a:pPr>
            <a:r>
              <a:rPr lang="en-GB" sz="3200" dirty="0" smtClean="0"/>
              <a:t>Key </a:t>
            </a:r>
            <a:r>
              <a:rPr lang="en-GB" sz="3200" dirty="0"/>
              <a:t>diagnostic probe: the range of task </a:t>
            </a:r>
            <a:r>
              <a:rPr lang="en-GB" sz="3200" dirty="0" smtClean="0"/>
              <a:t>types</a:t>
            </a:r>
          </a:p>
          <a:p>
            <a:pPr marL="457200" lvl="0" indent="-457200">
              <a:spcAft>
                <a:spcPts val="1200"/>
              </a:spcAft>
              <a:buFont typeface="Arial"/>
              <a:buChar char="•"/>
            </a:pPr>
            <a:r>
              <a:rPr lang="en-GB" sz="3200" dirty="0" smtClean="0"/>
              <a:t>Expert</a:t>
            </a:r>
            <a:r>
              <a:rPr lang="en-GB" sz="3200" dirty="0"/>
              <a:t>, Apprentice and Novice Tasks	</a:t>
            </a:r>
          </a:p>
          <a:p>
            <a:pPr marL="457200" lvl="0" indent="-457200">
              <a:spcAft>
                <a:spcPts val="1200"/>
              </a:spcAft>
              <a:buFont typeface="Arial"/>
              <a:buChar char="•"/>
            </a:pPr>
            <a:r>
              <a:rPr lang="en-GB" sz="3200" b="1" dirty="0"/>
              <a:t>Looking at our program </a:t>
            </a:r>
            <a:endParaRPr lang="en-GB" sz="3200" b="1" dirty="0" smtClean="0"/>
          </a:p>
          <a:p>
            <a:pPr marL="457200" lvl="0" indent="-457200">
              <a:spcAft>
                <a:spcPts val="1200"/>
              </a:spcAft>
              <a:buFont typeface="Arial"/>
              <a:buChar char="•"/>
            </a:pPr>
            <a:r>
              <a:rPr lang="en-GB" sz="3200" dirty="0" smtClean="0"/>
              <a:t>Different </a:t>
            </a:r>
            <a:r>
              <a:rPr lang="en-GB" sz="3200" dirty="0"/>
              <a:t>kinds of math challenge	</a:t>
            </a:r>
            <a:endParaRPr lang="en-GB" sz="3200" dirty="0" smtClean="0"/>
          </a:p>
          <a:p>
            <a:pPr marL="457200" lvl="0" indent="-457200">
              <a:spcAft>
                <a:spcPts val="1200"/>
              </a:spcAft>
              <a:buFont typeface="Arial"/>
              <a:buChar char="•"/>
            </a:pPr>
            <a:r>
              <a:rPr lang="en-GB" sz="3200" dirty="0" smtClean="0"/>
              <a:t>What </a:t>
            </a:r>
            <a:r>
              <a:rPr lang="en-GB" sz="3200" dirty="0"/>
              <a:t>have we learned? - a forward look	</a:t>
            </a:r>
            <a:endParaRPr lang="en-US" sz="3200" dirty="0"/>
          </a:p>
        </p:txBody>
      </p:sp>
    </p:spTree>
    <p:extLst>
      <p:ext uri="{BB962C8B-B14F-4D97-AF65-F5344CB8AC3E}">
        <p14:creationId xmlns:p14="http://schemas.microsoft.com/office/powerpoint/2010/main" val="1002300747"/>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txBox="1">
            <a:spLocks noChangeArrowheads="1"/>
          </p:cNvSpPr>
          <p:nvPr/>
        </p:nvSpPr>
        <p:spPr bwMode="auto">
          <a:xfrm>
            <a:off x="374650" y="1019174"/>
            <a:ext cx="3405262" cy="2049785"/>
          </a:xfrm>
          <a:prstGeom prst="rect">
            <a:avLst/>
          </a:prstGeom>
          <a:noFill/>
          <a:ln w="9525">
            <a:noFill/>
            <a:miter lim="800000"/>
            <a:headEnd/>
            <a:tailEnd/>
          </a:ln>
        </p:spPr>
        <p:txBody>
          <a:bodyPr>
            <a:prstTxWarp prst="textNoShape">
              <a:avLst/>
            </a:prstTxWarp>
          </a:bodyPr>
          <a:lstStyle/>
          <a:p>
            <a:pPr defTabSz="457200" eaLnBrk="1" hangingPunct="1">
              <a:spcBef>
                <a:spcPts val="700"/>
              </a:spcBef>
              <a:defRPr sz="2500">
                <a:solidFill>
                  <a:srgbClr val="B51A00"/>
                </a:solidFill>
                <a:uFill>
                  <a:solidFill>
                    <a:srgbClr val="000000"/>
                  </a:solidFill>
                </a:uFill>
              </a:defRPr>
            </a:pPr>
            <a:r>
              <a:rPr lang="en-US" sz="2500" b="1" dirty="0">
                <a:solidFill>
                  <a:srgbClr val="B51A00"/>
                </a:solidFill>
                <a:uFill>
                  <a:solidFill>
                    <a:srgbClr val="000000"/>
                  </a:solidFill>
                </a:uFill>
                <a:latin typeface="+mj-lt"/>
                <a:ea typeface="MS PGothic" panose="020B0600070205080204" pitchFamily="34" charset="-128"/>
                <a:cs typeface="MS PGothic" charset="0"/>
              </a:rPr>
              <a:t>Counting </a:t>
            </a:r>
            <a:r>
              <a:rPr lang="en-US" sz="2500" b="1" dirty="0" smtClean="0">
                <a:solidFill>
                  <a:srgbClr val="B51A00"/>
                </a:solidFill>
                <a:uFill>
                  <a:solidFill>
                    <a:srgbClr val="000000"/>
                  </a:solidFill>
                </a:uFill>
                <a:latin typeface="+mj-lt"/>
                <a:ea typeface="MS PGothic" panose="020B0600070205080204" pitchFamily="34" charset="-128"/>
                <a:cs typeface="MS PGothic" charset="0"/>
              </a:rPr>
              <a:t>Trees</a:t>
            </a:r>
            <a:br>
              <a:rPr lang="en-US" sz="2500" b="1" dirty="0" smtClean="0">
                <a:solidFill>
                  <a:srgbClr val="B51A00"/>
                </a:solidFill>
                <a:uFill>
                  <a:solidFill>
                    <a:srgbClr val="000000"/>
                  </a:solidFill>
                </a:uFill>
                <a:latin typeface="+mj-lt"/>
                <a:ea typeface="MS PGothic" panose="020B0600070205080204" pitchFamily="34" charset="-128"/>
                <a:cs typeface="MS PGothic" charset="0"/>
              </a:rPr>
            </a:br>
            <a:endParaRPr lang="en-US" sz="2500" b="1" dirty="0" smtClean="0">
              <a:solidFill>
                <a:srgbClr val="B51A00"/>
              </a:solidFill>
              <a:uFill>
                <a:solidFill>
                  <a:srgbClr val="000000"/>
                </a:solidFill>
              </a:uFill>
              <a:latin typeface="+mj-lt"/>
              <a:ea typeface="MS PGothic" panose="020B0600070205080204" pitchFamily="34" charset="-128"/>
              <a:cs typeface="MS PGothic" charset="0"/>
            </a:endParaRPr>
          </a:p>
          <a:p>
            <a:pPr indent="12700"/>
            <a:r>
              <a:rPr lang="en-US" sz="2000" dirty="0"/>
              <a:t>The diagram shows some trees in a tree farm</a:t>
            </a:r>
            <a:r>
              <a:rPr lang="en-GB" sz="2000" dirty="0" smtClean="0"/>
              <a:t>.</a:t>
            </a:r>
            <a:br>
              <a:rPr lang="en-GB" sz="2000" dirty="0" smtClean="0"/>
            </a:br>
            <a:endParaRPr lang="en-GB" sz="2000" dirty="0"/>
          </a:p>
          <a:p>
            <a:pPr indent="12700"/>
            <a:r>
              <a:rPr lang="en-US" sz="2000" dirty="0"/>
              <a:t>The circles show old trees</a:t>
            </a:r>
          </a:p>
          <a:p>
            <a:pPr indent="12700"/>
            <a:r>
              <a:rPr lang="en-US" sz="2000" dirty="0"/>
              <a:t>The triangles show young trees. </a:t>
            </a:r>
          </a:p>
          <a:p>
            <a:pPr defTabSz="457200" eaLnBrk="1" hangingPunct="1">
              <a:spcBef>
                <a:spcPts val="700"/>
              </a:spcBef>
              <a:defRPr sz="2500">
                <a:solidFill>
                  <a:srgbClr val="B51A00"/>
                </a:solidFill>
                <a:uFill>
                  <a:solidFill>
                    <a:srgbClr val="000000"/>
                  </a:solidFill>
                </a:uFill>
              </a:defRPr>
            </a:pPr>
            <a:endParaRPr lang="en-US" sz="2500" b="1" dirty="0">
              <a:solidFill>
                <a:srgbClr val="B51A00"/>
              </a:solidFill>
              <a:uFill>
                <a:solidFill>
                  <a:srgbClr val="000000"/>
                </a:solidFill>
              </a:uFill>
              <a:latin typeface="+mj-lt"/>
              <a:ea typeface="MS PGothic" panose="020B0600070205080204" pitchFamily="34" charset="-128"/>
              <a:cs typeface="MS PGothic" charset="0"/>
            </a:endParaRPr>
          </a:p>
          <a:p>
            <a:pPr marL="342900" indent="-342900">
              <a:spcBef>
                <a:spcPct val="20000"/>
              </a:spcBef>
            </a:pPr>
            <a:endParaRPr lang="en-GB" sz="2000" dirty="0">
              <a:ea typeface="Arial" pitchFamily="1" charset="0"/>
              <a:cs typeface="Arial" pitchFamily="1" charset="0"/>
            </a:endParaRPr>
          </a:p>
          <a:p>
            <a:pPr marL="342900" indent="-342900">
              <a:spcBef>
                <a:spcPct val="20000"/>
              </a:spcBef>
              <a:buFont typeface="Arial" pitchFamily="1" charset="0"/>
              <a:buChar char="•"/>
            </a:pPr>
            <a:endParaRPr lang="en-GB" sz="2800" dirty="0">
              <a:solidFill>
                <a:schemeClr val="accent2"/>
              </a:solidFill>
            </a:endParaRPr>
          </a:p>
        </p:txBody>
      </p:sp>
      <p:sp>
        <p:nvSpPr>
          <p:cNvPr id="10244" name="Content Placeholder 6"/>
          <p:cNvSpPr>
            <a:spLocks noGrp="1"/>
          </p:cNvSpPr>
          <p:nvPr>
            <p:ph idx="1"/>
          </p:nvPr>
        </p:nvSpPr>
        <p:spPr>
          <a:xfrm>
            <a:off x="6660232" y="1556792"/>
            <a:ext cx="1741958" cy="1584176"/>
          </a:xfrm>
        </p:spPr>
        <p:txBody>
          <a:bodyPr>
            <a:normAutofit/>
          </a:bodyPr>
          <a:lstStyle/>
          <a:p>
            <a:pPr>
              <a:buFont typeface="Arial" pitchFamily="1" charset="0"/>
              <a:buNone/>
            </a:pPr>
            <a:r>
              <a:rPr lang="en-US" dirty="0">
                <a:solidFill>
                  <a:schemeClr val="tx1"/>
                </a:solidFill>
                <a:ea typeface="ＭＳ Ｐゴシック" pitchFamily="1" charset="-128"/>
                <a:cs typeface="ＭＳ Ｐゴシック" pitchFamily="1" charset="-128"/>
              </a:rPr>
              <a:t> </a:t>
            </a:r>
          </a:p>
          <a:p>
            <a:pPr>
              <a:buFont typeface="Arial" pitchFamily="1" charset="0"/>
              <a:buNone/>
            </a:pPr>
            <a:endParaRPr lang="en-US" sz="2000" dirty="0">
              <a:solidFill>
                <a:schemeClr val="tx1"/>
              </a:solidFill>
              <a:latin typeface="Arial" pitchFamily="-107" charset="0"/>
              <a:ea typeface="ＭＳ Ｐゴシック" pitchFamily="-107" charset="-128"/>
              <a:cs typeface="ＭＳ Ｐゴシック" pitchFamily="-107" charset="-128"/>
            </a:endParaRPr>
          </a:p>
          <a:p>
            <a:pPr>
              <a:buFont typeface="Arial" pitchFamily="1" charset="0"/>
              <a:buNone/>
            </a:pPr>
            <a:endParaRPr lang="en-US" sz="2000" b="0" dirty="0">
              <a:solidFill>
                <a:schemeClr val="tx1"/>
              </a:solidFill>
              <a:ea typeface="Arial" pitchFamily="1" charset="0"/>
              <a:cs typeface="Arial" pitchFamily="1" charset="0"/>
            </a:endParaRPr>
          </a:p>
        </p:txBody>
      </p:sp>
      <p:pic>
        <p:nvPicPr>
          <p:cNvPr id="10245" name="Picture 7"/>
          <p:cNvPicPr>
            <a:picLocks noChangeAspect="1"/>
          </p:cNvPicPr>
          <p:nvPr/>
        </p:nvPicPr>
        <p:blipFill>
          <a:blip r:embed="rId3"/>
          <a:srcRect/>
          <a:stretch>
            <a:fillRect/>
          </a:stretch>
        </p:blipFill>
        <p:spPr bwMode="auto">
          <a:xfrm>
            <a:off x="3799551" y="1196752"/>
            <a:ext cx="4876905" cy="3744416"/>
          </a:xfrm>
          <a:prstGeom prst="rect">
            <a:avLst/>
          </a:prstGeom>
          <a:noFill/>
          <a:ln w="9525">
            <a:noFill/>
            <a:miter lim="800000"/>
            <a:headEnd/>
            <a:tailEnd/>
          </a:ln>
        </p:spPr>
      </p:pic>
      <p:sp>
        <p:nvSpPr>
          <p:cNvPr id="10246" name="TextBox 8"/>
          <p:cNvSpPr txBox="1">
            <a:spLocks noChangeArrowheads="1"/>
          </p:cNvSpPr>
          <p:nvPr/>
        </p:nvSpPr>
        <p:spPr bwMode="auto">
          <a:xfrm>
            <a:off x="228600" y="5167313"/>
            <a:ext cx="8915400" cy="1015663"/>
          </a:xfrm>
          <a:prstGeom prst="rect">
            <a:avLst/>
          </a:prstGeom>
          <a:noFill/>
          <a:ln w="9525">
            <a:noFill/>
            <a:miter lim="800000"/>
            <a:headEnd/>
            <a:tailEnd/>
          </a:ln>
        </p:spPr>
        <p:txBody>
          <a:bodyPr wrap="square">
            <a:prstTxWarp prst="textNoShape">
              <a:avLst/>
            </a:prstTxWarp>
            <a:spAutoFit/>
          </a:bodyPr>
          <a:lstStyle/>
          <a:p>
            <a:pPr marL="355600" lvl="1" indent="-355600">
              <a:buClr>
                <a:srgbClr val="000000"/>
              </a:buClr>
              <a:buSzPct val="125000"/>
              <a:buFont typeface="Arial"/>
              <a:buChar char="•"/>
              <a:tabLst>
                <a:tab pos="355600" algn="l"/>
              </a:tabLst>
            </a:pPr>
            <a:r>
              <a:rPr lang="en-US" sz="2000" dirty="0">
                <a:sym typeface="Calibri" charset="0"/>
              </a:rPr>
              <a:t>Think of a method you could use to estimate the number of trees of each type.  </a:t>
            </a:r>
            <a:r>
              <a:rPr lang="en-US" sz="2000" dirty="0" smtClean="0">
                <a:sym typeface="Calibri" charset="0"/>
              </a:rPr>
              <a:t>Explain </a:t>
            </a:r>
            <a:r>
              <a:rPr lang="en-US" sz="2000" dirty="0">
                <a:sym typeface="Calibri" charset="0"/>
              </a:rPr>
              <a:t>the method fully.</a:t>
            </a:r>
          </a:p>
          <a:p>
            <a:pPr marL="355600" lvl="1" indent="-355600">
              <a:buClr>
                <a:srgbClr val="000000"/>
              </a:buClr>
              <a:buSzPct val="125000"/>
              <a:buFont typeface="Arial"/>
              <a:buChar char="•"/>
              <a:tabLst>
                <a:tab pos="355600" algn="l"/>
              </a:tabLst>
            </a:pPr>
            <a:r>
              <a:rPr lang="en-US" sz="2000" dirty="0">
                <a:sym typeface="Calibri" charset="0"/>
              </a:rPr>
              <a:t>Use your method to estimate the number of old trees and young trees</a:t>
            </a:r>
            <a:r>
              <a:rPr lang="en-US" sz="2000" dirty="0" smtClean="0">
                <a:sym typeface="Calibri" charset="0"/>
              </a:rPr>
              <a:t>.</a:t>
            </a:r>
            <a:endParaRPr lang="en-US" sz="2000" dirty="0">
              <a:sym typeface="Calibri" charset="0"/>
            </a:endParaRPr>
          </a:p>
        </p:txBody>
      </p:sp>
      <p:sp>
        <p:nvSpPr>
          <p:cNvPr id="2" name="Title 1"/>
          <p:cNvSpPr>
            <a:spLocks noGrp="1"/>
          </p:cNvSpPr>
          <p:nvPr>
            <p:ph type="title"/>
          </p:nvPr>
        </p:nvSpPr>
        <p:spPr/>
        <p:txBody>
          <a:bodyPr/>
          <a:lstStyle/>
          <a:p>
            <a:endParaRPr lang="en-US"/>
          </a:p>
        </p:txBody>
      </p:sp>
      <p:sp>
        <p:nvSpPr>
          <p:cNvPr id="10" name="Shape 216"/>
          <p:cNvSpPr txBox="1">
            <a:spLocks/>
          </p:cNvSpPr>
          <p:nvPr/>
        </p:nvSpPr>
        <p:spPr bwMode="auto">
          <a:xfrm>
            <a:off x="457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0"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r>
              <a:rPr lang="en-US" dirty="0" smtClean="0"/>
              <a:t>An Expert Task</a:t>
            </a:r>
            <a:endParaRPr lang="en-US" dirty="0"/>
          </a:p>
        </p:txBody>
      </p:sp>
    </p:spTree>
    <p:extLst>
      <p:ext uri="{BB962C8B-B14F-4D97-AF65-F5344CB8AC3E}">
        <p14:creationId xmlns:p14="http://schemas.microsoft.com/office/powerpoint/2010/main" val="22119869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ea typeface="ＭＳ Ｐゴシック" charset="-128"/>
                <a:cs typeface="ＭＳ Ｐゴシック" charset="-128"/>
              </a:rPr>
              <a:t>Apprentice tasks</a:t>
            </a:r>
          </a:p>
        </p:txBody>
      </p:sp>
      <p:sp>
        <p:nvSpPr>
          <p:cNvPr id="2" name="Content Placeholder 1"/>
          <p:cNvSpPr>
            <a:spLocks noGrp="1"/>
          </p:cNvSpPr>
          <p:nvPr>
            <p:ph idx="1"/>
          </p:nvPr>
        </p:nvSpPr>
        <p:spPr>
          <a:xfrm>
            <a:off x="457200" y="1162538"/>
            <a:ext cx="8219256" cy="4963625"/>
          </a:xfrm>
        </p:spPr>
        <p:txBody>
          <a:bodyPr/>
          <a:lstStyle/>
          <a:p>
            <a:r>
              <a:rPr lang="en-US" dirty="0"/>
              <a:t>Expert tasks with added scaffolding to:</a:t>
            </a:r>
          </a:p>
          <a:p>
            <a:pPr lvl="1"/>
            <a:r>
              <a:rPr lang="en-US" dirty="0"/>
              <a:t>ease entry</a:t>
            </a:r>
          </a:p>
          <a:p>
            <a:pPr lvl="1"/>
            <a:r>
              <a:rPr lang="en-US" dirty="0"/>
              <a:t>reduce strategic demand</a:t>
            </a:r>
          </a:p>
          <a:p>
            <a:r>
              <a:rPr lang="en-US" dirty="0"/>
              <a:t>Ramp of difficulty within the task, with increasing:</a:t>
            </a:r>
          </a:p>
          <a:p>
            <a:pPr lvl="1"/>
            <a:r>
              <a:rPr lang="en-US" dirty="0"/>
              <a:t>complexity </a:t>
            </a:r>
          </a:p>
          <a:p>
            <a:pPr lvl="1"/>
            <a:r>
              <a:rPr lang="en-US" dirty="0"/>
              <a:t>abstraction </a:t>
            </a:r>
          </a:p>
          <a:p>
            <a:pPr lvl="1"/>
            <a:r>
              <a:rPr lang="en-US" dirty="0"/>
              <a:t>demand for </a:t>
            </a:r>
            <a:r>
              <a:rPr lang="en-US" dirty="0" smtClean="0"/>
              <a:t>explanation</a:t>
            </a:r>
            <a:endParaRPr lang="en-US" dirty="0"/>
          </a:p>
          <a:p>
            <a:r>
              <a:rPr lang="en-US" dirty="0"/>
              <a:t>A step in growing expertise: </a:t>
            </a:r>
            <a:r>
              <a:rPr lang="en-US" dirty="0" smtClean="0"/>
              <a:t/>
            </a:r>
            <a:br>
              <a:rPr lang="en-US" dirty="0" smtClean="0"/>
            </a:br>
            <a:r>
              <a:rPr lang="en-US" dirty="0" smtClean="0"/>
              <a:t>“</a:t>
            </a:r>
            <a:r>
              <a:rPr lang="en-US" dirty="0"/>
              <a:t>climbing with a guide”</a:t>
            </a:r>
          </a:p>
          <a:p>
            <a:endParaRPr lang="en-US" dirty="0"/>
          </a:p>
        </p:txBody>
      </p:sp>
    </p:spTree>
    <p:extLst>
      <p:ext uri="{BB962C8B-B14F-4D97-AF65-F5344CB8AC3E}">
        <p14:creationId xmlns:p14="http://schemas.microsoft.com/office/powerpoint/2010/main" val="11674272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ea typeface="ＭＳ Ｐゴシック" charset="-128"/>
                <a:cs typeface="ＭＳ Ｐゴシック" charset="-128"/>
              </a:rPr>
              <a:t>An Apprentice Task</a:t>
            </a:r>
          </a:p>
        </p:txBody>
      </p:sp>
      <p:sp>
        <p:nvSpPr>
          <p:cNvPr id="2" name="Content Placeholder 1"/>
          <p:cNvSpPr>
            <a:spLocks noGrp="1"/>
          </p:cNvSpPr>
          <p:nvPr>
            <p:ph idx="1"/>
          </p:nvPr>
        </p:nvSpPr>
        <p:spPr>
          <a:xfrm>
            <a:off x="457200" y="1162538"/>
            <a:ext cx="8219256" cy="4963625"/>
          </a:xfrm>
        </p:spPr>
        <p:txBody>
          <a:bodyPr/>
          <a:lstStyle/>
          <a:p>
            <a:pPr marL="0" indent="0">
              <a:buNone/>
              <a:defRPr/>
            </a:pPr>
            <a:r>
              <a:rPr lang="en-US" dirty="0">
                <a:cs typeface="Apple Chancery" charset="0"/>
              </a:rPr>
              <a:t>I have some pennies, nickels, and dimes in my pocket. I pull out three of the coins and keep them in my hand. </a:t>
            </a:r>
          </a:p>
          <a:p>
            <a:pPr marL="0" indent="0">
              <a:buFont typeface="Wingdings 3" charset="0"/>
              <a:buNone/>
              <a:defRPr/>
            </a:pPr>
            <a:endParaRPr lang="en-US" sz="900" dirty="0">
              <a:cs typeface="Apple Chancery" charset="0"/>
            </a:endParaRPr>
          </a:p>
          <a:p>
            <a:pPr marL="514350" indent="-514350">
              <a:buFont typeface="+mj-lt"/>
              <a:buAutoNum type="alphaLcPeriod"/>
              <a:defRPr/>
            </a:pPr>
            <a:r>
              <a:rPr lang="en-US" dirty="0">
                <a:solidFill>
                  <a:srgbClr val="0000FF"/>
                </a:solidFill>
                <a:cs typeface="Apple Chancery" charset="0"/>
              </a:rPr>
              <a:t>How much money do you think I have in my hand? Find as many different amounts as you can think of and list on your paper. </a:t>
            </a:r>
          </a:p>
          <a:p>
            <a:pPr marL="0" indent="0">
              <a:buFont typeface="Wingdings 3" charset="0"/>
              <a:buNone/>
              <a:defRPr/>
            </a:pPr>
            <a:endParaRPr lang="en-US" sz="900" dirty="0">
              <a:solidFill>
                <a:srgbClr val="0000FF"/>
              </a:solidFill>
              <a:cs typeface="Apple Chancery" charset="0"/>
            </a:endParaRPr>
          </a:p>
          <a:p>
            <a:pPr marL="514350" indent="-514350">
              <a:buFont typeface="+mj-lt"/>
              <a:buAutoNum type="alphaLcPeriod"/>
              <a:defRPr/>
            </a:pPr>
            <a:r>
              <a:rPr lang="en-US" dirty="0">
                <a:cs typeface="Apple Chancery" charset="0"/>
              </a:rPr>
              <a:t>Could I have 11¢? </a:t>
            </a:r>
            <a:r>
              <a:rPr lang="en-US" dirty="0" smtClean="0">
                <a:cs typeface="Apple Chancery" charset="0"/>
              </a:rPr>
              <a:t>How, or </a:t>
            </a:r>
            <a:r>
              <a:rPr lang="en-US" dirty="0">
                <a:cs typeface="Apple Chancery" charset="0"/>
              </a:rPr>
              <a:t>why not? </a:t>
            </a:r>
          </a:p>
          <a:p>
            <a:pPr marL="0" indent="0">
              <a:buFont typeface="Wingdings 3" charset="0"/>
              <a:buNone/>
              <a:defRPr/>
            </a:pPr>
            <a:endParaRPr lang="en-US" sz="900" dirty="0">
              <a:cs typeface="Apple Chancery" charset="0"/>
            </a:endParaRPr>
          </a:p>
          <a:p>
            <a:pPr marL="514350" indent="-514350">
              <a:buFont typeface="+mj-lt"/>
              <a:buAutoNum type="alphaLcPeriod"/>
              <a:defRPr/>
            </a:pPr>
            <a:r>
              <a:rPr lang="en-US" dirty="0">
                <a:solidFill>
                  <a:srgbClr val="0000FF"/>
                </a:solidFill>
                <a:cs typeface="Apple Chancery" charset="0"/>
              </a:rPr>
              <a:t>Could I have 4¢? </a:t>
            </a:r>
            <a:r>
              <a:rPr lang="en-US" dirty="0" smtClean="0">
                <a:solidFill>
                  <a:srgbClr val="0000FF"/>
                </a:solidFill>
                <a:cs typeface="Apple Chancery" charset="0"/>
              </a:rPr>
              <a:t>How, or </a:t>
            </a:r>
            <a:r>
              <a:rPr lang="en-US" dirty="0">
                <a:solidFill>
                  <a:srgbClr val="0000FF"/>
                </a:solidFill>
                <a:cs typeface="Apple Chancery" charset="0"/>
              </a:rPr>
              <a:t>why not? </a:t>
            </a:r>
            <a:endParaRPr lang="en-US" dirty="0">
              <a:solidFill>
                <a:srgbClr val="0000FF"/>
              </a:solidFill>
            </a:endParaRPr>
          </a:p>
          <a:p>
            <a:endParaRPr lang="en-US" dirty="0"/>
          </a:p>
        </p:txBody>
      </p:sp>
    </p:spTree>
    <p:extLst>
      <p:ext uri="{BB962C8B-B14F-4D97-AF65-F5344CB8AC3E}">
        <p14:creationId xmlns:p14="http://schemas.microsoft.com/office/powerpoint/2010/main" val="33605181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80920" cy="4896544"/>
          </a:xfrm>
        </p:spPr>
        <p:txBody>
          <a:bodyPr>
            <a:normAutofit/>
          </a:bodyPr>
          <a:lstStyle/>
          <a:p>
            <a:pPr marL="0" indent="0">
              <a:buFont typeface="Wingdings 3" charset="0"/>
              <a:buNone/>
              <a:defRPr/>
            </a:pPr>
            <a:r>
              <a:rPr lang="en-US" sz="2800" dirty="0" smtClean="0">
                <a:cs typeface="Apple Chancery" charset="0"/>
              </a:rPr>
              <a:t>A friend asks you to help them build a rectangular pen for her dog. </a:t>
            </a:r>
            <a:r>
              <a:rPr lang="en-US" sz="2800" dirty="0">
                <a:cs typeface="Apple Chancery" charset="0"/>
              </a:rPr>
              <a:t>Y</a:t>
            </a:r>
            <a:r>
              <a:rPr lang="en-US" sz="2800" dirty="0" smtClean="0">
                <a:cs typeface="Apple Chancery" charset="0"/>
              </a:rPr>
              <a:t>ou have 24 feet of fencing that comes in 1 foot sections. </a:t>
            </a:r>
          </a:p>
          <a:p>
            <a:pPr marL="0" indent="0">
              <a:buFont typeface="Wingdings 3" charset="0"/>
              <a:buNone/>
              <a:defRPr/>
            </a:pPr>
            <a:endParaRPr lang="en-US" sz="1000" dirty="0" smtClean="0">
              <a:cs typeface="Apple Chancery" charset="0"/>
            </a:endParaRPr>
          </a:p>
          <a:p>
            <a:pPr marL="457200" indent="-457200">
              <a:buFont typeface="Arial"/>
              <a:buChar char="•"/>
              <a:defRPr/>
            </a:pPr>
            <a:r>
              <a:rPr lang="en-US" sz="2800" dirty="0" smtClean="0">
                <a:cs typeface="Apple Chancery" charset="0"/>
              </a:rPr>
              <a:t>Find all the different rectangles you could build. Sketch each one on grid paper.</a:t>
            </a:r>
          </a:p>
          <a:p>
            <a:pPr marL="0" indent="0">
              <a:buFont typeface="Wingdings 3" charset="0"/>
              <a:buNone/>
              <a:defRPr/>
            </a:pPr>
            <a:endParaRPr lang="en-US" sz="1000" dirty="0" smtClean="0">
              <a:cs typeface="Apple Chancery" charset="0"/>
            </a:endParaRPr>
          </a:p>
          <a:p>
            <a:pPr marL="457200" indent="-457200">
              <a:buFont typeface="Arial"/>
              <a:buChar char="•"/>
              <a:defRPr/>
            </a:pPr>
            <a:r>
              <a:rPr lang="en-US" sz="2800" dirty="0" smtClean="0">
                <a:cs typeface="Apple Chancery" charset="0"/>
              </a:rPr>
              <a:t>Which pen gives the dog the most space to play? Which one gives the dog the least amount of space to play?</a:t>
            </a:r>
          </a:p>
          <a:p>
            <a:pPr marL="0" indent="0">
              <a:buFont typeface="Wingdings 3" charset="0"/>
              <a:buNone/>
              <a:defRPr/>
            </a:pPr>
            <a:endParaRPr lang="en-US" sz="1000" dirty="0" smtClean="0">
              <a:cs typeface="Apple Chancery" charset="0"/>
            </a:endParaRPr>
          </a:p>
          <a:p>
            <a:pPr marL="457200" indent="-457200">
              <a:buFont typeface="Arial"/>
              <a:buChar char="•"/>
              <a:defRPr/>
            </a:pPr>
            <a:r>
              <a:rPr lang="en-US" sz="2800" dirty="0" smtClean="0">
                <a:cs typeface="Apple Chancery" charset="0"/>
              </a:rPr>
              <a:t>Which would you make for the dog? Why? </a:t>
            </a:r>
            <a:endParaRPr lang="en-US" sz="2800" dirty="0"/>
          </a:p>
        </p:txBody>
      </p:sp>
      <p:sp>
        <p:nvSpPr>
          <p:cNvPr id="2" name="Title 1"/>
          <p:cNvSpPr>
            <a:spLocks noGrp="1"/>
          </p:cNvSpPr>
          <p:nvPr>
            <p:ph type="title"/>
          </p:nvPr>
        </p:nvSpPr>
        <p:spPr>
          <a:xfrm>
            <a:off x="251520" y="332656"/>
            <a:ext cx="8424936" cy="792088"/>
          </a:xfrm>
        </p:spPr>
        <p:txBody>
          <a:bodyPr/>
          <a:lstStyle/>
          <a:p>
            <a:pPr algn="ctr">
              <a:defRPr/>
            </a:pPr>
            <a:r>
              <a:rPr lang="en-US" sz="3600" dirty="0" smtClean="0"/>
              <a:t>An Apprentice Task</a:t>
            </a:r>
            <a:endParaRPr lang="en-US" sz="3600" dirty="0"/>
          </a:p>
        </p:txBody>
      </p:sp>
    </p:spTree>
    <p:extLst>
      <p:ext uri="{BB962C8B-B14F-4D97-AF65-F5344CB8AC3E}">
        <p14:creationId xmlns:p14="http://schemas.microsoft.com/office/powerpoint/2010/main" val="38456756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60648"/>
            <a:ext cx="8229600" cy="673100"/>
          </a:xfrm>
        </p:spPr>
        <p:txBody>
          <a:bodyPr/>
          <a:lstStyle/>
          <a:p>
            <a:r>
              <a:rPr lang="en-US" dirty="0"/>
              <a:t>An Apprentice Task</a:t>
            </a:r>
          </a:p>
        </p:txBody>
      </p:sp>
      <p:pic>
        <p:nvPicPr>
          <p:cNvPr id="7" name="Content Placeholder 6" descr="SkelTower.png"/>
          <p:cNvPicPr>
            <a:picLocks noGrp="1" noChangeAspect="1"/>
          </p:cNvPicPr>
          <p:nvPr>
            <p:ph sz="half" idx="1"/>
          </p:nvPr>
        </p:nvPicPr>
        <p:blipFill>
          <a:blip r:embed="rId3">
            <a:extLst>
              <a:ext uri="{28A0092B-C50C-407E-A947-70E740481C1C}">
                <a14:useLocalDpi xmlns:a14="http://schemas.microsoft.com/office/drawing/2010/main" val="0"/>
              </a:ext>
            </a:extLst>
          </a:blip>
          <a:srcRect l="3382" r="3382"/>
          <a:stretch>
            <a:fillRect/>
          </a:stretch>
        </p:blipFill>
        <p:spPr>
          <a:xfrm>
            <a:off x="4716016" y="1268760"/>
            <a:ext cx="4038600" cy="4525963"/>
          </a:xfrm>
        </p:spPr>
      </p:pic>
      <p:sp>
        <p:nvSpPr>
          <p:cNvPr id="6" name="Content Placeholder 5"/>
          <p:cNvSpPr>
            <a:spLocks noGrp="1"/>
          </p:cNvSpPr>
          <p:nvPr>
            <p:ph sz="half" idx="2"/>
          </p:nvPr>
        </p:nvSpPr>
        <p:spPr/>
        <p:txBody>
          <a:bodyPr/>
          <a:lstStyle/>
          <a:p>
            <a:pPr algn="ctr"/>
            <a:endParaRPr lang="en-US" dirty="0"/>
          </a:p>
          <a:p>
            <a:pPr algn="ctr"/>
            <a:endParaRPr lang="en-US" dirty="0"/>
          </a:p>
        </p:txBody>
      </p:sp>
      <p:sp>
        <p:nvSpPr>
          <p:cNvPr id="8" name="TextBox 7"/>
          <p:cNvSpPr txBox="1"/>
          <p:nvPr/>
        </p:nvSpPr>
        <p:spPr>
          <a:xfrm>
            <a:off x="467544" y="1268760"/>
            <a:ext cx="4414644" cy="4909036"/>
          </a:xfrm>
          <a:prstGeom prst="rect">
            <a:avLst/>
          </a:prstGeom>
          <a:noFill/>
        </p:spPr>
        <p:txBody>
          <a:bodyPr wrap="square" rtlCol="0">
            <a:spAutoFit/>
          </a:bodyPr>
          <a:lstStyle/>
          <a:p>
            <a:pPr defTabSz="457200" eaLnBrk="1" hangingPunct="1">
              <a:spcBef>
                <a:spcPct val="20000"/>
              </a:spcBef>
            </a:pPr>
            <a:r>
              <a:rPr lang="en-US" sz="2500" b="1" dirty="0">
                <a:solidFill>
                  <a:srgbClr val="B51A00"/>
                </a:solidFill>
                <a:uFill>
                  <a:solidFill>
                    <a:srgbClr val="000000"/>
                  </a:solidFill>
                </a:uFill>
                <a:latin typeface="+mj-lt"/>
                <a:ea typeface="MS PGothic" panose="020B0600070205080204" pitchFamily="34" charset="-128"/>
                <a:cs typeface="MS PGothic" charset="0"/>
              </a:rPr>
              <a:t>Skeleton </a:t>
            </a:r>
            <a:r>
              <a:rPr lang="en-US" sz="2500" b="1" dirty="0" smtClean="0">
                <a:solidFill>
                  <a:srgbClr val="B51A00"/>
                </a:solidFill>
                <a:uFill>
                  <a:solidFill>
                    <a:srgbClr val="000000"/>
                  </a:solidFill>
                </a:uFill>
                <a:latin typeface="+mj-lt"/>
                <a:ea typeface="MS PGothic" panose="020B0600070205080204" pitchFamily="34" charset="-128"/>
                <a:cs typeface="MS PGothic" charset="0"/>
              </a:rPr>
              <a:t>Towers</a:t>
            </a:r>
            <a:endParaRPr lang="en-US" dirty="0"/>
          </a:p>
          <a:p>
            <a:r>
              <a:rPr lang="en-US" dirty="0" smtClean="0"/>
              <a:t>How many cubes do you need to make a tower like this:</a:t>
            </a:r>
          </a:p>
          <a:p>
            <a:endParaRPr lang="en-US" dirty="0"/>
          </a:p>
          <a:p>
            <a:pPr lvl="1"/>
            <a:r>
              <a:rPr lang="en-US" dirty="0" smtClean="0"/>
              <a:t>6 cubes high?</a:t>
            </a:r>
          </a:p>
          <a:p>
            <a:pPr lvl="1"/>
            <a:endParaRPr lang="en-US" dirty="0"/>
          </a:p>
          <a:p>
            <a:pPr lvl="1"/>
            <a:r>
              <a:rPr lang="en-US" dirty="0" smtClean="0"/>
              <a:t>20 cubes high?</a:t>
            </a:r>
          </a:p>
          <a:p>
            <a:pPr lvl="1"/>
            <a:endParaRPr lang="en-US" dirty="0"/>
          </a:p>
          <a:p>
            <a:pPr lvl="1"/>
            <a:r>
              <a:rPr lang="en-US" i="1" dirty="0"/>
              <a:t>n</a:t>
            </a:r>
            <a:r>
              <a:rPr lang="en-US" dirty="0"/>
              <a:t> cubes high?</a:t>
            </a:r>
          </a:p>
          <a:p>
            <a:endParaRPr lang="en-US" dirty="0"/>
          </a:p>
          <a:p>
            <a:r>
              <a:rPr lang="en-US" dirty="0" smtClean="0"/>
              <a:t>Explain your reasoning</a:t>
            </a:r>
          </a:p>
          <a:p>
            <a:r>
              <a:rPr lang="en-US" dirty="0"/>
              <a:t/>
            </a:r>
            <a:br>
              <a:rPr lang="en-US" dirty="0"/>
            </a:br>
            <a:r>
              <a:rPr lang="en-US" dirty="0" smtClean="0"/>
              <a:t>Can </a:t>
            </a:r>
            <a:r>
              <a:rPr lang="en-US" dirty="0"/>
              <a:t>you find another method?</a:t>
            </a:r>
          </a:p>
        </p:txBody>
      </p:sp>
    </p:spTree>
    <p:extLst>
      <p:ext uri="{BB962C8B-B14F-4D97-AF65-F5344CB8AC3E}">
        <p14:creationId xmlns:p14="http://schemas.microsoft.com/office/powerpoint/2010/main" val="15058499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Expert, Apprentice or Novice Task?</a:t>
            </a:r>
            <a:endParaRPr lang="en-US" sz="2800" dirty="0"/>
          </a:p>
        </p:txBody>
      </p:sp>
      <p:sp>
        <p:nvSpPr>
          <p:cNvPr id="3" name="Content Placeholder 2"/>
          <p:cNvSpPr>
            <a:spLocks noGrp="1"/>
          </p:cNvSpPr>
          <p:nvPr>
            <p:ph idx="1"/>
          </p:nvPr>
        </p:nvSpPr>
        <p:spPr>
          <a:xfrm>
            <a:off x="467544" y="1124744"/>
            <a:ext cx="6419056" cy="5400600"/>
          </a:xfrm>
        </p:spPr>
        <p:txBody>
          <a:bodyPr/>
          <a:lstStyle/>
          <a:p>
            <a:r>
              <a:rPr lang="en-US" sz="2400" b="1" dirty="0" smtClean="0"/>
              <a:t>Compare the sources of difficulty:</a:t>
            </a:r>
          </a:p>
          <a:p>
            <a:pPr lvl="1"/>
            <a:r>
              <a:rPr lang="en-US" sz="2000" dirty="0" smtClean="0"/>
              <a:t>Complexity? </a:t>
            </a:r>
            <a:br>
              <a:rPr lang="en-US" sz="2000" dirty="0" smtClean="0"/>
            </a:br>
            <a:r>
              <a:rPr lang="en-US" sz="2000" dirty="0" smtClean="0">
                <a:solidFill>
                  <a:srgbClr val="FF0000"/>
                </a:solidFill>
              </a:rPr>
              <a:t>Understanding what the task involves</a:t>
            </a:r>
          </a:p>
          <a:p>
            <a:pPr lvl="1"/>
            <a:r>
              <a:rPr lang="en-US" sz="2000" dirty="0"/>
              <a:t>Unfamiliarity? </a:t>
            </a:r>
            <a:br>
              <a:rPr lang="en-US" sz="2000" dirty="0"/>
            </a:br>
            <a:r>
              <a:rPr lang="en-US" sz="2000" dirty="0">
                <a:solidFill>
                  <a:srgbClr val="FF0000"/>
                </a:solidFill>
              </a:rPr>
              <a:t>Working out strategy and tactics</a:t>
            </a:r>
          </a:p>
          <a:p>
            <a:pPr lvl="1"/>
            <a:r>
              <a:rPr lang="en-US" sz="2000" dirty="0" smtClean="0"/>
              <a:t>Technical </a:t>
            </a:r>
            <a:r>
              <a:rPr lang="en-US" sz="2000" dirty="0"/>
              <a:t>demand?  </a:t>
            </a:r>
            <a:br>
              <a:rPr lang="en-US" sz="2000" dirty="0"/>
            </a:br>
            <a:r>
              <a:rPr lang="en-US" sz="2000" dirty="0">
                <a:solidFill>
                  <a:srgbClr val="FF0000"/>
                </a:solidFill>
              </a:rPr>
              <a:t>Selecting the tools to </a:t>
            </a:r>
            <a:r>
              <a:rPr lang="en-US" sz="2000" dirty="0" smtClean="0">
                <a:solidFill>
                  <a:srgbClr val="FF0000"/>
                </a:solidFill>
              </a:rPr>
              <a:t>use</a:t>
            </a:r>
          </a:p>
          <a:p>
            <a:pPr lvl="1"/>
            <a:r>
              <a:rPr lang="en-US" sz="2000" dirty="0" smtClean="0"/>
              <a:t>Autonomy expected? </a:t>
            </a:r>
          </a:p>
          <a:p>
            <a:pPr lvl="1"/>
            <a:r>
              <a:rPr lang="en-US" sz="2000" dirty="0">
                <a:solidFill>
                  <a:srgbClr val="FF0000"/>
                </a:solidFill>
              </a:rPr>
              <a:t>Length of the chain of reasoning</a:t>
            </a:r>
            <a:r>
              <a:rPr lang="en-US" sz="2000" dirty="0" smtClean="0">
                <a:solidFill>
                  <a:srgbClr val="FF0000"/>
                </a:solidFill>
              </a:rPr>
              <a:t>?</a:t>
            </a:r>
            <a:br>
              <a:rPr lang="en-US" sz="2000" dirty="0" smtClean="0">
                <a:solidFill>
                  <a:srgbClr val="FF0000"/>
                </a:solidFill>
              </a:rPr>
            </a:br>
            <a:r>
              <a:rPr lang="en-US" sz="2000" dirty="0" smtClean="0">
                <a:solidFill>
                  <a:srgbClr val="0000FF"/>
                </a:solidFill>
              </a:rPr>
              <a:t> </a:t>
            </a:r>
            <a:endParaRPr lang="en-US" sz="2000" dirty="0">
              <a:solidFill>
                <a:srgbClr val="0000FF"/>
              </a:solidFill>
            </a:endParaRPr>
          </a:p>
          <a:p>
            <a:r>
              <a:rPr lang="en-US" sz="2400" i="1" dirty="0" smtClean="0"/>
              <a:t>If you are a math person, </a:t>
            </a:r>
            <a:r>
              <a:rPr lang="en-US" sz="2400" b="1" dirty="0" smtClean="0"/>
              <a:t>estimate </a:t>
            </a:r>
            <a:r>
              <a:rPr lang="en-US" sz="2400" b="1" dirty="0"/>
              <a:t>the grade at which students</a:t>
            </a:r>
          </a:p>
          <a:p>
            <a:pPr lvl="1" indent="-342900">
              <a:buFont typeface="Arial"/>
              <a:buChar char="•"/>
            </a:pPr>
            <a:r>
              <a:rPr lang="en-US" sz="2000" dirty="0" smtClean="0"/>
              <a:t>Could make some progress</a:t>
            </a:r>
          </a:p>
          <a:p>
            <a:pPr lvl="1" indent="-342900">
              <a:buFont typeface="Arial"/>
              <a:buChar char="•"/>
            </a:pPr>
            <a:r>
              <a:rPr lang="en-US" sz="2000" dirty="0" smtClean="0"/>
              <a:t>Provide a complete solution</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88840"/>
            <a:ext cx="2736304" cy="2736304"/>
          </a:xfrm>
          <a:prstGeom prst="rect">
            <a:avLst/>
          </a:prstGeom>
          <a:noFill/>
          <a:ln>
            <a:noFill/>
          </a:ln>
        </p:spPr>
      </p:pic>
    </p:spTree>
    <p:extLst>
      <p:ext uri="{BB962C8B-B14F-4D97-AF65-F5344CB8AC3E}">
        <p14:creationId xmlns:p14="http://schemas.microsoft.com/office/powerpoint/2010/main" val="7583366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96544"/>
          </a:xfrm>
        </p:spPr>
        <p:txBody>
          <a:bodyPr/>
          <a:lstStyle/>
          <a:p>
            <a:r>
              <a:rPr lang="en-US" dirty="0" smtClean="0"/>
              <a:t>Looking at </a:t>
            </a:r>
            <a:r>
              <a:rPr lang="en-US" i="1" dirty="0" smtClean="0"/>
              <a:t>our</a:t>
            </a:r>
            <a:r>
              <a:rPr lang="en-US" dirty="0" smtClean="0"/>
              <a:t> program</a:t>
            </a:r>
          </a:p>
          <a:p>
            <a:endParaRPr lang="en-US" sz="1800" dirty="0"/>
          </a:p>
          <a:p>
            <a:endParaRPr lang="en-US" dirty="0" smtClean="0"/>
          </a:p>
        </p:txBody>
      </p:sp>
    </p:spTree>
    <p:extLst>
      <p:ext uri="{BB962C8B-B14F-4D97-AF65-F5344CB8AC3E}">
        <p14:creationId xmlns:p14="http://schemas.microsoft.com/office/powerpoint/2010/main" val="19821102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Mathematical practices = expert tasks</a:t>
            </a:r>
            <a:endParaRPr lang="en-US" b="0" dirty="0"/>
          </a:p>
        </p:txBody>
      </p:sp>
      <p:sp>
        <p:nvSpPr>
          <p:cNvPr id="7" name="Rounded Rectangular Callout 6"/>
          <p:cNvSpPr/>
          <p:nvPr/>
        </p:nvSpPr>
        <p:spPr>
          <a:xfrm>
            <a:off x="467544" y="1268760"/>
            <a:ext cx="8208912" cy="4608512"/>
          </a:xfrm>
          <a:prstGeom prst="wedgeRoundRectCallout">
            <a:avLst>
              <a:gd name="adj1" fmla="val 46141"/>
              <a:gd name="adj2" fmla="val 64149"/>
              <a:gd name="adj3" fmla="val 16667"/>
            </a:avLst>
          </a:prstGeom>
          <a:solidFill>
            <a:schemeClr val="bg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755576" y="1484784"/>
            <a:ext cx="7488832" cy="3970318"/>
          </a:xfrm>
          <a:prstGeom prst="rect">
            <a:avLst/>
          </a:prstGeom>
          <a:noFill/>
        </p:spPr>
        <p:txBody>
          <a:bodyPr wrap="square" rtlCol="0">
            <a:spAutoFit/>
          </a:bodyPr>
          <a:lstStyle/>
          <a:p>
            <a:r>
              <a:rPr lang="en-US" sz="2800" dirty="0"/>
              <a:t>“Proficient students expect mathematics to make sense. </a:t>
            </a:r>
            <a:r>
              <a:rPr lang="en-US" sz="2800" dirty="0" smtClean="0"/>
              <a:t>They </a:t>
            </a:r>
            <a:r>
              <a:rPr lang="en-US" sz="2800" dirty="0"/>
              <a:t>take an active stance in solving mathematical problems. </a:t>
            </a:r>
            <a:r>
              <a:rPr lang="en-US" sz="2800" dirty="0" smtClean="0"/>
              <a:t>When </a:t>
            </a:r>
            <a:r>
              <a:rPr lang="en-US" sz="2800" dirty="0"/>
              <a:t>faced with a non-routine problem, they have the courage to plunge in and try something, and they have the procedural and conceptual tools to carry through. </a:t>
            </a:r>
            <a:r>
              <a:rPr lang="en-US" sz="2800" dirty="0" smtClean="0"/>
              <a:t>They </a:t>
            </a:r>
            <a:r>
              <a:rPr lang="en-US" sz="2800" dirty="0"/>
              <a:t>are experimenters and inventors, and can adapt known strategies to new problems. </a:t>
            </a:r>
            <a:r>
              <a:rPr lang="en-US" sz="2800" dirty="0" smtClean="0"/>
              <a:t>They </a:t>
            </a:r>
            <a:r>
              <a:rPr lang="en-US" sz="2800" dirty="0"/>
              <a:t>think strategically.”</a:t>
            </a:r>
          </a:p>
        </p:txBody>
      </p:sp>
    </p:spTree>
    <p:extLst>
      <p:ext uri="{BB962C8B-B14F-4D97-AF65-F5344CB8AC3E}">
        <p14:creationId xmlns:p14="http://schemas.microsoft.com/office/powerpoint/2010/main" val="2387462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our curriculum develop expertise?</a:t>
            </a:r>
            <a:endParaRPr lang="en-US" dirty="0"/>
          </a:p>
        </p:txBody>
      </p:sp>
      <p:sp>
        <p:nvSpPr>
          <p:cNvPr id="3" name="Content Placeholder 2"/>
          <p:cNvSpPr>
            <a:spLocks noGrp="1"/>
          </p:cNvSpPr>
          <p:nvPr>
            <p:ph idx="1"/>
          </p:nvPr>
        </p:nvSpPr>
        <p:spPr>
          <a:xfrm>
            <a:off x="467544" y="980728"/>
            <a:ext cx="8229600" cy="5184576"/>
          </a:xfrm>
        </p:spPr>
        <p:txBody>
          <a:bodyPr/>
          <a:lstStyle/>
          <a:p>
            <a:pPr marL="0" indent="0">
              <a:buNone/>
            </a:pPr>
            <a:r>
              <a:rPr lang="en-US" dirty="0" smtClean="0"/>
              <a:t/>
            </a:r>
            <a:br>
              <a:rPr lang="en-US" dirty="0" smtClean="0"/>
            </a:br>
            <a:r>
              <a:rPr lang="en-US" dirty="0"/>
              <a:t>Handout </a:t>
            </a:r>
            <a:r>
              <a:rPr lang="en-US" dirty="0" smtClean="0"/>
              <a:t>4 </a:t>
            </a:r>
            <a:r>
              <a:rPr lang="en-US" dirty="0"/>
              <a:t>is a sample of </a:t>
            </a:r>
            <a:r>
              <a:rPr lang="en-US" dirty="0" smtClean="0"/>
              <a:t>the </a:t>
            </a:r>
            <a:r>
              <a:rPr lang="en-US" dirty="0"/>
              <a:t>tasks in the </a:t>
            </a:r>
            <a:r>
              <a:rPr lang="en-US" dirty="0" smtClean="0"/>
              <a:t>curriculum our students go through.  </a:t>
            </a:r>
            <a:r>
              <a:rPr lang="en-US" dirty="0"/>
              <a:t/>
            </a:r>
            <a:br>
              <a:rPr lang="en-US" dirty="0"/>
            </a:br>
            <a:endParaRPr lang="en-US" dirty="0" smtClean="0"/>
          </a:p>
          <a:p>
            <a:r>
              <a:rPr lang="en-US" dirty="0" smtClean="0"/>
              <a:t>We have labeled each task E, A or N</a:t>
            </a:r>
            <a:r>
              <a:rPr lang="en-US" dirty="0"/>
              <a:t/>
            </a:r>
            <a:br>
              <a:rPr lang="en-US" dirty="0"/>
            </a:br>
            <a:r>
              <a:rPr lang="en-US" dirty="0" smtClean="0"/>
              <a:t>Take a few minutes to review our classifications with your neighbor.</a:t>
            </a:r>
          </a:p>
          <a:p>
            <a:pPr marL="0" indent="0">
              <a:buNone/>
            </a:pPr>
            <a:endParaRPr lang="en-US" dirty="0"/>
          </a:p>
          <a:p>
            <a:pPr marL="0" indent="0">
              <a:buNone/>
            </a:pPr>
            <a:r>
              <a:rPr lang="en-US" dirty="0" smtClean="0"/>
              <a:t>The core questions:</a:t>
            </a:r>
          </a:p>
          <a:p>
            <a:r>
              <a:rPr lang="en-US" dirty="0" smtClean="0">
                <a:solidFill>
                  <a:srgbClr val="FF0000"/>
                </a:solidFill>
              </a:rPr>
              <a:t>What is the balance </a:t>
            </a:r>
            <a:r>
              <a:rPr lang="en-US" dirty="0">
                <a:solidFill>
                  <a:srgbClr val="FF0000"/>
                </a:solidFill>
              </a:rPr>
              <a:t>across E, A </a:t>
            </a:r>
            <a:r>
              <a:rPr lang="en-US" dirty="0" smtClean="0">
                <a:solidFill>
                  <a:srgbClr val="FF0000"/>
                </a:solidFill>
              </a:rPr>
              <a:t>and N?</a:t>
            </a:r>
          </a:p>
          <a:p>
            <a:r>
              <a:rPr lang="en-US" dirty="0" smtClean="0">
                <a:solidFill>
                  <a:srgbClr val="FF0000"/>
                </a:solidFill>
              </a:rPr>
              <a:t>Is it reasonable?</a:t>
            </a:r>
            <a:endParaRPr lang="en-US" dirty="0">
              <a:solidFill>
                <a:srgbClr val="FF0000"/>
              </a:solidFill>
            </a:endParaRPr>
          </a:p>
        </p:txBody>
      </p:sp>
    </p:spTree>
    <p:extLst>
      <p:ext uri="{BB962C8B-B14F-4D97-AF65-F5344CB8AC3E}">
        <p14:creationId xmlns:p14="http://schemas.microsoft.com/office/powerpoint/2010/main" val="1569797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balanced diet?</a:t>
            </a:r>
            <a:endParaRPr lang="en-US" dirty="0"/>
          </a:p>
        </p:txBody>
      </p:sp>
      <p:sp>
        <p:nvSpPr>
          <p:cNvPr id="3" name="Content Placeholder 2"/>
          <p:cNvSpPr>
            <a:spLocks noGrp="1"/>
          </p:cNvSpPr>
          <p:nvPr>
            <p:ph idx="1"/>
          </p:nvPr>
        </p:nvSpPr>
        <p:spPr>
          <a:xfrm>
            <a:off x="467544" y="1268760"/>
            <a:ext cx="5112568" cy="5112568"/>
          </a:xfrm>
        </p:spPr>
        <p:txBody>
          <a:bodyPr/>
          <a:lstStyle/>
          <a:p>
            <a:r>
              <a:rPr lang="en-US" sz="2400" dirty="0" smtClean="0"/>
              <a:t>We have looked at our curriculum and estimated </a:t>
            </a:r>
            <a:r>
              <a:rPr lang="en-US" sz="2400" dirty="0" smtClean="0">
                <a:solidFill>
                  <a:srgbClr val="FF0000"/>
                </a:solidFill>
              </a:rPr>
              <a:t>the proportions of classroom time</a:t>
            </a:r>
            <a:r>
              <a:rPr lang="en-US" sz="2400" dirty="0" smtClean="0"/>
              <a:t> that our students spend on Expert, Apprentice and Novice tasks. The numbers are at the end of the Tasks Handout</a:t>
            </a:r>
          </a:p>
          <a:p>
            <a:r>
              <a:rPr lang="en-US" sz="2400" dirty="0">
                <a:solidFill>
                  <a:srgbClr val="FF0000"/>
                </a:solidFill>
              </a:rPr>
              <a:t>Are these proportions all substantial?</a:t>
            </a:r>
          </a:p>
          <a:p>
            <a:r>
              <a:rPr lang="en-US" sz="2400" dirty="0">
                <a:solidFill>
                  <a:srgbClr val="FF0000"/>
                </a:solidFill>
              </a:rPr>
              <a:t>Are they what we want?</a:t>
            </a:r>
          </a:p>
          <a:p>
            <a:r>
              <a:rPr lang="en-US" sz="2400" dirty="0" smtClean="0">
                <a:solidFill>
                  <a:srgbClr val="FF0000"/>
                </a:solidFill>
              </a:rPr>
              <a:t>Does the curriculum support teaching for expertise?</a:t>
            </a:r>
          </a:p>
          <a:p>
            <a:r>
              <a:rPr lang="en-US" sz="2400" dirty="0">
                <a:solidFill>
                  <a:srgbClr val="FF0000"/>
                </a:solidFill>
              </a:rPr>
              <a:t>Could teachers ignore teaching for expertise?</a:t>
            </a:r>
          </a:p>
          <a:p>
            <a:endParaRPr lang="en-US" sz="2400" dirty="0"/>
          </a:p>
          <a:p>
            <a:endParaRPr lang="en-US" sz="2400" dirty="0">
              <a:solidFill>
                <a:srgbClr val="FF0000"/>
              </a:solidFill>
            </a:endParaRPr>
          </a:p>
        </p:txBody>
      </p:sp>
      <p:graphicFrame>
        <p:nvGraphicFramePr>
          <p:cNvPr id="4" name="Chart 3"/>
          <p:cNvGraphicFramePr/>
          <p:nvPr>
            <p:extLst>
              <p:ext uri="{D42A27DB-BD31-4B8C-83A1-F6EECF244321}">
                <p14:modId xmlns:p14="http://schemas.microsoft.com/office/powerpoint/2010/main" val="3632572691"/>
              </p:ext>
            </p:extLst>
          </p:nvPr>
        </p:nvGraphicFramePr>
        <p:xfrm>
          <a:off x="5580112" y="1196752"/>
          <a:ext cx="3456384"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3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0" dirty="0" smtClean="0"/>
              <a:t>What </a:t>
            </a:r>
            <a:r>
              <a:rPr lang="en-US" dirty="0" smtClean="0"/>
              <a:t>is program </a:t>
            </a:r>
            <a:r>
              <a:rPr lang="en-US" b="0" dirty="0" smtClean="0"/>
              <a:t>coherence?</a:t>
            </a:r>
            <a:endParaRPr lang="en-US" b="0" dirty="0"/>
          </a:p>
        </p:txBody>
      </p:sp>
      <p:sp>
        <p:nvSpPr>
          <p:cNvPr id="2" name="Content Placeholder 1"/>
          <p:cNvSpPr>
            <a:spLocks noGrp="1"/>
          </p:cNvSpPr>
          <p:nvPr>
            <p:ph idx="1"/>
          </p:nvPr>
        </p:nvSpPr>
        <p:spPr/>
        <p:txBody>
          <a:bodyPr/>
          <a:lstStyle/>
          <a:p>
            <a:pPr marL="0" indent="0">
              <a:lnSpc>
                <a:spcPct val="80000"/>
              </a:lnSpc>
              <a:buFontTx/>
              <a:buNone/>
            </a:pPr>
            <a:r>
              <a:rPr lang="en-US" dirty="0">
                <a:latin typeface="Arial" charset="0"/>
                <a:ea typeface="ＭＳ Ｐゴシック" charset="0"/>
                <a:cs typeface="ＭＳ Ｐゴシック" charset="0"/>
              </a:rPr>
              <a:t>A coherent </a:t>
            </a:r>
            <a:r>
              <a:rPr lang="en-US" dirty="0" smtClean="0">
                <a:latin typeface="Arial" charset="0"/>
                <a:ea typeface="ＭＳ Ｐゴシック" charset="0"/>
                <a:cs typeface="ＭＳ Ｐゴシック" charset="0"/>
              </a:rPr>
              <a:t>mathematics program:</a:t>
            </a:r>
            <a:br>
              <a:rPr lang="en-US" dirty="0" smtClean="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marL="0" indent="0">
              <a:lnSpc>
                <a:spcPct val="80000"/>
              </a:lnSpc>
            </a:pPr>
            <a:r>
              <a:rPr lang="en-US" b="1" dirty="0">
                <a:latin typeface="Arial" charset="0"/>
                <a:ea typeface="ＭＳ Ｐゴシック" charset="0"/>
                <a:cs typeface="ＭＳ Ｐゴシック" charset="0"/>
              </a:rPr>
              <a:t> </a:t>
            </a:r>
            <a:r>
              <a:rPr lang="en-US" b="1" dirty="0" smtClean="0">
                <a:latin typeface="Arial" charset="0"/>
                <a:ea typeface="ＭＳ Ｐゴシック" charset="0"/>
                <a:cs typeface="ＭＳ Ｐゴシック" charset="0"/>
              </a:rPr>
              <a:t>is </a:t>
            </a:r>
            <a:r>
              <a:rPr lang="en-US" b="1" dirty="0">
                <a:latin typeface="Arial" charset="0"/>
                <a:ea typeface="ＭＳ Ｐゴシック" charset="0"/>
                <a:cs typeface="ＭＳ Ｐゴシック" charset="0"/>
              </a:rPr>
              <a:t>a focused, logical, clearly articulated set of </a:t>
            </a:r>
            <a:r>
              <a:rPr lang="en-US" b="1" dirty="0" smtClean="0">
                <a:latin typeface="Arial" charset="0"/>
                <a:ea typeface="ＭＳ Ｐゴシック" charset="0"/>
                <a:cs typeface="ＭＳ Ｐゴシック" charset="0"/>
              </a:rPr>
              <a:t>concepts and skills</a:t>
            </a:r>
            <a:br>
              <a:rPr lang="en-US" b="1" dirty="0" smtClean="0">
                <a:latin typeface="Arial" charset="0"/>
                <a:ea typeface="ＭＳ Ｐゴシック" charset="0"/>
                <a:cs typeface="ＭＳ Ｐゴシック" charset="0"/>
              </a:rPr>
            </a:br>
            <a:endParaRPr lang="en-US" sz="1200" dirty="0" smtClean="0">
              <a:latin typeface="Arial" charset="0"/>
              <a:ea typeface="ＭＳ Ｐゴシック" charset="0"/>
              <a:cs typeface="ＭＳ Ｐゴシック" charset="0"/>
            </a:endParaRPr>
          </a:p>
          <a:p>
            <a:pPr marL="0" indent="0">
              <a:lnSpc>
                <a:spcPct val="80000"/>
              </a:lnSpc>
            </a:pPr>
            <a:r>
              <a:rPr lang="en-US" b="1" dirty="0">
                <a:latin typeface="Arial" charset="0"/>
                <a:ea typeface="ＭＳ Ｐゴシック" charset="0"/>
                <a:cs typeface="ＭＳ Ｐゴシック" charset="0"/>
              </a:rPr>
              <a:t> </a:t>
            </a:r>
            <a:r>
              <a:rPr lang="en-US" b="1" dirty="0" smtClean="0">
                <a:latin typeface="Arial" charset="0"/>
                <a:ea typeface="ＭＳ Ｐゴシック" charset="0"/>
                <a:cs typeface="ＭＳ Ｐゴシック" charset="0"/>
              </a:rPr>
              <a:t>with connections</a:t>
            </a:r>
            <a:r>
              <a:rPr lang="en-US" dirty="0" smtClean="0">
                <a:latin typeface="Arial" charset="0"/>
                <a:ea typeface="ＭＳ Ｐゴシック" charset="0"/>
                <a:cs typeface="ＭＳ Ｐゴシック" charset="0"/>
              </a:rPr>
              <a:t> to each other and to applications in a variety of contexts from the real world and within mathematics.</a:t>
            </a:r>
            <a:br>
              <a:rPr lang="en-US" dirty="0" smtClean="0">
                <a:latin typeface="Arial" charset="0"/>
                <a:ea typeface="ＭＳ Ｐゴシック" charset="0"/>
                <a:cs typeface="ＭＳ Ｐゴシック" charset="0"/>
              </a:rPr>
            </a:br>
            <a:endParaRPr lang="en-US" sz="1200" dirty="0">
              <a:latin typeface="Arial" charset="0"/>
              <a:ea typeface="ＭＳ Ｐゴシック" charset="0"/>
              <a:cs typeface="ＭＳ Ｐゴシック" charset="0"/>
            </a:endParaRPr>
          </a:p>
          <a:p>
            <a:pPr marL="0" indent="0">
              <a:lnSpc>
                <a:spcPct val="90000"/>
              </a:lnSpc>
            </a:pPr>
            <a:r>
              <a:rPr lang="en-US" b="1" dirty="0">
                <a:latin typeface="Arial" charset="0"/>
                <a:ea typeface="ＭＳ Ｐゴシック" charset="0"/>
                <a:cs typeface="ＭＳ Ｐゴシック" charset="0"/>
              </a:rPr>
              <a:t> </a:t>
            </a:r>
            <a:r>
              <a:rPr lang="en-US" b="1" dirty="0" smtClean="0">
                <a:latin typeface="Arial" charset="0"/>
                <a:ea typeface="ＭＳ Ｐゴシック" charset="0"/>
                <a:cs typeface="ＭＳ Ｐゴシック" charset="0"/>
              </a:rPr>
              <a:t>is</a:t>
            </a:r>
            <a:r>
              <a:rPr lang="en-US" dirty="0" smtClean="0">
                <a:latin typeface="Arial" charset="0"/>
                <a:ea typeface="ＭＳ Ｐゴシック" charset="0"/>
                <a:cs typeface="ＭＳ Ｐゴシック" charset="0"/>
              </a:rPr>
              <a:t> </a:t>
            </a:r>
            <a:r>
              <a:rPr lang="en-US" b="1" dirty="0">
                <a:latin typeface="Arial" charset="0"/>
                <a:ea typeface="ＭＳ Ｐゴシック" charset="0"/>
                <a:cs typeface="ＭＳ Ｐゴシック" charset="0"/>
              </a:rPr>
              <a:t>uniform across buildings and the district </a:t>
            </a:r>
            <a:r>
              <a:rPr lang="en-US" dirty="0">
                <a:latin typeface="Arial" charset="0"/>
                <a:ea typeface="ＭＳ Ｐゴシック" charset="0"/>
                <a:cs typeface="ＭＳ Ｐゴシック" charset="0"/>
              </a:rPr>
              <a:t>providing</a:t>
            </a:r>
            <a:r>
              <a:rPr lang="en-US" b="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all students the opportunity to learn important </a:t>
            </a:r>
            <a:r>
              <a:rPr lang="en-US" dirty="0" smtClean="0">
                <a:latin typeface="Arial" charset="0"/>
                <a:ea typeface="ＭＳ Ｐゴシック" charset="0"/>
                <a:cs typeface="ＭＳ Ｐゴシック" charset="0"/>
              </a:rPr>
              <a:t>mathematics</a:t>
            </a:r>
          </a:p>
          <a:p>
            <a:pPr marL="0" indent="0">
              <a:lnSpc>
                <a:spcPct val="90000"/>
              </a:lnSpc>
            </a:pPr>
            <a:r>
              <a:rPr lang="en-US" dirty="0">
                <a:latin typeface="Arial" charset="0"/>
                <a:ea typeface="ＭＳ Ｐゴシック" charset="0"/>
                <a:cs typeface="ＭＳ Ｐゴシック" charset="0"/>
              </a:rPr>
              <a:t> </a:t>
            </a:r>
            <a:r>
              <a:rPr lang="en-US" b="1" dirty="0" smtClean="0">
                <a:latin typeface="Arial" charset="0"/>
                <a:ea typeface="ＭＳ Ｐゴシック" charset="0"/>
                <a:cs typeface="ＭＳ Ｐゴシック" charset="0"/>
              </a:rPr>
              <a:t>is supported by all aspects of the districts program.</a:t>
            </a:r>
          </a:p>
        </p:txBody>
      </p:sp>
    </p:spTree>
    <p:extLst>
      <p:ext uri="{BB962C8B-B14F-4D97-AF65-F5344CB8AC3E}">
        <p14:creationId xmlns:p14="http://schemas.microsoft.com/office/powerpoint/2010/main" val="33319257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our tests support expertise?</a:t>
            </a:r>
            <a:endParaRPr lang="en-US" dirty="0"/>
          </a:p>
        </p:txBody>
      </p:sp>
      <p:sp>
        <p:nvSpPr>
          <p:cNvPr id="3" name="Content Placeholder 2"/>
          <p:cNvSpPr>
            <a:spLocks noGrp="1"/>
          </p:cNvSpPr>
          <p:nvPr>
            <p:ph idx="1"/>
          </p:nvPr>
        </p:nvSpPr>
        <p:spPr>
          <a:xfrm>
            <a:off x="467544" y="764704"/>
            <a:ext cx="8229600" cy="5184576"/>
          </a:xfrm>
        </p:spPr>
        <p:txBody>
          <a:bodyPr/>
          <a:lstStyle/>
          <a:p>
            <a:pPr marL="0" indent="0">
              <a:buNone/>
            </a:pPr>
            <a:r>
              <a:rPr lang="en-US" dirty="0" smtClean="0"/>
              <a:t/>
            </a:r>
            <a:br>
              <a:rPr lang="en-US" dirty="0" smtClean="0"/>
            </a:br>
            <a:r>
              <a:rPr lang="en-US" dirty="0"/>
              <a:t>Handout </a:t>
            </a:r>
            <a:r>
              <a:rPr lang="en-US" dirty="0" smtClean="0"/>
              <a:t>5 </a:t>
            </a:r>
            <a:r>
              <a:rPr lang="en-US" dirty="0"/>
              <a:t>is a sample of </a:t>
            </a:r>
            <a:r>
              <a:rPr lang="en-US" dirty="0" smtClean="0"/>
              <a:t>the </a:t>
            </a:r>
            <a:r>
              <a:rPr lang="en-US" dirty="0"/>
              <a:t>tasks in the </a:t>
            </a:r>
            <a:r>
              <a:rPr lang="en-US" dirty="0" smtClean="0"/>
              <a:t>by which we judge our students and teachers.  </a:t>
            </a:r>
            <a:r>
              <a:rPr lang="en-US" dirty="0"/>
              <a:t/>
            </a:r>
            <a:br>
              <a:rPr lang="en-US" dirty="0"/>
            </a:br>
            <a:endParaRPr lang="en-US" dirty="0" smtClean="0"/>
          </a:p>
          <a:p>
            <a:r>
              <a:rPr lang="en-US" dirty="0" smtClean="0"/>
              <a:t>We have labeled each task E, A or N</a:t>
            </a:r>
            <a:r>
              <a:rPr lang="en-US" dirty="0"/>
              <a:t/>
            </a:r>
            <a:br>
              <a:rPr lang="en-US" dirty="0"/>
            </a:br>
            <a:r>
              <a:rPr lang="en-US" dirty="0" smtClean="0"/>
              <a:t>Take a few minutes to review our classifications with your neighbor.</a:t>
            </a:r>
          </a:p>
          <a:p>
            <a:endParaRPr lang="en-US" dirty="0"/>
          </a:p>
          <a:p>
            <a:pPr marL="0" indent="0">
              <a:buNone/>
            </a:pPr>
            <a:r>
              <a:rPr lang="en-US" dirty="0" smtClean="0"/>
              <a:t>Again, the </a:t>
            </a:r>
            <a:r>
              <a:rPr lang="en-US" dirty="0"/>
              <a:t>core questions:</a:t>
            </a:r>
          </a:p>
          <a:p>
            <a:r>
              <a:rPr lang="en-US" dirty="0">
                <a:solidFill>
                  <a:srgbClr val="FF0000"/>
                </a:solidFill>
              </a:rPr>
              <a:t>What is the balance across E, A and N?</a:t>
            </a:r>
          </a:p>
          <a:p>
            <a:r>
              <a:rPr lang="en-US" dirty="0">
                <a:solidFill>
                  <a:srgbClr val="FF0000"/>
                </a:solidFill>
              </a:rPr>
              <a:t>Is it reasonable?</a:t>
            </a:r>
          </a:p>
        </p:txBody>
      </p:sp>
    </p:spTree>
    <p:extLst>
      <p:ext uri="{BB962C8B-B14F-4D97-AF65-F5344CB8AC3E}">
        <p14:creationId xmlns:p14="http://schemas.microsoft.com/office/powerpoint/2010/main" val="268539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our assessments balanced?</a:t>
            </a:r>
            <a:endParaRPr lang="en-US" dirty="0"/>
          </a:p>
        </p:txBody>
      </p:sp>
      <p:sp>
        <p:nvSpPr>
          <p:cNvPr id="3" name="Content Placeholder 2"/>
          <p:cNvSpPr>
            <a:spLocks noGrp="1"/>
          </p:cNvSpPr>
          <p:nvPr>
            <p:ph idx="1"/>
          </p:nvPr>
        </p:nvSpPr>
        <p:spPr>
          <a:xfrm>
            <a:off x="467544" y="1268760"/>
            <a:ext cx="5112568" cy="5112568"/>
          </a:xfrm>
        </p:spPr>
        <p:txBody>
          <a:bodyPr/>
          <a:lstStyle/>
          <a:p>
            <a:r>
              <a:rPr lang="en-US" sz="2400" dirty="0" smtClean="0"/>
              <a:t>We have looked at our curriculum and estimated </a:t>
            </a:r>
            <a:r>
              <a:rPr lang="en-US" sz="2400" dirty="0" smtClean="0">
                <a:solidFill>
                  <a:srgbClr val="FF0000"/>
                </a:solidFill>
              </a:rPr>
              <a:t>the proportions of classroom time</a:t>
            </a:r>
            <a:r>
              <a:rPr lang="en-US" sz="2400" dirty="0" smtClean="0"/>
              <a:t> that our students spend on Expert, Apprentice and Novice tasks. The numbers are at the end of the Tasks Handout</a:t>
            </a:r>
          </a:p>
          <a:p>
            <a:r>
              <a:rPr lang="en-US" sz="2400" dirty="0">
                <a:solidFill>
                  <a:srgbClr val="FF0000"/>
                </a:solidFill>
              </a:rPr>
              <a:t>Are these proportions all substantial?</a:t>
            </a:r>
          </a:p>
          <a:p>
            <a:r>
              <a:rPr lang="en-US" sz="2400" dirty="0">
                <a:solidFill>
                  <a:srgbClr val="FF0000"/>
                </a:solidFill>
              </a:rPr>
              <a:t>Are they what we want?</a:t>
            </a:r>
          </a:p>
          <a:p>
            <a:r>
              <a:rPr lang="en-US" sz="2400" dirty="0" smtClean="0">
                <a:solidFill>
                  <a:srgbClr val="FF0000"/>
                </a:solidFill>
              </a:rPr>
              <a:t>Do the tests encourage teaching for expertise?</a:t>
            </a:r>
          </a:p>
          <a:p>
            <a:r>
              <a:rPr lang="en-US" sz="2400" dirty="0">
                <a:solidFill>
                  <a:srgbClr val="FF0000"/>
                </a:solidFill>
              </a:rPr>
              <a:t>Could teachers ignore teaching for expertise?</a:t>
            </a:r>
          </a:p>
          <a:p>
            <a:endParaRPr lang="en-US" sz="2400" dirty="0"/>
          </a:p>
          <a:p>
            <a:endParaRPr lang="en-US" sz="2400" dirty="0">
              <a:solidFill>
                <a:srgbClr val="FF0000"/>
              </a:solidFill>
            </a:endParaRPr>
          </a:p>
        </p:txBody>
      </p:sp>
      <p:graphicFrame>
        <p:nvGraphicFramePr>
          <p:cNvPr id="4" name="Chart 3"/>
          <p:cNvGraphicFramePr/>
          <p:nvPr>
            <p:extLst>
              <p:ext uri="{D42A27DB-BD31-4B8C-83A1-F6EECF244321}">
                <p14:modId xmlns:p14="http://schemas.microsoft.com/office/powerpoint/2010/main" val="4053020888"/>
              </p:ext>
            </p:extLst>
          </p:nvPr>
        </p:nvGraphicFramePr>
        <p:xfrm>
          <a:off x="5580112" y="1196752"/>
          <a:ext cx="3456384"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1535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Different task types, different roles</a:t>
            </a:r>
            <a:endParaRPr lang="en-US" b="0" dirty="0"/>
          </a:p>
        </p:txBody>
      </p:sp>
      <p:sp>
        <p:nvSpPr>
          <p:cNvPr id="3" name="Content Placeholder 2"/>
          <p:cNvSpPr>
            <a:spLocks noGrp="1"/>
          </p:cNvSpPr>
          <p:nvPr>
            <p:ph idx="1"/>
          </p:nvPr>
        </p:nvSpPr>
        <p:spPr>
          <a:xfrm>
            <a:off x="395536" y="1268760"/>
            <a:ext cx="8219256" cy="5290798"/>
          </a:xfrm>
        </p:spPr>
        <p:txBody>
          <a:bodyPr/>
          <a:lstStyle/>
          <a:p>
            <a:r>
              <a:rPr lang="en-US" b="1" dirty="0" smtClean="0">
                <a:solidFill>
                  <a:srgbClr val="FF0000"/>
                </a:solidFill>
              </a:rPr>
              <a:t>Content: </a:t>
            </a:r>
            <a:r>
              <a:rPr lang="en-US" b="1" dirty="0" smtClean="0"/>
              <a:t/>
            </a:r>
            <a:br>
              <a:rPr lang="en-US" b="1" dirty="0" smtClean="0"/>
            </a:br>
            <a:r>
              <a:rPr lang="en-US" b="1" dirty="0"/>
              <a:t>C</a:t>
            </a:r>
            <a:r>
              <a:rPr lang="en-US" b="1" dirty="0" smtClean="0"/>
              <a:t>oncepts </a:t>
            </a:r>
            <a:r>
              <a:rPr lang="en-US" b="1" dirty="0"/>
              <a:t>and skills can </a:t>
            </a:r>
            <a:r>
              <a:rPr lang="en-US" b="1" dirty="0">
                <a:solidFill>
                  <a:srgbClr val="FF0000"/>
                </a:solidFill>
              </a:rPr>
              <a:t>be taught </a:t>
            </a:r>
            <a:r>
              <a:rPr lang="en-US" b="1" dirty="0" smtClean="0">
                <a:solidFill>
                  <a:srgbClr val="FF0000"/>
                </a:solidFill>
              </a:rPr>
              <a:t>through novice </a:t>
            </a:r>
            <a:r>
              <a:rPr lang="en-US" b="1" dirty="0" smtClean="0"/>
              <a:t>tasks</a:t>
            </a:r>
            <a:br>
              <a:rPr lang="en-US" b="1" dirty="0" smtClean="0"/>
            </a:br>
            <a:r>
              <a:rPr lang="en-US" b="1" dirty="0" smtClean="0"/>
              <a:t/>
            </a:r>
            <a:br>
              <a:rPr lang="en-US" b="1" dirty="0" smtClean="0"/>
            </a:br>
            <a:r>
              <a:rPr lang="en-US" b="1" dirty="0" smtClean="0"/>
              <a:t>Consolidating understanding needs connections = more complex tasks</a:t>
            </a:r>
            <a:r>
              <a:rPr lang="en-US" b="1" dirty="0" smtClean="0">
                <a:solidFill>
                  <a:srgbClr val="FF0000"/>
                </a:solidFill>
              </a:rPr>
              <a:t>, apprentice and expert</a:t>
            </a:r>
            <a:r>
              <a:rPr lang="en-US" b="1" dirty="0" smtClean="0"/>
              <a:t/>
            </a:r>
            <a:br>
              <a:rPr lang="en-US" b="1" dirty="0" smtClean="0"/>
            </a:br>
            <a:endParaRPr lang="en-US" dirty="0" smtClean="0"/>
          </a:p>
          <a:p>
            <a:r>
              <a:rPr lang="en-US" b="1" dirty="0" smtClean="0">
                <a:solidFill>
                  <a:srgbClr val="FF0000"/>
                </a:solidFill>
              </a:rPr>
              <a:t>Mathematical practices: </a:t>
            </a:r>
            <a:r>
              <a:rPr lang="en-US" b="1" dirty="0" smtClean="0"/>
              <a:t/>
            </a:r>
            <a:br>
              <a:rPr lang="en-US" b="1" dirty="0" smtClean="0"/>
            </a:br>
            <a:r>
              <a:rPr lang="en-US" b="1" dirty="0" smtClean="0"/>
              <a:t>Problem </a:t>
            </a:r>
            <a:r>
              <a:rPr lang="en-US" b="1" dirty="0"/>
              <a:t>solving and </a:t>
            </a:r>
            <a:r>
              <a:rPr lang="en-US" b="1" dirty="0" smtClean="0"/>
              <a:t>reasoning</a:t>
            </a:r>
            <a:r>
              <a:rPr lang="en-US" dirty="0" smtClean="0"/>
              <a:t> </a:t>
            </a:r>
            <a:r>
              <a:rPr lang="en-US" dirty="0" smtClean="0">
                <a:solidFill>
                  <a:srgbClr val="FF0000"/>
                </a:solidFill>
              </a:rPr>
              <a:t>can only be developed through working on expert tasks</a:t>
            </a:r>
          </a:p>
        </p:txBody>
      </p:sp>
    </p:spTree>
    <p:extLst>
      <p:ext uri="{BB962C8B-B14F-4D97-AF65-F5344CB8AC3E}">
        <p14:creationId xmlns:p14="http://schemas.microsoft.com/office/powerpoint/2010/main" val="4143272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96544"/>
          </a:xfrm>
        </p:spPr>
        <p:txBody>
          <a:bodyPr/>
          <a:lstStyle/>
          <a:p>
            <a:r>
              <a:rPr lang="en-US" dirty="0" smtClean="0"/>
              <a:t>Different kinds of math challenge</a:t>
            </a:r>
          </a:p>
          <a:p>
            <a:endParaRPr lang="en-US" dirty="0" smtClean="0"/>
          </a:p>
        </p:txBody>
      </p:sp>
    </p:spTree>
    <p:extLst>
      <p:ext uri="{BB962C8B-B14F-4D97-AF65-F5344CB8AC3E}">
        <p14:creationId xmlns:p14="http://schemas.microsoft.com/office/powerpoint/2010/main" val="6904045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Tasks become more difficult as you increase:</a:t>
            </a:r>
            <a:endParaRPr lang="en-US" sz="2800" dirty="0"/>
          </a:p>
        </p:txBody>
      </p:sp>
      <p:sp>
        <p:nvSpPr>
          <p:cNvPr id="4" name="Content Placeholder 3"/>
          <p:cNvSpPr>
            <a:spLocks noGrp="1"/>
          </p:cNvSpPr>
          <p:nvPr>
            <p:ph idx="1"/>
          </p:nvPr>
        </p:nvSpPr>
        <p:spPr>
          <a:xfrm>
            <a:off x="457200" y="1162539"/>
            <a:ext cx="8219256" cy="4930757"/>
          </a:xfrm>
        </p:spPr>
        <p:txBody>
          <a:bodyPr/>
          <a:lstStyle/>
          <a:p>
            <a:r>
              <a:rPr lang="en-US" b="1" dirty="0">
                <a:solidFill>
                  <a:srgbClr val="FF0000"/>
                </a:solidFill>
              </a:rPr>
              <a:t>C</a:t>
            </a:r>
            <a:r>
              <a:rPr lang="en-US" b="1" dirty="0"/>
              <a:t>omplexity </a:t>
            </a:r>
          </a:p>
          <a:p>
            <a:pPr lvl="1"/>
            <a:r>
              <a:rPr lang="en-US" dirty="0" smtClean="0"/>
              <a:t>Are there many variables</a:t>
            </a:r>
            <a:r>
              <a:rPr lang="en-US" dirty="0"/>
              <a:t>, </a:t>
            </a:r>
            <a:r>
              <a:rPr lang="en-US" dirty="0" smtClean="0"/>
              <a:t>complex information</a:t>
            </a:r>
            <a:r>
              <a:rPr lang="en-US" dirty="0"/>
              <a:t>, messy </a:t>
            </a:r>
            <a:r>
              <a:rPr lang="en-US" dirty="0" smtClean="0"/>
              <a:t>situations? </a:t>
            </a:r>
          </a:p>
          <a:p>
            <a:r>
              <a:rPr lang="en-US" b="1" dirty="0">
                <a:solidFill>
                  <a:srgbClr val="FF0000"/>
                </a:solidFill>
              </a:rPr>
              <a:t>T</a:t>
            </a:r>
            <a:r>
              <a:rPr lang="en-US" b="1" dirty="0"/>
              <a:t>echnical demand</a:t>
            </a:r>
          </a:p>
          <a:p>
            <a:pPr lvl="1"/>
            <a:r>
              <a:rPr lang="en-US" dirty="0" smtClean="0"/>
              <a:t>Are challenging concepts </a:t>
            </a:r>
            <a:r>
              <a:rPr lang="en-US" dirty="0"/>
              <a:t>and </a:t>
            </a:r>
            <a:r>
              <a:rPr lang="en-US" dirty="0" smtClean="0"/>
              <a:t>skills involved?</a:t>
            </a:r>
            <a:endParaRPr lang="en-US" dirty="0"/>
          </a:p>
          <a:p>
            <a:r>
              <a:rPr lang="en-US" b="1" dirty="0" smtClean="0">
                <a:solidFill>
                  <a:srgbClr val="FF0000"/>
                </a:solidFill>
              </a:rPr>
              <a:t>U</a:t>
            </a:r>
            <a:r>
              <a:rPr lang="en-US" b="1" dirty="0" smtClean="0"/>
              <a:t>nfamiliarity</a:t>
            </a:r>
            <a:endParaRPr lang="en-US" b="1" dirty="0"/>
          </a:p>
          <a:p>
            <a:pPr lvl="1"/>
            <a:r>
              <a:rPr lang="en-US" dirty="0" smtClean="0"/>
              <a:t>Have students met tasks just like this before?</a:t>
            </a:r>
          </a:p>
          <a:p>
            <a:r>
              <a:rPr lang="en-US" b="1" dirty="0" smtClean="0">
                <a:solidFill>
                  <a:srgbClr val="FF0000"/>
                </a:solidFill>
              </a:rPr>
              <a:t>A</a:t>
            </a:r>
            <a:r>
              <a:rPr lang="en-US" b="1" dirty="0" smtClean="0"/>
              <a:t>utonomy expected</a:t>
            </a:r>
            <a:endParaRPr lang="en-US" b="1" dirty="0"/>
          </a:p>
          <a:p>
            <a:pPr lvl="1"/>
            <a:r>
              <a:rPr lang="en-US" dirty="0" smtClean="0"/>
              <a:t>Are long chains of </a:t>
            </a:r>
            <a:r>
              <a:rPr lang="en-US" dirty="0" err="1" smtClean="0"/>
              <a:t>umprompted</a:t>
            </a:r>
            <a:r>
              <a:rPr lang="en-US" dirty="0" smtClean="0"/>
              <a:t> reasoning involved?</a:t>
            </a:r>
            <a:endParaRPr lang="en-US" dirty="0"/>
          </a:p>
          <a:p>
            <a:pPr marL="0" indent="0">
              <a:buNone/>
            </a:pPr>
            <a:endParaRPr lang="en-US" dirty="0"/>
          </a:p>
        </p:txBody>
      </p:sp>
    </p:spTree>
    <p:extLst>
      <p:ext uri="{BB962C8B-B14F-4D97-AF65-F5344CB8AC3E}">
        <p14:creationId xmlns:p14="http://schemas.microsoft.com/office/powerpoint/2010/main" val="3697541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Different demands – Similar difficulty</a:t>
            </a:r>
            <a:endParaRPr lang="en-US" sz="2800" dirty="0"/>
          </a:p>
        </p:txBody>
      </p:sp>
      <p:pic>
        <p:nvPicPr>
          <p:cNvPr id="6" name="Picture 5"/>
          <p:cNvPicPr>
            <a:picLocks noChangeAspect="1"/>
          </p:cNvPicPr>
          <p:nvPr/>
        </p:nvPicPr>
        <p:blipFill rotWithShape="1">
          <a:blip r:embed="rId3"/>
          <a:srcRect l="3771" t="32498" r="638" b="21133"/>
          <a:stretch/>
        </p:blipFill>
        <p:spPr>
          <a:xfrm>
            <a:off x="1547664" y="3501008"/>
            <a:ext cx="5490000" cy="2055600"/>
          </a:xfrm>
          <a:prstGeom prst="rect">
            <a:avLst/>
          </a:prstGeom>
        </p:spPr>
      </p:pic>
      <p:sp>
        <p:nvSpPr>
          <p:cNvPr id="5" name="TextBox 4"/>
          <p:cNvSpPr txBox="1"/>
          <p:nvPr/>
        </p:nvSpPr>
        <p:spPr>
          <a:xfrm>
            <a:off x="467544" y="5517232"/>
            <a:ext cx="8280920" cy="830997"/>
          </a:xfrm>
          <a:prstGeom prst="rect">
            <a:avLst/>
          </a:prstGeom>
          <a:noFill/>
        </p:spPr>
        <p:txBody>
          <a:bodyPr wrap="square" rtlCol="0">
            <a:spAutoFit/>
          </a:bodyPr>
          <a:lstStyle/>
          <a:p>
            <a:pPr marL="0" indent="0">
              <a:buNone/>
            </a:pPr>
            <a:r>
              <a:rPr lang="en-US" dirty="0"/>
              <a:t>For </a:t>
            </a:r>
            <a:r>
              <a:rPr lang="en-US" dirty="0" smtClean="0"/>
              <a:t>two tasks with comparable </a:t>
            </a:r>
            <a:r>
              <a:rPr lang="en-US" dirty="0"/>
              <a:t>‘cognitive load’, </a:t>
            </a:r>
            <a:r>
              <a:rPr lang="en-US" dirty="0" smtClean="0"/>
              <a:t>one that is more demanding </a:t>
            </a:r>
            <a:r>
              <a:rPr lang="en-US" dirty="0"/>
              <a:t>in some </a:t>
            </a:r>
            <a:r>
              <a:rPr lang="en-US" dirty="0" smtClean="0"/>
              <a:t>aspects must </a:t>
            </a:r>
            <a:r>
              <a:rPr lang="en-US" dirty="0"/>
              <a:t>be less so in others</a:t>
            </a:r>
          </a:p>
        </p:txBody>
      </p:sp>
      <p:sp>
        <p:nvSpPr>
          <p:cNvPr id="17" name="TextBox 16"/>
          <p:cNvSpPr txBox="1"/>
          <p:nvPr/>
        </p:nvSpPr>
        <p:spPr>
          <a:xfrm>
            <a:off x="2051720" y="1268760"/>
            <a:ext cx="1512168" cy="461665"/>
          </a:xfrm>
          <a:prstGeom prst="rect">
            <a:avLst/>
          </a:prstGeom>
          <a:noFill/>
        </p:spPr>
        <p:txBody>
          <a:bodyPr wrap="square" rtlCol="0">
            <a:spAutoFit/>
          </a:bodyPr>
          <a:lstStyle/>
          <a:p>
            <a:r>
              <a:rPr lang="en-US" b="1" dirty="0" smtClean="0">
                <a:solidFill>
                  <a:srgbClr val="FF0000"/>
                </a:solidFill>
              </a:rPr>
              <a:t>Task 1</a:t>
            </a:r>
            <a:endParaRPr lang="en-US" b="1" dirty="0">
              <a:solidFill>
                <a:srgbClr val="FF0000"/>
              </a:solidFill>
            </a:endParaRPr>
          </a:p>
        </p:txBody>
      </p:sp>
      <p:sp>
        <p:nvSpPr>
          <p:cNvPr id="18" name="TextBox 17"/>
          <p:cNvSpPr txBox="1"/>
          <p:nvPr/>
        </p:nvSpPr>
        <p:spPr>
          <a:xfrm>
            <a:off x="4860032" y="1268760"/>
            <a:ext cx="1512168" cy="461665"/>
          </a:xfrm>
          <a:prstGeom prst="rect">
            <a:avLst/>
          </a:prstGeom>
          <a:noFill/>
        </p:spPr>
        <p:txBody>
          <a:bodyPr wrap="square" rtlCol="0">
            <a:spAutoFit/>
          </a:bodyPr>
          <a:lstStyle/>
          <a:p>
            <a:pPr algn="ctr"/>
            <a:r>
              <a:rPr lang="en-US" b="1" dirty="0" smtClean="0">
                <a:solidFill>
                  <a:srgbClr val="FF0000"/>
                </a:solidFill>
              </a:rPr>
              <a:t>Task 2</a:t>
            </a:r>
            <a:endParaRPr lang="en-US" b="1" dirty="0">
              <a:solidFill>
                <a:srgbClr val="FF0000"/>
              </a:solidFill>
            </a:endParaRPr>
          </a:p>
        </p:txBody>
      </p:sp>
      <p:pic>
        <p:nvPicPr>
          <p:cNvPr id="19" name="Picture 18"/>
          <p:cNvPicPr>
            <a:picLocks noChangeAspect="1"/>
          </p:cNvPicPr>
          <p:nvPr/>
        </p:nvPicPr>
        <p:blipFill>
          <a:blip r:embed="rId4"/>
          <a:stretch>
            <a:fillRect/>
          </a:stretch>
        </p:blipFill>
        <p:spPr>
          <a:xfrm>
            <a:off x="4499992" y="1700808"/>
            <a:ext cx="2664621" cy="2359367"/>
          </a:xfrm>
          <a:prstGeom prst="rect">
            <a:avLst/>
          </a:prstGeom>
        </p:spPr>
      </p:pic>
      <p:pic>
        <p:nvPicPr>
          <p:cNvPr id="20" name="Picture 19"/>
          <p:cNvPicPr>
            <a:picLocks noChangeAspect="1"/>
          </p:cNvPicPr>
          <p:nvPr/>
        </p:nvPicPr>
        <p:blipFill>
          <a:blip r:embed="rId5"/>
          <a:stretch>
            <a:fillRect/>
          </a:stretch>
        </p:blipFill>
        <p:spPr>
          <a:xfrm>
            <a:off x="1259632" y="1700808"/>
            <a:ext cx="2652398" cy="2376264"/>
          </a:xfrm>
          <a:prstGeom prst="rect">
            <a:avLst/>
          </a:prstGeom>
        </p:spPr>
      </p:pic>
    </p:spTree>
    <p:extLst>
      <p:ext uri="{BB962C8B-B14F-4D97-AF65-F5344CB8AC3E}">
        <p14:creationId xmlns:p14="http://schemas.microsoft.com/office/powerpoint/2010/main" val="4022925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Novice		    Apprentice		   Expert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15972877"/>
              </p:ext>
            </p:extLst>
          </p:nvPr>
        </p:nvGraphicFramePr>
        <p:xfrm>
          <a:off x="683568" y="3212976"/>
          <a:ext cx="7992888" cy="3679686"/>
        </p:xfrm>
        <a:graphic>
          <a:graphicData uri="http://schemas.openxmlformats.org/drawingml/2006/table">
            <a:tbl>
              <a:tblPr firstRow="1" bandRow="1">
                <a:tableStyleId>{5940675A-B579-460E-94D1-54222C63F5DA}</a:tableStyleId>
              </a:tblPr>
              <a:tblGrid>
                <a:gridCol w="2496486"/>
                <a:gridCol w="2783892"/>
                <a:gridCol w="2712510"/>
              </a:tblGrid>
              <a:tr h="2251338">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400" b="1" kern="1200" dirty="0" smtClean="0">
                          <a:solidFill>
                            <a:srgbClr val="710E0E"/>
                          </a:solidFill>
                          <a:uFill>
                            <a:solidFill/>
                          </a:uFill>
                          <a:latin typeface="+mj-lt"/>
                          <a:ea typeface="+mn-ea"/>
                          <a:cs typeface="+mn-cs"/>
                        </a:rPr>
                        <a:t>Short items – skill focused</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400" b="1" kern="1200" dirty="0" smtClean="0">
                          <a:solidFill>
                            <a:schemeClr val="tx1"/>
                          </a:solidFill>
                          <a:uFill>
                            <a:solidFill/>
                          </a:uFill>
                          <a:latin typeface="+mj-lt"/>
                          <a:ea typeface="+mn-ea"/>
                          <a:cs typeface="+mn-cs"/>
                        </a:rPr>
                        <a:t/>
                      </a:r>
                      <a:br>
                        <a:rPr lang="en-US" sz="2400" b="1" kern="1200" dirty="0" smtClean="0">
                          <a:solidFill>
                            <a:schemeClr val="tx1"/>
                          </a:solidFill>
                          <a:uFill>
                            <a:solidFill/>
                          </a:uFill>
                          <a:latin typeface="+mj-lt"/>
                          <a:ea typeface="+mn-ea"/>
                          <a:cs typeface="+mn-cs"/>
                        </a:rPr>
                      </a:br>
                      <a:r>
                        <a:rPr lang="en-US" sz="2400" b="1" kern="1200" dirty="0" smtClean="0">
                          <a:solidFill>
                            <a:srgbClr val="710E0E"/>
                          </a:solidFill>
                          <a:uFill>
                            <a:solidFill/>
                          </a:uFill>
                          <a:latin typeface="+mj-lt"/>
                          <a:ea typeface="+mn-ea"/>
                          <a:cs typeface="+mn-cs"/>
                        </a:rPr>
                        <a:t>Up to grade skills and concepts</a:t>
                      </a:r>
                      <a:endParaRPr lang="en-US" sz="2400" b="1" kern="1200" dirty="0" smtClean="0">
                        <a:solidFill>
                          <a:srgbClr val="710E0E"/>
                        </a:solidFill>
                        <a:latin typeface="+mj-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400" b="1" kern="1200" dirty="0" err="1" smtClean="0">
                          <a:solidFill>
                            <a:srgbClr val="710E0E"/>
                          </a:solidFill>
                          <a:uFill>
                            <a:solidFill/>
                          </a:uFill>
                          <a:latin typeface="+mj-lt"/>
                          <a:ea typeface="+mn-ea"/>
                          <a:cs typeface="+mn-cs"/>
                        </a:rPr>
                        <a:t>Scaffolded</a:t>
                      </a:r>
                      <a:r>
                        <a:rPr lang="en-US" sz="2400" b="1" kern="1200" baseline="0" dirty="0" smtClean="0">
                          <a:solidFill>
                            <a:srgbClr val="710E0E"/>
                          </a:solidFill>
                          <a:uFill>
                            <a:solidFill/>
                          </a:uFill>
                          <a:latin typeface="+mj-lt"/>
                          <a:ea typeface="+mn-ea"/>
                          <a:cs typeface="+mn-cs"/>
                        </a:rPr>
                        <a:t> tasks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2400" b="1" kern="1200" baseline="0" dirty="0" smtClean="0">
                        <a:solidFill>
                          <a:srgbClr val="710E0E"/>
                        </a:solidFill>
                        <a:uFill>
                          <a:solidFill/>
                        </a:uFill>
                        <a:latin typeface="+mj-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400" b="1" kern="1200" baseline="0" dirty="0" smtClean="0">
                          <a:solidFill>
                            <a:srgbClr val="710E0E"/>
                          </a:solidFill>
                          <a:uFill>
                            <a:solidFill/>
                          </a:uFill>
                          <a:latin typeface="+mj-lt"/>
                          <a:ea typeface="+mn-ea"/>
                          <a:cs typeface="+mn-cs"/>
                        </a:rPr>
                        <a:t>Ramped level of demand</a:t>
                      </a:r>
                      <a:endParaRPr lang="en-US" sz="2400" b="1"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2400" b="1" kern="1200" dirty="0" smtClean="0">
                          <a:solidFill>
                            <a:srgbClr val="710E0E"/>
                          </a:solidFill>
                          <a:uFill>
                            <a:solidFill/>
                          </a:uFill>
                          <a:latin typeface="+mj-lt"/>
                          <a:ea typeface="+mn-ea"/>
                          <a:cs typeface="+mn-cs"/>
                        </a:rPr>
                        <a:t>Realistic tasks from real world or ‘real math’ </a:t>
                      </a:r>
                      <a:r>
                        <a:rPr lang="en-US" sz="2400" b="1" kern="1200" dirty="0" smtClean="0">
                          <a:solidFill>
                            <a:schemeClr val="tx1"/>
                          </a:solidFill>
                          <a:uFill>
                            <a:solidFill/>
                          </a:uFill>
                          <a:latin typeface="+mj-lt"/>
                          <a:ea typeface="+mn-ea"/>
                          <a:cs typeface="+mn-cs"/>
                        </a:rPr>
                        <a:t/>
                      </a:r>
                      <a:br>
                        <a:rPr lang="en-US" sz="2400" b="1" kern="1200" dirty="0" smtClean="0">
                          <a:solidFill>
                            <a:schemeClr val="tx1"/>
                          </a:solidFill>
                          <a:uFill>
                            <a:solidFill/>
                          </a:uFill>
                          <a:latin typeface="+mj-lt"/>
                          <a:ea typeface="+mn-ea"/>
                          <a:cs typeface="+mn-cs"/>
                        </a:rPr>
                      </a:br>
                      <a:r>
                        <a:rPr lang="en-US" sz="1800" b="1" kern="1200" dirty="0" smtClean="0">
                          <a:solidFill>
                            <a:schemeClr val="tx1"/>
                          </a:solidFill>
                          <a:uFill>
                            <a:solidFill/>
                          </a:uFill>
                          <a:latin typeface="+mj-lt"/>
                          <a:ea typeface="+mn-ea"/>
                          <a:cs typeface="+mn-cs"/>
                        </a:rPr>
                        <a:t/>
                      </a:r>
                      <a:br>
                        <a:rPr lang="en-US" sz="1800" b="1" kern="1200" dirty="0" smtClean="0">
                          <a:solidFill>
                            <a:schemeClr val="tx1"/>
                          </a:solidFill>
                          <a:uFill>
                            <a:solidFill/>
                          </a:uFill>
                          <a:latin typeface="+mj-lt"/>
                          <a:ea typeface="+mn-ea"/>
                          <a:cs typeface="+mn-cs"/>
                        </a:rPr>
                      </a:br>
                      <a:r>
                        <a:rPr lang="en-US" sz="1800" b="1" kern="1200" dirty="0" smtClean="0">
                          <a:solidFill>
                            <a:schemeClr val="tx1"/>
                          </a:solidFill>
                          <a:uFill>
                            <a:solidFill/>
                          </a:uFill>
                          <a:latin typeface="+mj-lt"/>
                          <a:ea typeface="+mn-ea"/>
                          <a:cs typeface="+mn-cs"/>
                        </a:rPr>
                        <a:t>Well- absorbed </a:t>
                      </a:r>
                      <a:r>
                        <a:rPr lang="en-US" sz="1800" b="1" kern="1200" baseline="0" dirty="0" smtClean="0">
                          <a:solidFill>
                            <a:srgbClr val="710E0E"/>
                          </a:solidFill>
                          <a:uFill>
                            <a:solidFill/>
                          </a:uFill>
                          <a:latin typeface="+mj-lt"/>
                          <a:ea typeface="+mn-ea"/>
                          <a:cs typeface="+mn-cs"/>
                        </a:rPr>
                        <a:t>skills and concepts – many </a:t>
                      </a:r>
                      <a:r>
                        <a:rPr lang="en-US" sz="1800" b="1" kern="1200" baseline="0" dirty="0" smtClean="0">
                          <a:solidFill>
                            <a:srgbClr val="710E0E"/>
                          </a:solidFill>
                          <a:uFill>
                            <a:solidFill/>
                          </a:uFill>
                          <a:latin typeface="+mn-lt"/>
                          <a:ea typeface="+mn-ea"/>
                          <a:cs typeface="+mn-cs"/>
                        </a:rPr>
                        <a:t>from earlier </a:t>
                      </a:r>
                      <a:r>
                        <a:rPr lang="en-US" sz="1800" b="1" kern="1200" dirty="0" smtClean="0">
                          <a:solidFill>
                            <a:srgbClr val="710E0E"/>
                          </a:solidFill>
                          <a:uFill>
                            <a:solidFill/>
                          </a:uFill>
                          <a:latin typeface="+mn-lt"/>
                          <a:ea typeface="+mn-ea"/>
                          <a:cs typeface="+mn-cs"/>
                        </a:rPr>
                        <a:t>grades</a:t>
                      </a:r>
                      <a:r>
                        <a:rPr lang="en-US" sz="1800" b="1" kern="1200" baseline="0" dirty="0" smtClean="0">
                          <a:solidFill>
                            <a:srgbClr val="710E0E"/>
                          </a:solidFill>
                          <a:uFill>
                            <a:solidFill/>
                          </a:uFill>
                          <a:latin typeface="+mn-lt"/>
                          <a:ea typeface="+mn-ea"/>
                          <a:cs typeface="+mn-cs"/>
                        </a:rPr>
                        <a:t> </a:t>
                      </a:r>
                      <a:endParaRPr lang="en-US" sz="1800" b="1" kern="1200" dirty="0" smtClean="0">
                        <a:solidFill>
                          <a:srgbClr val="710E0E"/>
                        </a:solidFill>
                        <a:uFill>
                          <a:solidFill/>
                        </a:uFill>
                        <a:latin typeface="+mj-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93686">
                <a:tc>
                  <a:txBody>
                    <a:bodyPr/>
                    <a:lstStyle/>
                    <a:p>
                      <a:pPr marL="0" indent="0" algn="l">
                        <a:buFont typeface="Arial"/>
                        <a:buNone/>
                      </a:pPr>
                      <a:r>
                        <a:rPr lang="en-US" sz="2000" b="1" dirty="0" err="1" smtClean="0">
                          <a:solidFill>
                            <a:schemeClr val="tx2"/>
                          </a:solidFill>
                          <a:latin typeface="+mj-lt"/>
                        </a:rPr>
                        <a:t>Liitle</a:t>
                      </a:r>
                      <a:r>
                        <a:rPr lang="en-US" sz="2000" b="1" dirty="0" smtClean="0">
                          <a:solidFill>
                            <a:schemeClr val="tx2"/>
                          </a:solidFill>
                          <a:latin typeface="+mj-lt"/>
                        </a:rPr>
                        <a:t> from</a:t>
                      </a:r>
                    </a:p>
                    <a:p>
                      <a:pPr marL="0" indent="0" algn="l">
                        <a:buFont typeface="Arial"/>
                        <a:buNone/>
                      </a:pPr>
                      <a:r>
                        <a:rPr lang="en-US" sz="2000" b="1" dirty="0" smtClean="0">
                          <a:solidFill>
                            <a:schemeClr val="tx2"/>
                          </a:solidFill>
                          <a:latin typeface="+mj-lt"/>
                        </a:rPr>
                        <a:t>Mathematical Practices</a:t>
                      </a:r>
                      <a:endParaRPr lang="en-US" sz="2000" b="1"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l">
                        <a:buFont typeface="Arial"/>
                        <a:buNone/>
                      </a:pPr>
                      <a:r>
                        <a:rPr lang="en-US" sz="2000" b="1" dirty="0" smtClean="0">
                          <a:solidFill>
                            <a:schemeClr val="tx2"/>
                          </a:solidFill>
                          <a:latin typeface="+mj-lt"/>
                        </a:rPr>
                        <a:t>Modestly involve Mathematical Practices</a:t>
                      </a:r>
                      <a:endParaRPr lang="en-US" sz="2000" b="1"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l">
                        <a:buFont typeface="Arial"/>
                        <a:buNone/>
                      </a:pPr>
                      <a:r>
                        <a:rPr lang="en-US" sz="2400" b="1" dirty="0" smtClean="0">
                          <a:solidFill>
                            <a:schemeClr val="tx2"/>
                          </a:solidFill>
                          <a:latin typeface="+mj-lt"/>
                        </a:rPr>
                        <a:t>Strongly involve Mathematical Practices</a:t>
                      </a:r>
                      <a:endParaRPr lang="en-US" sz="2400" b="1" dirty="0">
                        <a:solidFill>
                          <a:schemeClr val="tx2"/>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827584" y="1124744"/>
            <a:ext cx="2077863" cy="1785104"/>
          </a:xfrm>
          <a:prstGeom prst="rect">
            <a:avLst/>
          </a:prstGeom>
          <a:noFill/>
        </p:spPr>
        <p:txBody>
          <a:bodyPr wrap="square" rtlCol="0">
            <a:spAutoFit/>
          </a:bodyPr>
          <a:lstStyle/>
          <a:p>
            <a:pPr marL="0" indent="0">
              <a:buNone/>
            </a:pPr>
            <a:r>
              <a:rPr lang="en-US" sz="1600" b="1" dirty="0">
                <a:solidFill>
                  <a:srgbClr val="FF0000"/>
                </a:solidFill>
              </a:rPr>
              <a:t>C</a:t>
            </a:r>
            <a:r>
              <a:rPr lang="en-US" sz="1600" b="1" dirty="0"/>
              <a:t>omplexity</a:t>
            </a:r>
            <a:r>
              <a:rPr lang="en-US" b="1" dirty="0"/>
              <a:t> </a:t>
            </a:r>
          </a:p>
          <a:p>
            <a:pPr marL="0" indent="0">
              <a:buNone/>
            </a:pPr>
            <a:r>
              <a:rPr lang="en-US" sz="2800" b="1" dirty="0">
                <a:solidFill>
                  <a:srgbClr val="FF0000"/>
                </a:solidFill>
              </a:rPr>
              <a:t>T</a:t>
            </a:r>
            <a:r>
              <a:rPr lang="en-US" sz="2800" b="1" dirty="0"/>
              <a:t>echnique</a:t>
            </a:r>
          </a:p>
          <a:p>
            <a:pPr marL="0" indent="0">
              <a:buNone/>
            </a:pPr>
            <a:r>
              <a:rPr lang="en-US" sz="1400" b="1" dirty="0">
                <a:solidFill>
                  <a:srgbClr val="FF0000"/>
                </a:solidFill>
              </a:rPr>
              <a:t>U</a:t>
            </a:r>
            <a:r>
              <a:rPr lang="en-US" sz="1400" b="1" dirty="0"/>
              <a:t>nfamiliarity</a:t>
            </a:r>
          </a:p>
          <a:p>
            <a:pPr marL="0" indent="0">
              <a:buNone/>
            </a:pPr>
            <a:r>
              <a:rPr lang="en-US" sz="1600" b="1" dirty="0">
                <a:solidFill>
                  <a:srgbClr val="FF0000"/>
                </a:solidFill>
              </a:rPr>
              <a:t>A</a:t>
            </a:r>
            <a:r>
              <a:rPr lang="en-US" sz="1600" b="1" dirty="0"/>
              <a:t>utonomy</a:t>
            </a:r>
          </a:p>
          <a:p>
            <a:endParaRPr lang="en-US" dirty="0"/>
          </a:p>
        </p:txBody>
      </p:sp>
      <p:sp>
        <p:nvSpPr>
          <p:cNvPr id="5" name="Rectangle 4"/>
          <p:cNvSpPr/>
          <p:nvPr/>
        </p:nvSpPr>
        <p:spPr>
          <a:xfrm>
            <a:off x="3419872" y="1196752"/>
            <a:ext cx="2141984" cy="1508105"/>
          </a:xfrm>
          <a:prstGeom prst="rect">
            <a:avLst/>
          </a:prstGeom>
        </p:spPr>
        <p:txBody>
          <a:bodyPr wrap="square">
            <a:spAutoFit/>
          </a:bodyPr>
          <a:lstStyle/>
          <a:p>
            <a:pPr marL="0" indent="0">
              <a:buNone/>
            </a:pPr>
            <a:r>
              <a:rPr lang="en-US" b="1" dirty="0">
                <a:solidFill>
                  <a:srgbClr val="FF0000"/>
                </a:solidFill>
              </a:rPr>
              <a:t>C</a:t>
            </a:r>
            <a:r>
              <a:rPr lang="en-US" b="1" dirty="0"/>
              <a:t>omplexity </a:t>
            </a:r>
          </a:p>
          <a:p>
            <a:pPr marL="0" indent="0">
              <a:buNone/>
            </a:pPr>
            <a:r>
              <a:rPr lang="en-US" b="1" dirty="0">
                <a:solidFill>
                  <a:srgbClr val="FF0000"/>
                </a:solidFill>
              </a:rPr>
              <a:t>T</a:t>
            </a:r>
            <a:r>
              <a:rPr lang="en-US" b="1" dirty="0"/>
              <a:t>echnique</a:t>
            </a:r>
          </a:p>
          <a:p>
            <a:pPr marL="0" indent="0">
              <a:buNone/>
            </a:pPr>
            <a:r>
              <a:rPr lang="en-US" b="1" dirty="0">
                <a:solidFill>
                  <a:srgbClr val="FF0000"/>
                </a:solidFill>
              </a:rPr>
              <a:t>U</a:t>
            </a:r>
            <a:r>
              <a:rPr lang="en-US" b="1" dirty="0"/>
              <a:t>nfamiliarity</a:t>
            </a:r>
          </a:p>
          <a:p>
            <a:pPr marL="0" indent="0">
              <a:buNone/>
            </a:pPr>
            <a:r>
              <a:rPr lang="en-US" sz="2000" b="1" dirty="0">
                <a:solidFill>
                  <a:srgbClr val="FF0000"/>
                </a:solidFill>
              </a:rPr>
              <a:t>A</a:t>
            </a:r>
            <a:r>
              <a:rPr lang="en-US" sz="2000" b="1" dirty="0"/>
              <a:t>utonomy</a:t>
            </a:r>
          </a:p>
        </p:txBody>
      </p:sp>
      <p:sp>
        <p:nvSpPr>
          <p:cNvPr id="6" name="Rectangle 5"/>
          <p:cNvSpPr/>
          <p:nvPr/>
        </p:nvSpPr>
        <p:spPr>
          <a:xfrm>
            <a:off x="6209928" y="1261502"/>
            <a:ext cx="2304256" cy="1508105"/>
          </a:xfrm>
          <a:prstGeom prst="rect">
            <a:avLst/>
          </a:prstGeom>
        </p:spPr>
        <p:txBody>
          <a:bodyPr wrap="square">
            <a:spAutoFit/>
          </a:bodyPr>
          <a:lstStyle/>
          <a:p>
            <a:pPr marL="0" indent="0">
              <a:buNone/>
            </a:pPr>
            <a:r>
              <a:rPr lang="en-US" b="1" dirty="0">
                <a:solidFill>
                  <a:srgbClr val="FF0000"/>
                </a:solidFill>
              </a:rPr>
              <a:t>C</a:t>
            </a:r>
            <a:r>
              <a:rPr lang="en-US" b="1" dirty="0"/>
              <a:t>omplexity </a:t>
            </a:r>
          </a:p>
          <a:p>
            <a:pPr marL="0" indent="0">
              <a:buNone/>
            </a:pPr>
            <a:r>
              <a:rPr lang="en-US" sz="2000" b="1" dirty="0">
                <a:solidFill>
                  <a:srgbClr val="FF0000"/>
                </a:solidFill>
              </a:rPr>
              <a:t>T</a:t>
            </a:r>
            <a:r>
              <a:rPr lang="en-US" sz="2000" b="1" dirty="0"/>
              <a:t>echnique</a:t>
            </a:r>
          </a:p>
          <a:p>
            <a:pPr marL="0" indent="0">
              <a:buNone/>
            </a:pPr>
            <a:r>
              <a:rPr lang="en-US" b="1" dirty="0">
                <a:solidFill>
                  <a:srgbClr val="FF0000"/>
                </a:solidFill>
              </a:rPr>
              <a:t>U</a:t>
            </a:r>
            <a:r>
              <a:rPr lang="en-US" b="1" dirty="0"/>
              <a:t>nfamiliarity</a:t>
            </a:r>
          </a:p>
          <a:p>
            <a:pPr marL="0" indent="0">
              <a:buNone/>
            </a:pPr>
            <a:r>
              <a:rPr lang="en-US" b="1" dirty="0">
                <a:solidFill>
                  <a:srgbClr val="FF0000"/>
                </a:solidFill>
              </a:rPr>
              <a:t>A</a:t>
            </a:r>
            <a:r>
              <a:rPr lang="en-US" b="1" dirty="0"/>
              <a:t>utonomy</a:t>
            </a:r>
          </a:p>
        </p:txBody>
      </p:sp>
    </p:spTree>
    <p:extLst>
      <p:ext uri="{BB962C8B-B14F-4D97-AF65-F5344CB8AC3E}">
        <p14:creationId xmlns:p14="http://schemas.microsoft.com/office/powerpoint/2010/main" val="5676553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96544"/>
          </a:xfrm>
        </p:spPr>
        <p:txBody>
          <a:bodyPr/>
          <a:lstStyle/>
          <a:p>
            <a:r>
              <a:rPr lang="en-US" dirty="0" smtClean="0"/>
              <a:t>What have we learned?</a:t>
            </a:r>
          </a:p>
          <a:p>
            <a:endParaRPr lang="en-US" sz="1800" dirty="0"/>
          </a:p>
          <a:p>
            <a:endParaRPr lang="en-US" dirty="0" smtClean="0"/>
          </a:p>
        </p:txBody>
      </p:sp>
    </p:spTree>
    <p:extLst>
      <p:ext uri="{BB962C8B-B14F-4D97-AF65-F5344CB8AC3E}">
        <p14:creationId xmlns:p14="http://schemas.microsoft.com/office/powerpoint/2010/main" val="185753937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a:xfrm>
            <a:off x="251520" y="1124744"/>
            <a:ext cx="8712968" cy="5184576"/>
          </a:xfrm>
        </p:spPr>
        <p:txBody>
          <a:bodyPr/>
          <a:lstStyle/>
          <a:p>
            <a:pPr marL="0" indent="0">
              <a:buNone/>
            </a:pPr>
            <a:r>
              <a:rPr lang="en-US" sz="2700" b="1" dirty="0" smtClean="0"/>
              <a:t>Context </a:t>
            </a:r>
          </a:p>
          <a:p>
            <a:r>
              <a:rPr lang="en-US" sz="2700" dirty="0"/>
              <a:t>M</a:t>
            </a:r>
            <a:r>
              <a:rPr lang="en-US" sz="2700" dirty="0" smtClean="0"/>
              <a:t>any US classrooms have just taught “novice math” – reflecting the short-item tests on which success has been judged. New tests are better.</a:t>
            </a:r>
          </a:p>
          <a:p>
            <a:r>
              <a:rPr lang="en-US" sz="2700" dirty="0" smtClean="0"/>
              <a:t>Teaching math for expertise is harder, requiring teachers to gain “adaptive expertise” </a:t>
            </a:r>
            <a:r>
              <a:rPr lang="en-US" sz="2400" dirty="0"/>
              <a:t>– the ability to modify one’s lesson to build on students’ responses.</a:t>
            </a:r>
            <a:r>
              <a:rPr lang="en-GB" sz="2400" dirty="0"/>
              <a:t> </a:t>
            </a:r>
            <a:endParaRPr lang="en-US" sz="2700" dirty="0" smtClean="0"/>
          </a:p>
          <a:p>
            <a:pPr marL="0" indent="0">
              <a:buNone/>
            </a:pPr>
            <a:r>
              <a:rPr lang="en-US" sz="2700" b="1" dirty="0" smtClean="0"/>
              <a:t>Action</a:t>
            </a:r>
          </a:p>
          <a:p>
            <a:r>
              <a:rPr lang="en-US" sz="2700" dirty="0" smtClean="0"/>
              <a:t>If our assessment and curriculum are balanced across E, A and N tasks: fine – we can focus on developing teachers’ expertise – otherwise,</a:t>
            </a:r>
            <a:r>
              <a:rPr lang="is-IS" sz="2700" dirty="0" smtClean="0"/>
              <a:t>…</a:t>
            </a:r>
            <a:endParaRPr lang="en-US" sz="2700" dirty="0" smtClean="0"/>
          </a:p>
        </p:txBody>
      </p:sp>
    </p:spTree>
    <p:extLst>
      <p:ext uri="{BB962C8B-B14F-4D97-AF65-F5344CB8AC3E}">
        <p14:creationId xmlns:p14="http://schemas.microsoft.com/office/powerpoint/2010/main" val="3687727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improvement</a:t>
            </a:r>
            <a:endParaRPr lang="en-US" dirty="0"/>
          </a:p>
        </p:txBody>
      </p:sp>
      <p:sp>
        <p:nvSpPr>
          <p:cNvPr id="3" name="Content Placeholder 2"/>
          <p:cNvSpPr>
            <a:spLocks noGrp="1"/>
          </p:cNvSpPr>
          <p:nvPr>
            <p:ph idx="1"/>
          </p:nvPr>
        </p:nvSpPr>
        <p:spPr/>
        <p:txBody>
          <a:bodyPr/>
          <a:lstStyle/>
          <a:p>
            <a:r>
              <a:rPr lang="en-US" dirty="0" smtClean="0"/>
              <a:t>If our testing or our curriculum or both </a:t>
            </a:r>
            <a:br>
              <a:rPr lang="en-US" dirty="0" smtClean="0"/>
            </a:br>
            <a:r>
              <a:rPr lang="en-US" dirty="0" smtClean="0"/>
              <a:t>lack substantial components focused on </a:t>
            </a:r>
            <a:br>
              <a:rPr lang="en-US" dirty="0" smtClean="0"/>
            </a:br>
            <a:r>
              <a:rPr lang="en-US" dirty="0" smtClean="0"/>
              <a:t>expert and apprentice tasks, we need to consider how we could improve them – now or, better, gradually</a:t>
            </a:r>
          </a:p>
          <a:p>
            <a:pPr marL="0" indent="0">
              <a:buNone/>
            </a:pPr>
            <a:r>
              <a:rPr lang="en-US" dirty="0" smtClean="0"/>
              <a:t>•  The </a:t>
            </a:r>
            <a:r>
              <a:rPr lang="en-US" dirty="0" err="1" smtClean="0"/>
              <a:t>MathNIC</a:t>
            </a:r>
            <a:r>
              <a:rPr lang="en-US" dirty="0" smtClean="0"/>
              <a:t> workshop on</a:t>
            </a:r>
          </a:p>
          <a:p>
            <a:pPr marL="0" indent="0" algn="ctr">
              <a:buNone/>
            </a:pPr>
            <a:r>
              <a:rPr lang="en-US" dirty="0" smtClean="0">
                <a:solidFill>
                  <a:srgbClr val="FF0000"/>
                </a:solidFill>
              </a:rPr>
              <a:t>“Ways of improving program coherence”</a:t>
            </a:r>
          </a:p>
          <a:p>
            <a:pPr marL="0" indent="0">
              <a:buNone/>
            </a:pPr>
            <a:r>
              <a:rPr lang="en-US" dirty="0" smtClean="0"/>
              <a:t>offers a structured discussion of various options for</a:t>
            </a:r>
          </a:p>
          <a:p>
            <a:pPr marL="0" indent="0">
              <a:buNone/>
            </a:pPr>
            <a:r>
              <a:rPr lang="en-US" dirty="0" smtClean="0"/>
              <a:t>Improving coherence of curriculum and/or tests</a:t>
            </a:r>
          </a:p>
          <a:p>
            <a:pPr marL="0" indent="0">
              <a:buNone/>
            </a:pPr>
            <a:r>
              <a:rPr lang="en-US" dirty="0" smtClean="0"/>
              <a:t>Either way, for success, </a:t>
            </a:r>
            <a:r>
              <a:rPr lang="is-IS" dirty="0" smtClean="0"/>
              <a:t>…..</a:t>
            </a:r>
            <a:endParaRPr lang="en-US" dirty="0"/>
          </a:p>
        </p:txBody>
      </p:sp>
    </p:spTree>
    <p:extLst>
      <p:ext uri="{BB962C8B-B14F-4D97-AF65-F5344CB8AC3E}">
        <p14:creationId xmlns:p14="http://schemas.microsoft.com/office/powerpoint/2010/main" val="174181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0" dirty="0" smtClean="0"/>
              <a:t>What are the key “drivers”?</a:t>
            </a:r>
            <a:endParaRPr lang="en-US" b="0" dirty="0"/>
          </a:p>
        </p:txBody>
      </p:sp>
      <p:sp>
        <p:nvSpPr>
          <p:cNvPr id="2" name="Content Placeholder 1"/>
          <p:cNvSpPr>
            <a:spLocks noGrp="1"/>
          </p:cNvSpPr>
          <p:nvPr>
            <p:ph idx="1"/>
          </p:nvPr>
        </p:nvSpPr>
        <p:spPr/>
        <p:txBody>
          <a:bodyPr/>
          <a:lstStyle/>
          <a:p>
            <a:pPr marL="0" indent="0">
              <a:buNone/>
            </a:pPr>
            <a:r>
              <a:rPr lang="en-US" dirty="0"/>
              <a:t>We send messages to math teachers through</a:t>
            </a:r>
            <a:r>
              <a:rPr lang="en-US" dirty="0" smtClean="0"/>
              <a:t>:</a:t>
            </a:r>
            <a:br>
              <a:rPr lang="en-US" dirty="0" smtClean="0"/>
            </a:br>
            <a:endParaRPr lang="en-US" dirty="0"/>
          </a:p>
          <a:p>
            <a:pPr lvl="1"/>
            <a:r>
              <a:rPr lang="en-US" dirty="0"/>
              <a:t>policy statements</a:t>
            </a:r>
          </a:p>
          <a:p>
            <a:pPr lvl="1"/>
            <a:r>
              <a:rPr lang="en-US" dirty="0"/>
              <a:t>curriculum materials </a:t>
            </a:r>
          </a:p>
          <a:p>
            <a:pPr lvl="1"/>
            <a:r>
              <a:rPr lang="en-US" dirty="0" smtClean="0"/>
              <a:t>District Assessments</a:t>
            </a:r>
            <a:endParaRPr lang="en-US" dirty="0"/>
          </a:p>
          <a:p>
            <a:pPr lvl="1"/>
            <a:r>
              <a:rPr lang="en-US" dirty="0"/>
              <a:t>professional development </a:t>
            </a:r>
            <a:r>
              <a:rPr lang="en-US" dirty="0" smtClean="0"/>
              <a:t>OFFERINGS</a:t>
            </a:r>
            <a:endParaRPr lang="en-US" dirty="0"/>
          </a:p>
          <a:p>
            <a:endParaRPr lang="en-US" dirty="0"/>
          </a:p>
          <a:p>
            <a:pPr marL="0" indent="0">
              <a:buNone/>
            </a:pPr>
            <a:r>
              <a:rPr lang="en-US" dirty="0"/>
              <a:t>Are they consistent and </a:t>
            </a:r>
            <a:r>
              <a:rPr lang="en-US" dirty="0" smtClean="0"/>
              <a:t>coherent?</a:t>
            </a:r>
            <a:endParaRPr lang="en-US" dirty="0"/>
          </a:p>
          <a:p>
            <a:endParaRPr lang="en-US" dirty="0"/>
          </a:p>
        </p:txBody>
      </p:sp>
    </p:spTree>
    <p:extLst>
      <p:ext uri="{BB962C8B-B14F-4D97-AF65-F5344CB8AC3E}">
        <p14:creationId xmlns:p14="http://schemas.microsoft.com/office/powerpoint/2010/main" val="1862826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professional development</a:t>
            </a:r>
            <a:endParaRPr lang="en-US" dirty="0"/>
          </a:p>
        </p:txBody>
      </p:sp>
      <p:sp>
        <p:nvSpPr>
          <p:cNvPr id="3" name="Content Placeholder 2"/>
          <p:cNvSpPr>
            <a:spLocks noGrp="1"/>
          </p:cNvSpPr>
          <p:nvPr>
            <p:ph idx="1"/>
          </p:nvPr>
        </p:nvSpPr>
        <p:spPr>
          <a:xfrm>
            <a:off x="457200" y="1162538"/>
            <a:ext cx="8229600" cy="5218790"/>
          </a:xfrm>
        </p:spPr>
        <p:txBody>
          <a:bodyPr/>
          <a:lstStyle/>
          <a:p>
            <a:r>
              <a:rPr lang="en-US" sz="2400" dirty="0" smtClean="0"/>
              <a:t>It is a truism that teacher expertise is the key to improvement in any education program</a:t>
            </a:r>
          </a:p>
          <a:p>
            <a:r>
              <a:rPr lang="en-US" sz="2400" dirty="0" smtClean="0"/>
              <a:t>The Common Core (~ international standards) raises the bar for teachers as well as students</a:t>
            </a:r>
          </a:p>
          <a:p>
            <a:r>
              <a:rPr lang="en-US" sz="2400" dirty="0" smtClean="0"/>
              <a:t>So teacher PD is a key component in making any progress in what happens in classrooms</a:t>
            </a:r>
          </a:p>
          <a:p>
            <a:r>
              <a:rPr lang="en-US" sz="2400" dirty="0" smtClean="0"/>
              <a:t>Not all types of PD produce changes in teachers teaching.</a:t>
            </a:r>
            <a:br>
              <a:rPr lang="en-US" sz="2400" dirty="0" smtClean="0"/>
            </a:br>
            <a:endParaRPr lang="en-US" sz="2400" dirty="0" smtClean="0"/>
          </a:p>
          <a:p>
            <a:pPr marL="0" indent="0">
              <a:buNone/>
            </a:pPr>
            <a:r>
              <a:rPr lang="en-US" dirty="0" smtClean="0"/>
              <a:t>The </a:t>
            </a:r>
            <a:r>
              <a:rPr lang="en-US" dirty="0" err="1"/>
              <a:t>MathNIC</a:t>
            </a:r>
            <a:r>
              <a:rPr lang="en-US" dirty="0"/>
              <a:t> workshop on</a:t>
            </a:r>
          </a:p>
          <a:p>
            <a:pPr marL="0" indent="0" algn="ctr">
              <a:buNone/>
            </a:pPr>
            <a:r>
              <a:rPr lang="en-US" dirty="0" smtClean="0">
                <a:solidFill>
                  <a:srgbClr val="FF0000"/>
                </a:solidFill>
              </a:rPr>
              <a:t>“Designing Professional Development”</a:t>
            </a:r>
            <a:endParaRPr lang="en-US" dirty="0">
              <a:solidFill>
                <a:srgbClr val="FF0000"/>
              </a:solidFill>
            </a:endParaRPr>
          </a:p>
          <a:p>
            <a:pPr marL="0" indent="0">
              <a:buNone/>
            </a:pPr>
            <a:r>
              <a:rPr lang="en-US" dirty="0"/>
              <a:t>will take us through a range of </a:t>
            </a:r>
            <a:r>
              <a:rPr lang="en-US" dirty="0" smtClean="0"/>
              <a:t>issues and options.</a:t>
            </a:r>
            <a:endParaRPr lang="en-US" dirty="0"/>
          </a:p>
          <a:p>
            <a:endParaRPr lang="en-US" dirty="0"/>
          </a:p>
        </p:txBody>
      </p:sp>
    </p:spTree>
    <p:extLst>
      <p:ext uri="{BB962C8B-B14F-4D97-AF65-F5344CB8AC3E}">
        <p14:creationId xmlns:p14="http://schemas.microsoft.com/office/powerpoint/2010/main" val="4290920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96544"/>
          </a:xfrm>
        </p:spPr>
        <p:txBody>
          <a:bodyPr/>
          <a:lstStyle/>
          <a:p>
            <a:r>
              <a:rPr lang="en-US" dirty="0" smtClean="0"/>
              <a:t>Thank you</a:t>
            </a:r>
          </a:p>
          <a:p>
            <a:endParaRPr lang="en-US" sz="1800" dirty="0"/>
          </a:p>
          <a:p>
            <a:r>
              <a:rPr lang="en-US" sz="1800" dirty="0" smtClean="0"/>
              <a:t>&lt; insert contact details &gt;</a:t>
            </a:r>
          </a:p>
          <a:p>
            <a:endParaRPr lang="en-US" dirty="0" smtClean="0"/>
          </a:p>
        </p:txBody>
      </p:sp>
    </p:spTree>
    <p:extLst>
      <p:ext uri="{BB962C8B-B14F-4D97-AF65-F5344CB8AC3E}">
        <p14:creationId xmlns:p14="http://schemas.microsoft.com/office/powerpoint/2010/main" val="2021923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Success in Mathematics</a:t>
            </a:r>
            <a:endParaRPr lang="en-US" b="0" dirty="0"/>
          </a:p>
        </p:txBody>
      </p:sp>
      <p:sp>
        <p:nvSpPr>
          <p:cNvPr id="7" name="Rounded Rectangular Callout 6"/>
          <p:cNvSpPr/>
          <p:nvPr/>
        </p:nvSpPr>
        <p:spPr>
          <a:xfrm>
            <a:off x="467544" y="1268760"/>
            <a:ext cx="8208912" cy="4608512"/>
          </a:xfrm>
          <a:prstGeom prst="wedgeRoundRectCallout">
            <a:avLst>
              <a:gd name="adj1" fmla="val 46141"/>
              <a:gd name="adj2" fmla="val 64149"/>
              <a:gd name="adj3" fmla="val 16667"/>
            </a:avLst>
          </a:prstGeom>
          <a:solidFill>
            <a:schemeClr val="bg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755576" y="1484784"/>
            <a:ext cx="7488832" cy="3970318"/>
          </a:xfrm>
          <a:prstGeom prst="rect">
            <a:avLst/>
          </a:prstGeom>
          <a:noFill/>
        </p:spPr>
        <p:txBody>
          <a:bodyPr wrap="square" rtlCol="0">
            <a:spAutoFit/>
          </a:bodyPr>
          <a:lstStyle/>
          <a:p>
            <a:r>
              <a:rPr lang="en-US" sz="2800" dirty="0"/>
              <a:t>“Proficient students expect mathematics to make sense. </a:t>
            </a:r>
            <a:r>
              <a:rPr lang="en-US" sz="2800" dirty="0" smtClean="0"/>
              <a:t>They </a:t>
            </a:r>
            <a:r>
              <a:rPr lang="en-US" sz="2800" dirty="0"/>
              <a:t>take an active stance in solving mathematical problems. </a:t>
            </a:r>
            <a:r>
              <a:rPr lang="en-US" sz="2800" dirty="0" smtClean="0"/>
              <a:t>When </a:t>
            </a:r>
            <a:r>
              <a:rPr lang="en-US" sz="2800" dirty="0"/>
              <a:t>faced with a non-routine problem, they have the courage to plunge in and try something, and they have the procedural and conceptual tools to carry through. </a:t>
            </a:r>
            <a:r>
              <a:rPr lang="en-US" sz="2800" dirty="0" smtClean="0"/>
              <a:t>They </a:t>
            </a:r>
            <a:r>
              <a:rPr lang="en-US" sz="2800" dirty="0"/>
              <a:t>are experimenters and inventors, and can adapt known strategies to new problems. </a:t>
            </a:r>
            <a:r>
              <a:rPr lang="en-US" sz="2800" dirty="0" smtClean="0"/>
              <a:t>They </a:t>
            </a:r>
            <a:r>
              <a:rPr lang="en-US" sz="2800" dirty="0"/>
              <a:t>think strategically.”</a:t>
            </a:r>
          </a:p>
        </p:txBody>
      </p:sp>
    </p:spTree>
    <p:extLst>
      <p:ext uri="{BB962C8B-B14F-4D97-AF65-F5344CB8AC3E}">
        <p14:creationId xmlns:p14="http://schemas.microsoft.com/office/powerpoint/2010/main" val="20877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4000" b="0" dirty="0" smtClean="0"/>
          </a:p>
          <a:p>
            <a:endParaRPr lang="en-US" sz="4000" b="0" dirty="0"/>
          </a:p>
          <a:p>
            <a:r>
              <a:rPr lang="en-US" sz="4000" b="0" dirty="0" smtClean="0"/>
              <a:t>Key diagnostic probe: </a:t>
            </a:r>
          </a:p>
          <a:p>
            <a:r>
              <a:rPr lang="en-US" sz="4000" b="0" dirty="0"/>
              <a:t>T</a:t>
            </a:r>
            <a:r>
              <a:rPr lang="en-US" sz="4000" b="0" dirty="0" smtClean="0"/>
              <a:t>he range of task types</a:t>
            </a:r>
          </a:p>
        </p:txBody>
      </p:sp>
      <p:pic>
        <p:nvPicPr>
          <p:cNvPr id="9" name="Picture 8"/>
          <p:cNvPicPr>
            <a:picLocks noChangeAspect="1"/>
          </p:cNvPicPr>
          <p:nvPr/>
        </p:nvPicPr>
        <p:blipFill>
          <a:blip r:embed="rId3"/>
          <a:stretch>
            <a:fillRect/>
          </a:stretch>
        </p:blipFill>
        <p:spPr>
          <a:xfrm>
            <a:off x="2915816" y="692696"/>
            <a:ext cx="3263900" cy="2489200"/>
          </a:xfrm>
          <a:prstGeom prst="rect">
            <a:avLst/>
          </a:prstGeom>
        </p:spPr>
      </p:pic>
    </p:spTree>
    <p:extLst>
      <p:ext uri="{BB962C8B-B14F-4D97-AF65-F5344CB8AC3E}">
        <p14:creationId xmlns:p14="http://schemas.microsoft.com/office/powerpoint/2010/main" val="1982110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are central to:</a:t>
            </a:r>
            <a:endParaRPr lang="en-US" dirty="0"/>
          </a:p>
        </p:txBody>
      </p:sp>
      <p:sp>
        <p:nvSpPr>
          <p:cNvPr id="3" name="Content Placeholder 2"/>
          <p:cNvSpPr>
            <a:spLocks noGrp="1"/>
          </p:cNvSpPr>
          <p:nvPr>
            <p:ph idx="1"/>
          </p:nvPr>
        </p:nvSpPr>
        <p:spPr>
          <a:xfrm>
            <a:off x="457200" y="1162538"/>
            <a:ext cx="4042792" cy="5146782"/>
          </a:xfrm>
        </p:spPr>
        <p:txBody>
          <a:bodyPr/>
          <a:lstStyle/>
          <a:p>
            <a:r>
              <a:rPr lang="en-US" dirty="0" smtClean="0">
                <a:ea typeface="ＭＳ Ｐゴシック" charset="-128"/>
                <a:cs typeface="ＭＳ Ｐゴシック" charset="-128"/>
              </a:rPr>
              <a:t>Defining the curriculum</a:t>
            </a:r>
          </a:p>
          <a:p>
            <a:r>
              <a:rPr lang="en-US" dirty="0" smtClean="0">
                <a:ea typeface="ＭＳ Ｐゴシック" charset="-128"/>
                <a:cs typeface="ＭＳ Ｐゴシック" charset="-128"/>
              </a:rPr>
              <a:t>Focusing the teaching and learning </a:t>
            </a:r>
          </a:p>
          <a:p>
            <a:r>
              <a:rPr lang="en-US" dirty="0" smtClean="0">
                <a:ea typeface="ＭＳ Ｐゴシック" charset="-128"/>
                <a:cs typeface="ＭＳ Ｐゴシック" charset="-128"/>
              </a:rPr>
              <a:t>Making sure important mathematics is assessed</a:t>
            </a:r>
          </a:p>
          <a:p>
            <a:r>
              <a:rPr lang="en-US" dirty="0">
                <a:ea typeface="ＭＳ Ｐゴシック" charset="-128"/>
                <a:cs typeface="ＭＳ Ｐゴシック" charset="-128"/>
              </a:rPr>
              <a:t>Making policy </a:t>
            </a:r>
            <a:r>
              <a:rPr lang="en-US" dirty="0" smtClean="0">
                <a:ea typeface="ＭＳ Ｐゴシック" charset="-128"/>
                <a:cs typeface="ＭＳ Ｐゴシック" charset="-128"/>
              </a:rPr>
              <a:t>meaningful</a:t>
            </a:r>
            <a:br>
              <a:rPr lang="en-US" dirty="0" smtClean="0">
                <a:ea typeface="ＭＳ Ｐゴシック" charset="-128"/>
                <a:cs typeface="ＭＳ Ｐゴシック" charset="-128"/>
              </a:rPr>
            </a:br>
            <a:endParaRPr lang="en-US" dirty="0" smtClean="0">
              <a:ea typeface="ＭＳ Ｐゴシック" charset="-128"/>
              <a:cs typeface="ＭＳ Ｐゴシック" charset="-128"/>
            </a:endParaRPr>
          </a:p>
        </p:txBody>
      </p:sp>
      <p:pic>
        <p:nvPicPr>
          <p:cNvPr id="5" name="Picture 4"/>
          <p:cNvPicPr>
            <a:picLocks noChangeAspect="1"/>
          </p:cNvPicPr>
          <p:nvPr/>
        </p:nvPicPr>
        <p:blipFill>
          <a:blip r:embed="rId3"/>
          <a:stretch>
            <a:fillRect/>
          </a:stretch>
        </p:blipFill>
        <p:spPr>
          <a:xfrm>
            <a:off x="4211960" y="980728"/>
            <a:ext cx="4756780" cy="3672408"/>
          </a:xfrm>
          <a:prstGeom prst="rect">
            <a:avLst/>
          </a:prstGeom>
        </p:spPr>
      </p:pic>
    </p:spTree>
    <p:extLst>
      <p:ext uri="{BB962C8B-B14F-4D97-AF65-F5344CB8AC3E}">
        <p14:creationId xmlns:p14="http://schemas.microsoft.com/office/powerpoint/2010/main" val="300448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rogression?</a:t>
            </a:r>
            <a:endParaRPr lang="en-US" dirty="0"/>
          </a:p>
        </p:txBody>
      </p:sp>
      <p:sp>
        <p:nvSpPr>
          <p:cNvPr id="3" name="Content Placeholder 2"/>
          <p:cNvSpPr>
            <a:spLocks noGrp="1"/>
          </p:cNvSpPr>
          <p:nvPr>
            <p:ph idx="1"/>
          </p:nvPr>
        </p:nvSpPr>
        <p:spPr/>
        <p:txBody>
          <a:bodyPr/>
          <a:lstStyle/>
          <a:p>
            <a:pPr marL="0" indent="0">
              <a:buNone/>
            </a:pPr>
            <a:r>
              <a:rPr lang="en-US" b="1" dirty="0"/>
              <a:t>In Language Arts</a:t>
            </a:r>
            <a:r>
              <a:rPr lang="en-US" dirty="0"/>
              <a:t>:</a:t>
            </a:r>
          </a:p>
          <a:p>
            <a:pPr marL="0" indent="0">
              <a:buNone/>
            </a:pPr>
            <a:r>
              <a:rPr lang="en-US" dirty="0"/>
              <a:t>Progress lies in the ability to read and compose</a:t>
            </a:r>
          </a:p>
          <a:p>
            <a:pPr marL="0" indent="0">
              <a:buNone/>
            </a:pPr>
            <a:r>
              <a:rPr lang="en-US" dirty="0"/>
              <a:t>	increasingly complex </a:t>
            </a:r>
            <a:r>
              <a:rPr lang="en-US" b="1" dirty="0">
                <a:solidFill>
                  <a:srgbClr val="FF0000"/>
                </a:solidFill>
              </a:rPr>
              <a:t>texts</a:t>
            </a:r>
            <a:r>
              <a:rPr lang="en-US" dirty="0">
                <a:solidFill>
                  <a:srgbClr val="FF0000"/>
                </a:solidFill>
              </a:rPr>
              <a:t> </a:t>
            </a:r>
            <a:r>
              <a:rPr lang="en-US" dirty="0"/>
              <a:t>in</a:t>
            </a:r>
          </a:p>
          <a:p>
            <a:pPr marL="0" indent="0">
              <a:buNone/>
            </a:pPr>
            <a:r>
              <a:rPr lang="en-US" dirty="0"/>
              <a:t>		increasingly sophisticated ways</a:t>
            </a:r>
          </a:p>
          <a:p>
            <a:pPr marL="0" indent="0">
              <a:buNone/>
            </a:pPr>
            <a:endParaRPr lang="en-US" dirty="0"/>
          </a:p>
          <a:p>
            <a:pPr marL="0" indent="0">
              <a:buNone/>
            </a:pPr>
            <a:r>
              <a:rPr lang="en-US" b="1" dirty="0"/>
              <a:t>In Mathematics</a:t>
            </a:r>
            <a:r>
              <a:rPr lang="en-US" dirty="0"/>
              <a:t>:</a:t>
            </a:r>
          </a:p>
          <a:p>
            <a:pPr marL="0" indent="0">
              <a:buNone/>
            </a:pPr>
            <a:r>
              <a:rPr lang="en-US" dirty="0"/>
              <a:t>Progress lies in the ability to tackle, and </a:t>
            </a:r>
            <a:r>
              <a:rPr lang="en-US" dirty="0" smtClean="0"/>
              <a:t>investigate</a:t>
            </a:r>
            <a:endParaRPr lang="en-US" dirty="0"/>
          </a:p>
          <a:p>
            <a:pPr marL="0" indent="0">
              <a:buNone/>
            </a:pPr>
            <a:r>
              <a:rPr lang="en-US" dirty="0"/>
              <a:t>	increasingly complex </a:t>
            </a:r>
            <a:r>
              <a:rPr lang="en-US" b="1" dirty="0">
                <a:solidFill>
                  <a:srgbClr val="FF0000"/>
                </a:solidFill>
              </a:rPr>
              <a:t>tasks</a:t>
            </a:r>
            <a:r>
              <a:rPr lang="en-US" dirty="0">
                <a:solidFill>
                  <a:srgbClr val="FF0000"/>
                </a:solidFill>
              </a:rPr>
              <a:t> </a:t>
            </a:r>
            <a:r>
              <a:rPr lang="en-US" dirty="0"/>
              <a:t>in</a:t>
            </a:r>
          </a:p>
          <a:p>
            <a:pPr marL="0" indent="0">
              <a:buNone/>
            </a:pPr>
            <a:r>
              <a:rPr lang="en-US" dirty="0"/>
              <a:t>		increasingly sophisticated ways</a:t>
            </a:r>
          </a:p>
          <a:p>
            <a:endParaRPr lang="en-US" dirty="0"/>
          </a:p>
        </p:txBody>
      </p:sp>
    </p:spTree>
    <p:extLst>
      <p:ext uri="{BB962C8B-B14F-4D97-AF65-F5344CB8AC3E}">
        <p14:creationId xmlns:p14="http://schemas.microsoft.com/office/powerpoint/2010/main" val="3222884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Doing mathematics </a:t>
            </a:r>
            <a:r>
              <a:rPr lang="en-US" dirty="0" smtClean="0"/>
              <a:t>involves</a:t>
            </a:r>
            <a:r>
              <a:rPr lang="is-IS" b="0" dirty="0" smtClean="0"/>
              <a:t>…...</a:t>
            </a:r>
            <a:endParaRPr lang="en-US" b="0" dirty="0"/>
          </a:p>
        </p:txBody>
      </p:sp>
      <p:sp>
        <p:nvSpPr>
          <p:cNvPr id="3" name="Content Placeholder 2"/>
          <p:cNvSpPr>
            <a:spLocks noGrp="1"/>
          </p:cNvSpPr>
          <p:nvPr>
            <p:ph idx="1"/>
          </p:nvPr>
        </p:nvSpPr>
        <p:spPr>
          <a:xfrm>
            <a:off x="457200" y="1162538"/>
            <a:ext cx="5266928" cy="5290798"/>
          </a:xfrm>
        </p:spPr>
        <p:txBody>
          <a:bodyPr/>
          <a:lstStyle/>
          <a:p>
            <a:r>
              <a:rPr lang="en-US" sz="2400" b="1" dirty="0" smtClean="0">
                <a:solidFill>
                  <a:srgbClr val="FF0000"/>
                </a:solidFill>
              </a:rPr>
              <a:t>Content: </a:t>
            </a:r>
            <a:r>
              <a:rPr lang="en-US" sz="2400" b="1" dirty="0" smtClean="0"/>
              <a:t/>
            </a:r>
            <a:br>
              <a:rPr lang="en-US" sz="2400" b="1" dirty="0" smtClean="0"/>
            </a:br>
            <a:r>
              <a:rPr lang="en-US" sz="2400" b="1" dirty="0" smtClean="0"/>
              <a:t>concepts </a:t>
            </a:r>
            <a:r>
              <a:rPr lang="en-US" sz="2400" b="1" dirty="0"/>
              <a:t>and </a:t>
            </a:r>
            <a:r>
              <a:rPr lang="en-US" sz="2400" b="1" dirty="0" smtClean="0"/>
              <a:t>skills</a:t>
            </a:r>
            <a:endParaRPr lang="en-US" sz="2400" dirty="0" smtClean="0"/>
          </a:p>
          <a:p>
            <a:pPr lvl="1"/>
            <a:r>
              <a:rPr lang="en-US" b="1" dirty="0"/>
              <a:t>B</a:t>
            </a:r>
            <a:r>
              <a:rPr lang="en-US" sz="2400" b="1" dirty="0" smtClean="0"/>
              <a:t>uilding </a:t>
            </a:r>
            <a:r>
              <a:rPr lang="en-US" sz="2400" b="1" dirty="0"/>
              <a:t>a toolkit </a:t>
            </a:r>
            <a:r>
              <a:rPr lang="en-US" sz="2400" dirty="0"/>
              <a:t>of knowledge and </a:t>
            </a:r>
            <a:r>
              <a:rPr lang="en-US" sz="2400" dirty="0" smtClean="0"/>
              <a:t>techniques and making connected sense of it</a:t>
            </a:r>
            <a:endParaRPr lang="en-GB" sz="2400" dirty="0"/>
          </a:p>
          <a:p>
            <a:r>
              <a:rPr lang="en-US" sz="2400" b="1" dirty="0" smtClean="0">
                <a:solidFill>
                  <a:srgbClr val="FF0000"/>
                </a:solidFill>
              </a:rPr>
              <a:t>Practices: </a:t>
            </a:r>
            <a:r>
              <a:rPr lang="en-US" sz="2400" b="1" dirty="0" smtClean="0"/>
              <a:t/>
            </a:r>
            <a:br>
              <a:rPr lang="en-US" sz="2400" b="1" dirty="0" smtClean="0"/>
            </a:br>
            <a:r>
              <a:rPr lang="en-US" sz="2400" b="1" dirty="0" smtClean="0"/>
              <a:t>problem </a:t>
            </a:r>
            <a:r>
              <a:rPr lang="en-US" sz="2400" b="1" dirty="0"/>
              <a:t>solving and </a:t>
            </a:r>
            <a:r>
              <a:rPr lang="en-US" sz="2400" b="1" dirty="0" smtClean="0"/>
              <a:t>reasoning</a:t>
            </a:r>
            <a:r>
              <a:rPr lang="en-US" sz="2400" dirty="0" smtClean="0"/>
              <a:t>:</a:t>
            </a:r>
          </a:p>
          <a:p>
            <a:pPr lvl="1"/>
            <a:r>
              <a:rPr lang="en-US" sz="2400" b="1" dirty="0" smtClean="0"/>
              <a:t>Selecting and using </a:t>
            </a:r>
            <a:r>
              <a:rPr lang="en-US" sz="2400" b="1" dirty="0"/>
              <a:t>appropriate tools to tackle </a:t>
            </a:r>
            <a:r>
              <a:rPr lang="en-US" sz="2400" b="1" dirty="0" smtClean="0"/>
              <a:t>problems </a:t>
            </a:r>
            <a:r>
              <a:rPr lang="en-US" sz="2400" dirty="0"/>
              <a:t>that arise, </a:t>
            </a:r>
            <a:r>
              <a:rPr lang="en-US" sz="2400" dirty="0" smtClean="0"/>
              <a:t>in math and </a:t>
            </a:r>
            <a:r>
              <a:rPr lang="en-US" sz="2400" dirty="0"/>
              <a:t>in the </a:t>
            </a:r>
            <a:r>
              <a:rPr lang="en-US" sz="2400" dirty="0" smtClean="0"/>
              <a:t>world </a:t>
            </a:r>
            <a:r>
              <a:rPr lang="en-US" sz="2400" dirty="0"/>
              <a:t>beyond the </a:t>
            </a:r>
            <a:r>
              <a:rPr lang="en-US" sz="2400" dirty="0" smtClean="0"/>
              <a:t>classroom</a:t>
            </a:r>
          </a:p>
          <a:p>
            <a:pPr lvl="1"/>
            <a:r>
              <a:rPr lang="en-US" b="1" dirty="0"/>
              <a:t>E</a:t>
            </a:r>
            <a:r>
              <a:rPr lang="en-US" b="1" dirty="0" smtClean="0"/>
              <a:t>xplaining</a:t>
            </a:r>
            <a:r>
              <a:rPr lang="en-US" dirty="0" smtClean="0"/>
              <a:t> </a:t>
            </a:r>
            <a:r>
              <a:rPr lang="en-US" dirty="0"/>
              <a:t>one’s </a:t>
            </a:r>
            <a:r>
              <a:rPr lang="en-US" dirty="0" smtClean="0"/>
              <a:t>reasoning </a:t>
            </a:r>
            <a:r>
              <a:rPr lang="en-US" dirty="0"/>
              <a:t>and </a:t>
            </a:r>
            <a:r>
              <a:rPr lang="en-US" dirty="0" smtClean="0"/>
              <a:t>conclusions</a:t>
            </a:r>
            <a:endParaRPr lang="en-GB" dirty="0"/>
          </a:p>
        </p:txBody>
      </p:sp>
      <p:pic>
        <p:nvPicPr>
          <p:cNvPr id="5" name="Picture 4"/>
          <p:cNvPicPr>
            <a:picLocks noChangeAspect="1"/>
          </p:cNvPicPr>
          <p:nvPr/>
        </p:nvPicPr>
        <p:blipFill>
          <a:blip r:embed="rId3"/>
          <a:stretch>
            <a:fillRect/>
          </a:stretch>
        </p:blipFill>
        <p:spPr>
          <a:xfrm>
            <a:off x="5724128" y="1340768"/>
            <a:ext cx="3033817" cy="2016224"/>
          </a:xfrm>
          <a:prstGeom prst="rect">
            <a:avLst/>
          </a:prstGeom>
        </p:spPr>
      </p:pic>
      <p:pic>
        <p:nvPicPr>
          <p:cNvPr id="6" name="Picture 5"/>
          <p:cNvPicPr>
            <a:picLocks noChangeAspect="1"/>
          </p:cNvPicPr>
          <p:nvPr/>
        </p:nvPicPr>
        <p:blipFill>
          <a:blip r:embed="rId4"/>
          <a:stretch>
            <a:fillRect/>
          </a:stretch>
        </p:blipFill>
        <p:spPr>
          <a:xfrm>
            <a:off x="6012160" y="3789040"/>
            <a:ext cx="2608134" cy="2666876"/>
          </a:xfrm>
          <a:prstGeom prst="rect">
            <a:avLst/>
          </a:prstGeom>
        </p:spPr>
      </p:pic>
    </p:spTree>
    <p:extLst>
      <p:ext uri="{BB962C8B-B14F-4D97-AF65-F5344CB8AC3E}">
        <p14:creationId xmlns:p14="http://schemas.microsoft.com/office/powerpoint/2010/main" val="1545946799"/>
      </p:ext>
    </p:extLst>
  </p:cSld>
  <p:clrMapOvr>
    <a:masterClrMapping/>
  </p:clrMapOvr>
</p:sld>
</file>

<file path=ppt/theme/theme1.xml><?xml version="1.0" encoding="utf-8"?>
<a:theme xmlns:a="http://schemas.openxmlformats.org/drawingml/2006/main" name="MAP">
  <a:themeElements>
    <a:clrScheme name="Custom 1">
      <a:dk1>
        <a:sysClr val="windowText" lastClr="000000"/>
      </a:dk1>
      <a:lt1>
        <a:sysClr val="window" lastClr="FFFFFF"/>
      </a:lt1>
      <a:dk2>
        <a:srgbClr val="710E0E"/>
      </a:dk2>
      <a:lt2>
        <a:srgbClr val="FFFCF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46874</TotalTime>
  <Words>3826</Words>
  <Application>Microsoft Macintosh PowerPoint</Application>
  <PresentationFormat>On-screen Show (4:3)</PresentationFormat>
  <Paragraphs>682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MAP</vt:lpstr>
      <vt:lpstr>PowerPoint Presentation</vt:lpstr>
      <vt:lpstr>Workshop  Outline</vt:lpstr>
      <vt:lpstr>What is program coherence?</vt:lpstr>
      <vt:lpstr>What are the key “drivers”?</vt:lpstr>
      <vt:lpstr>Success in Mathematics</vt:lpstr>
      <vt:lpstr>PowerPoint Presentation</vt:lpstr>
      <vt:lpstr>Tasks are central to:</vt:lpstr>
      <vt:lpstr>Progression?</vt:lpstr>
      <vt:lpstr>Doing mathematics involves…...</vt:lpstr>
      <vt:lpstr>Because ….</vt:lpstr>
      <vt:lpstr>PowerPoint Presentation</vt:lpstr>
      <vt:lpstr>Novice tasks</vt:lpstr>
      <vt:lpstr>A Novice Task</vt:lpstr>
      <vt:lpstr>A Novice Task</vt:lpstr>
      <vt:lpstr>A  Novice Task</vt:lpstr>
      <vt:lpstr>A Novice Task</vt:lpstr>
      <vt:lpstr>Expert tasks</vt:lpstr>
      <vt:lpstr>PowerPoint Presentation</vt:lpstr>
      <vt:lpstr>An Expert Task</vt:lpstr>
      <vt:lpstr>PowerPoint Presentation</vt:lpstr>
      <vt:lpstr>Apprentice tasks</vt:lpstr>
      <vt:lpstr>An Apprentice Task</vt:lpstr>
      <vt:lpstr>An Apprentice Task</vt:lpstr>
      <vt:lpstr>An Apprentice Task</vt:lpstr>
      <vt:lpstr>Expert, Apprentice or Novice Task?</vt:lpstr>
      <vt:lpstr>PowerPoint Presentation</vt:lpstr>
      <vt:lpstr>Mathematical practices = expert tasks</vt:lpstr>
      <vt:lpstr>Does our curriculum develop expertise?</vt:lpstr>
      <vt:lpstr>A balanced diet?</vt:lpstr>
      <vt:lpstr>Do our tests support expertise?</vt:lpstr>
      <vt:lpstr>Are our assessments balanced?</vt:lpstr>
      <vt:lpstr>Different task types, different roles</vt:lpstr>
      <vt:lpstr>PowerPoint Presentation</vt:lpstr>
      <vt:lpstr>Tasks become more difficult as you increase:</vt:lpstr>
      <vt:lpstr>Different demands – Similar difficulty</vt:lpstr>
      <vt:lpstr>Novice      Apprentice     Expert</vt:lpstr>
      <vt:lpstr>PowerPoint Presentation</vt:lpstr>
      <vt:lpstr>Discussion points</vt:lpstr>
      <vt:lpstr>Strategies for improvement</vt:lpstr>
      <vt:lpstr>Ongoing professional development</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Coherence Health Check</dc:title>
  <dc:subject/>
  <dc:creator>MathNIC Team</dc:creator>
  <cp:keywords/>
  <dc:description/>
  <cp:lastModifiedBy>Daniel Pead</cp:lastModifiedBy>
  <cp:revision>694</cp:revision>
  <cp:lastPrinted>2016-02-18T11:07:14Z</cp:lastPrinted>
  <dcterms:created xsi:type="dcterms:W3CDTF">2011-01-23T20:33:02Z</dcterms:created>
  <dcterms:modified xsi:type="dcterms:W3CDTF">2017-03-30T17:32:07Z</dcterms:modified>
  <cp:category/>
</cp:coreProperties>
</file>