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5" r:id="rId1"/>
  </p:sldMasterIdLst>
  <p:notesMasterIdLst>
    <p:notesMasterId r:id="rId38"/>
  </p:notesMasterIdLst>
  <p:handoutMasterIdLst>
    <p:handoutMasterId r:id="rId39"/>
  </p:handoutMasterIdLst>
  <p:sldIdLst>
    <p:sldId id="381" r:id="rId2"/>
    <p:sldId id="467" r:id="rId3"/>
    <p:sldId id="394" r:id="rId4"/>
    <p:sldId id="395" r:id="rId5"/>
    <p:sldId id="493" r:id="rId6"/>
    <p:sldId id="451" r:id="rId7"/>
    <p:sldId id="452" r:id="rId8"/>
    <p:sldId id="487" r:id="rId9"/>
    <p:sldId id="468" r:id="rId10"/>
    <p:sldId id="469" r:id="rId11"/>
    <p:sldId id="470" r:id="rId12"/>
    <p:sldId id="471" r:id="rId13"/>
    <p:sldId id="472" r:id="rId14"/>
    <p:sldId id="486" r:id="rId15"/>
    <p:sldId id="473" r:id="rId16"/>
    <p:sldId id="382" r:id="rId17"/>
    <p:sldId id="405" r:id="rId18"/>
    <p:sldId id="453" r:id="rId19"/>
    <p:sldId id="383" r:id="rId20"/>
    <p:sldId id="366" r:id="rId21"/>
    <p:sldId id="367" r:id="rId22"/>
    <p:sldId id="454" r:id="rId23"/>
    <p:sldId id="475" r:id="rId24"/>
    <p:sldId id="476" r:id="rId25"/>
    <p:sldId id="477" r:id="rId26"/>
    <p:sldId id="478" r:id="rId27"/>
    <p:sldId id="479" r:id="rId28"/>
    <p:sldId id="480" r:id="rId29"/>
    <p:sldId id="488" r:id="rId30"/>
    <p:sldId id="490" r:id="rId31"/>
    <p:sldId id="491" r:id="rId32"/>
    <p:sldId id="489" r:id="rId33"/>
    <p:sldId id="484" r:id="rId34"/>
    <p:sldId id="483" r:id="rId35"/>
    <p:sldId id="485" r:id="rId36"/>
    <p:sldId id="463" r:id="rId37"/>
  </p:sldIdLst>
  <p:sldSz cx="9144000" cy="6858000" type="screen4x3"/>
  <p:notesSz cx="9144000" cy="6858000"/>
  <p:defaultTextStyle>
    <a:lvl1pPr defTabSz="457200">
      <a:defRPr sz="1200">
        <a:latin typeface="Helvetica"/>
        <a:ea typeface="Helvetica"/>
        <a:cs typeface="Helvetica"/>
        <a:sym typeface="Helvetica"/>
      </a:defRPr>
    </a:lvl1pPr>
    <a:lvl2pPr indent="228600" defTabSz="457200">
      <a:defRPr sz="1200">
        <a:latin typeface="Helvetica"/>
        <a:ea typeface="Helvetica"/>
        <a:cs typeface="Helvetica"/>
        <a:sym typeface="Helvetica"/>
      </a:defRPr>
    </a:lvl2pPr>
    <a:lvl3pPr indent="457200" defTabSz="457200">
      <a:defRPr sz="1200">
        <a:latin typeface="Helvetica"/>
        <a:ea typeface="Helvetica"/>
        <a:cs typeface="Helvetica"/>
        <a:sym typeface="Helvetica"/>
      </a:defRPr>
    </a:lvl3pPr>
    <a:lvl4pPr indent="685800" defTabSz="457200">
      <a:defRPr sz="1200">
        <a:latin typeface="Helvetica"/>
        <a:ea typeface="Helvetica"/>
        <a:cs typeface="Helvetica"/>
        <a:sym typeface="Helvetica"/>
      </a:defRPr>
    </a:lvl4pPr>
    <a:lvl5pPr indent="914400" defTabSz="457200">
      <a:defRPr sz="1200">
        <a:latin typeface="Helvetica"/>
        <a:ea typeface="Helvetica"/>
        <a:cs typeface="Helvetica"/>
        <a:sym typeface="Helvetica"/>
      </a:defRPr>
    </a:lvl5pPr>
    <a:lvl6pPr indent="1143000" defTabSz="457200">
      <a:defRPr sz="1200">
        <a:latin typeface="Helvetica"/>
        <a:ea typeface="Helvetica"/>
        <a:cs typeface="Helvetica"/>
        <a:sym typeface="Helvetica"/>
      </a:defRPr>
    </a:lvl6pPr>
    <a:lvl7pPr indent="1371600" defTabSz="457200">
      <a:defRPr sz="1200">
        <a:latin typeface="Helvetica"/>
        <a:ea typeface="Helvetica"/>
        <a:cs typeface="Helvetica"/>
        <a:sym typeface="Helvetica"/>
      </a:defRPr>
    </a:lvl7pPr>
    <a:lvl8pPr indent="1600200" defTabSz="457200">
      <a:defRPr sz="1200">
        <a:latin typeface="Helvetica"/>
        <a:ea typeface="Helvetica"/>
        <a:cs typeface="Helvetica"/>
        <a:sym typeface="Helvetica"/>
      </a:defRPr>
    </a:lvl8pPr>
    <a:lvl9pPr indent="1828800" defTabSz="457200">
      <a:defRPr sz="1200">
        <a:latin typeface="Helvetica"/>
        <a:ea typeface="Helvetica"/>
        <a:cs typeface="Helvetica"/>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4A9BC294-FFE2-49D5-8D69-9E1BD2C41BD5}"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BBFC77FB-9ED0-4EC9-95AA-A1379042E64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3DC5C2F9-1CAC-4260-A1DD-9FCDBB87749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6CBB8FF1-D9AA-43F3-AF6F-95CC898621D3}" styleName="">
    <a:tblBg/>
    <a:wholeTbl>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Arial"/>
          <a:ea typeface="Arial"/>
          <a:cs typeface="Arial"/>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autoAdjust="0"/>
    <p:restoredTop sz="67659" autoAdjust="0"/>
  </p:normalViewPr>
  <p:slideViewPr>
    <p:cSldViewPr snapToGrid="0" snapToObjects="1">
      <p:cViewPr varScale="1">
        <p:scale>
          <a:sx n="99" d="100"/>
          <a:sy n="99" d="100"/>
        </p:scale>
        <p:origin x="-1816" y="-104"/>
      </p:cViewPr>
      <p:guideLst>
        <p:guide orient="horz" pos="2160"/>
        <p:guide pos="2880"/>
      </p:guideLst>
    </p:cSldViewPr>
  </p:slideViewPr>
  <p:outlineViewPr>
    <p:cViewPr>
      <p:scale>
        <a:sx n="33" d="100"/>
        <a:sy n="33" d="100"/>
      </p:scale>
      <p:origin x="0" y="21232"/>
    </p:cViewPr>
  </p:outlineViewPr>
  <p:notesTextViewPr>
    <p:cViewPr>
      <p:scale>
        <a:sx n="100" d="100"/>
        <a:sy n="100" d="100"/>
      </p:scale>
      <p:origin x="0" y="552"/>
    </p:cViewPr>
  </p:notesTextViewPr>
  <p:sorterViewPr>
    <p:cViewPr>
      <p:scale>
        <a:sx n="106" d="100"/>
        <a:sy n="106" d="100"/>
      </p:scale>
      <p:origin x="0" y="0"/>
    </p:cViewPr>
  </p:sorterViewPr>
  <p:notesViewPr>
    <p:cSldViewPr snapToGrid="0" snapToObjects="1">
      <p:cViewPr>
        <p:scale>
          <a:sx n="220" d="100"/>
          <a:sy n="220" d="100"/>
        </p:scale>
        <p:origin x="-1992" y="-11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9EA4669-1D07-3847-B628-4F6142E6D28E}" type="datetimeFigureOut">
              <a:rPr lang="en-US" smtClean="0"/>
              <a:t>30/03/2017</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B5F774F-B065-1F44-98F1-C7F63DCD12BB}" type="slidenum">
              <a:rPr lang="en-US" smtClean="0"/>
              <a:t>‹#›</a:t>
            </a:fld>
            <a:endParaRPr lang="en-US"/>
          </a:p>
        </p:txBody>
      </p:sp>
    </p:spTree>
    <p:extLst>
      <p:ext uri="{BB962C8B-B14F-4D97-AF65-F5344CB8AC3E}">
        <p14:creationId xmlns:p14="http://schemas.microsoft.com/office/powerpoint/2010/main" val="1126943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1219200" y="577850"/>
            <a:ext cx="3429000" cy="2571750"/>
          </a:xfrm>
          <a:prstGeom prst="rect">
            <a:avLst/>
          </a:prstGeom>
        </p:spPr>
        <p:txBody>
          <a:bodyPr/>
          <a:lstStyle/>
          <a:p>
            <a:pPr lvl="0"/>
            <a:endParaRPr/>
          </a:p>
        </p:txBody>
      </p:sp>
      <p:sp>
        <p:nvSpPr>
          <p:cNvPr id="115" name="Shape 115"/>
          <p:cNvSpPr>
            <a:spLocks noGrp="1"/>
          </p:cNvSpPr>
          <p:nvPr>
            <p:ph type="body" sz="quarter" idx="1"/>
          </p:nvPr>
        </p:nvSpPr>
        <p:spPr>
          <a:xfrm>
            <a:off x="1219200" y="3257550"/>
            <a:ext cx="6705600" cy="3086100"/>
          </a:xfrm>
          <a:prstGeom prst="rect">
            <a:avLst/>
          </a:prstGeom>
        </p:spPr>
        <p:txBody>
          <a:bodyPr/>
          <a:lstStyle/>
          <a:p>
            <a:pPr lvl="0"/>
            <a:endParaRPr dirty="0"/>
          </a:p>
        </p:txBody>
      </p:sp>
    </p:spTree>
    <p:extLst>
      <p:ext uri="{BB962C8B-B14F-4D97-AF65-F5344CB8AC3E}">
        <p14:creationId xmlns:p14="http://schemas.microsoft.com/office/powerpoint/2010/main" val="352529330"/>
      </p:ext>
    </p:extLst>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4" Type="http://schemas.openxmlformats.org/officeDocument/2006/relationships/hyperlink" Target="http://mathnic.mathshell.org/contact.html" TargetMode="External"/><Relationship Id="rId5" Type="http://schemas.openxmlformats.org/officeDocument/2006/relationships/hyperlink" Target="http://mathnic.mathshell.org/" TargetMode="External"/><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xfrm>
            <a:off x="5180013" y="6513513"/>
            <a:ext cx="3962400" cy="342900"/>
          </a:xfrm>
          <a:prstGeom prst="rect">
            <a:avLst/>
          </a:prstGeom>
          <a:noFill/>
        </p:spPr>
        <p:txBody>
          <a:bodyPr/>
          <a:lstStyle/>
          <a:p>
            <a:fld id="{CB2B94A7-38FE-A944-AD3B-A5DD38676EF8}" type="slidenum">
              <a:rPr lang="en-US"/>
              <a:pPr/>
              <a:t>1</a:t>
            </a:fld>
            <a:endParaRPr lang="en-US"/>
          </a:p>
        </p:txBody>
      </p:sp>
      <p:sp>
        <p:nvSpPr>
          <p:cNvPr id="16387" name="Rectangle 2"/>
          <p:cNvSpPr>
            <a:spLocks noGrp="1" noRot="1" noChangeAspect="1" noChangeArrowheads="1" noTextEdit="1"/>
          </p:cNvSpPr>
          <p:nvPr>
            <p:ph type="sldImg"/>
          </p:nvPr>
        </p:nvSpPr>
        <p:spPr>
          <a:xfrm>
            <a:off x="2857500" y="514350"/>
            <a:ext cx="3430588" cy="2571750"/>
          </a:xfrm>
          <a:ln/>
        </p:spPr>
      </p:sp>
      <p:sp>
        <p:nvSpPr>
          <p:cNvPr id="16388" name="Rectangle 3"/>
          <p:cNvSpPr>
            <a:spLocks noGrp="1" noChangeArrowheads="1"/>
          </p:cNvSpPr>
          <p:nvPr>
            <p:ph type="body" idx="1"/>
          </p:nvPr>
        </p:nvSpPr>
        <p:spPr>
          <a:noFill/>
          <a:ln/>
        </p:spPr>
        <p:txBody>
          <a:bodyPr/>
          <a:lstStyle/>
          <a:p>
            <a:pPr eaLnBrk="1" hangingPunct="1"/>
            <a:r>
              <a:rPr lang="en-US" i="1" dirty="0" smtClean="0"/>
              <a:t>March 2017 Release</a:t>
            </a:r>
            <a:endParaRPr lang="en-US" i="1" dirty="0" smtClean="0"/>
          </a:p>
          <a:p>
            <a:endParaRPr lang="en-US" sz="2400" i="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2400" i="1" kern="1200" dirty="0" smtClean="0">
                <a:solidFill>
                  <a:schemeClr val="tx1"/>
                </a:solidFill>
                <a:effectLst/>
                <a:latin typeface="Arial" pitchFamily="32" charset="0"/>
                <a:ea typeface="ＭＳ Ｐゴシック" pitchFamily="32" charset="-128"/>
                <a:cs typeface="ＭＳ Ｐゴシック" pitchFamily="32" charset="-128"/>
              </a:rPr>
              <a:t>You may like to customize this slide and/or the last one with your own institutional and contact details. </a:t>
            </a:r>
          </a:p>
          <a:p>
            <a:r>
              <a:rPr lang="en-US" sz="2400" i="1" kern="1200" dirty="0" smtClean="0">
                <a:solidFill>
                  <a:schemeClr val="tx1"/>
                </a:solidFill>
                <a:effectLst/>
                <a:latin typeface="Arial" pitchFamily="32" charset="0"/>
                <a:ea typeface="ＭＳ Ｐゴシック" pitchFamily="32" charset="-128"/>
                <a:cs typeface="ＭＳ Ｐゴシック" pitchFamily="32" charset="-128"/>
              </a:rPr>
              <a:t>Please leave the copyright attribution, however. </a:t>
            </a:r>
          </a:p>
          <a:p>
            <a:endParaRPr lang="en-GB" sz="24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2400" i="1" kern="1200" dirty="0" smtClean="0">
                <a:solidFill>
                  <a:schemeClr val="tx1"/>
                </a:solidFill>
                <a:effectLst/>
                <a:latin typeface="Arial" pitchFamily="32" charset="0"/>
                <a:ea typeface="ＭＳ Ｐゴシック" pitchFamily="32" charset="-128"/>
                <a:cs typeface="ＭＳ Ｐゴシック" pitchFamily="32" charset="-128"/>
              </a:rPr>
              <a:t>Possible comments below are in </a:t>
            </a:r>
            <a:r>
              <a:rPr lang="en-US" sz="2400" kern="1200" dirty="0" smtClean="0">
                <a:solidFill>
                  <a:schemeClr val="tx1"/>
                </a:solidFill>
                <a:effectLst/>
                <a:latin typeface="Arial" pitchFamily="32" charset="0"/>
                <a:ea typeface="ＭＳ Ｐゴシック" pitchFamily="32" charset="-128"/>
                <a:cs typeface="ＭＳ Ｐゴシック" pitchFamily="32" charset="-128"/>
              </a:rPr>
              <a:t>plain text</a:t>
            </a:r>
            <a:r>
              <a:rPr lang="en-US" sz="2400" i="1" kern="1200" dirty="0" smtClean="0">
                <a:solidFill>
                  <a:schemeClr val="tx1"/>
                </a:solidFill>
                <a:effectLst/>
                <a:latin typeface="Arial" pitchFamily="32" charset="0"/>
                <a:ea typeface="ＭＳ Ｐゴシック" pitchFamily="32" charset="-128"/>
                <a:cs typeface="ＭＳ Ｐゴシック" pitchFamily="32" charset="-128"/>
              </a:rPr>
              <a:t>. </a:t>
            </a:r>
            <a:br>
              <a:rPr lang="en-US" sz="2400" i="1" kern="1200" dirty="0" smtClean="0">
                <a:solidFill>
                  <a:schemeClr val="tx1"/>
                </a:solidFill>
                <a:effectLst/>
                <a:latin typeface="Arial" pitchFamily="32" charset="0"/>
                <a:ea typeface="ＭＳ Ｐゴシック" pitchFamily="32" charset="-128"/>
                <a:cs typeface="ＭＳ Ｐゴシック" pitchFamily="32" charset="-128"/>
              </a:rPr>
            </a:br>
            <a:r>
              <a:rPr lang="en-US" sz="2400" i="1" kern="1200" dirty="0" smtClean="0">
                <a:solidFill>
                  <a:schemeClr val="tx1"/>
                </a:solidFill>
                <a:effectLst/>
                <a:latin typeface="Arial" pitchFamily="32" charset="0"/>
                <a:ea typeface="ＭＳ Ｐゴシック" pitchFamily="32" charset="-128"/>
                <a:cs typeface="ＭＳ Ｐゴシック" pitchFamily="32" charset="-128"/>
              </a:rPr>
              <a:t>Suggestions are in italics. </a:t>
            </a:r>
          </a:p>
          <a:p>
            <a:endParaRPr lang="en-GB" sz="24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2400" i="1" kern="1200" dirty="0" smtClean="0">
                <a:solidFill>
                  <a:schemeClr val="tx1"/>
                </a:solidFill>
                <a:effectLst/>
                <a:latin typeface="Arial" pitchFamily="32" charset="0"/>
                <a:ea typeface="ＭＳ Ｐゴシック" pitchFamily="32" charset="-128"/>
                <a:cs typeface="ＭＳ Ｐゴシック" pitchFamily="32" charset="-128"/>
              </a:rPr>
              <a:t>Users will, of course, adapt as necessary – though we recommend sticking with this activity sequence the first time or two.</a:t>
            </a:r>
            <a:endParaRPr lang="en-GB" sz="24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2200" i="1" dirty="0" smtClean="0">
                <a:effectLst/>
                <a:latin typeface="Lucida Grande"/>
                <a:ea typeface="Lucida Grande"/>
                <a:cs typeface="Lucida Grande"/>
                <a:sym typeface="Lucida Grande"/>
              </a:rPr>
              <a:t> </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The purpose and goals for this session are to provide more information on the district’s mathematics program and</a:t>
            </a:r>
          </a:p>
          <a:p>
            <a:r>
              <a:rPr lang="en-US" sz="2200" dirty="0" smtClean="0">
                <a:effectLst/>
                <a:latin typeface="Lucida Grande"/>
                <a:ea typeface="Lucida Grande"/>
                <a:cs typeface="Lucida Grande"/>
                <a:sym typeface="Lucida Grande"/>
              </a:rPr>
              <a:t>your child’s learning experiences in math classrooms. </a:t>
            </a:r>
          </a:p>
          <a:p>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I am sure there are questions you have in mind. </a:t>
            </a:r>
          </a:p>
          <a:p>
            <a:r>
              <a:rPr lang="en-US" sz="2200" dirty="0" smtClean="0">
                <a:effectLst/>
                <a:latin typeface="Lucida Grande"/>
                <a:ea typeface="Lucida Grande"/>
                <a:cs typeface="Lucida Grande"/>
                <a:sym typeface="Lucida Grande"/>
              </a:rPr>
              <a:t>We’ll try to answer some of them in the next hour or so, with a Q&amp;A at the end for the others</a:t>
            </a:r>
            <a:r>
              <a:rPr lang="en-GB" sz="2200" dirty="0" smtClean="0">
                <a:effectLst/>
                <a:latin typeface="Lucida Grande"/>
                <a:ea typeface="Lucida Grande"/>
                <a:cs typeface="Lucida Grande"/>
                <a:sym typeface="Lucida Grande"/>
              </a:rPr>
              <a:t>.</a:t>
            </a:r>
          </a:p>
          <a:p>
            <a:endParaRPr lang="en-GB"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Move fairly quickly through Slides 1 to 7</a:t>
            </a:r>
            <a:r>
              <a:rPr lang="en-GB" dirty="0" smtClean="0">
                <a:effectLst/>
              </a:rPr>
              <a:t> </a:t>
            </a:r>
            <a:endParaRPr lang="en-GB" dirty="0" smtClean="0">
              <a:effectLst/>
            </a:endParaRPr>
          </a:p>
          <a:p>
            <a:endParaRPr lang="en-GB" sz="2200" dirty="0" smtClean="0">
              <a:effectLst/>
              <a:latin typeface="Lucida Grande"/>
              <a:ea typeface="Lucida Grande"/>
              <a:cs typeface="Lucida Grande"/>
              <a:sym typeface="Lucida Grande"/>
            </a:endParaRPr>
          </a:p>
          <a:p>
            <a:r>
              <a:rPr lang="en-US" sz="2200" b="1" dirty="0" smtClean="0">
                <a:effectLst/>
                <a:latin typeface="Lucida Grande"/>
                <a:ea typeface="Lucida Grande"/>
                <a:cs typeface="Lucida Grande"/>
                <a:sym typeface="Lucida Grande"/>
              </a:rPr>
              <a:t>Copying</a:t>
            </a:r>
            <a:endParaRPr lang="en-GB" sz="2200" b="1"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Except where noted/credited otherwise, these materials are Copyright © 2015-2017 Mathematics Assessment Resource Service, University of Nottingham. They are published under the </a:t>
            </a:r>
            <a:r>
              <a:rPr lang="en-US" sz="2200" i="1" u="sng" dirty="0" smtClean="0">
                <a:effectLst/>
                <a:latin typeface="Lucida Grande"/>
                <a:ea typeface="Lucida Grande"/>
                <a:cs typeface="Lucida Grande"/>
                <a:sym typeface="Lucida Grande"/>
                <a:hlinkClick r:id="rId3"/>
              </a:rPr>
              <a:t>Creative Commons Attribution-NonCommercial-ShareAlike 4.0 International</a:t>
            </a:r>
            <a:r>
              <a:rPr lang="en-US" sz="2200" i="1" dirty="0" smtClean="0">
                <a:effectLst/>
                <a:latin typeface="Lucida Grande"/>
                <a:ea typeface="Lucida Grande"/>
                <a:cs typeface="Lucida Grande"/>
                <a:sym typeface="Lucida Grande"/>
              </a:rPr>
              <a:t> license, so they may be copied and adapted for non-commercial use under certain conditions and with appropriate attribution. Please see the license for details, or contact us via </a:t>
            </a:r>
            <a:r>
              <a:rPr lang="en-US" sz="2200" i="1" u="sng" dirty="0" smtClean="0">
                <a:effectLst/>
                <a:latin typeface="Lucida Grande"/>
                <a:ea typeface="Lucida Grande"/>
                <a:cs typeface="Lucida Grande"/>
                <a:sym typeface="Lucida Grande"/>
                <a:hlinkClick r:id="rId4"/>
              </a:rPr>
              <a:t>http://mathnic.mathshell.org/contact.html</a:t>
            </a:r>
            <a:r>
              <a:rPr lang="en-US" sz="2200" i="1" dirty="0" smtClean="0">
                <a:effectLst/>
                <a:latin typeface="Lucida Grande"/>
                <a:ea typeface="Lucida Grande"/>
                <a:cs typeface="Lucida Grande"/>
                <a:sym typeface="Lucida Grande"/>
              </a:rPr>
              <a:t> if in doubt. </a:t>
            </a:r>
            <a:endParaRPr lang="en-GB"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All </a:t>
            </a:r>
            <a:r>
              <a:rPr lang="en-US" sz="2200" i="1" dirty="0" err="1" smtClean="0">
                <a:effectLst/>
                <a:latin typeface="Lucida Grande"/>
                <a:ea typeface="Lucida Grande"/>
                <a:cs typeface="Lucida Grande"/>
                <a:sym typeface="Lucida Grande"/>
              </a:rPr>
              <a:t>MathNIC</a:t>
            </a:r>
            <a:r>
              <a:rPr lang="en-US" sz="2200" i="1" dirty="0" smtClean="0">
                <a:effectLst/>
                <a:latin typeface="Lucida Grande"/>
                <a:ea typeface="Lucida Grande"/>
                <a:cs typeface="Lucida Grande"/>
                <a:sym typeface="Lucida Grande"/>
              </a:rPr>
              <a:t> materials can be freely downloaded from our website </a:t>
            </a:r>
            <a:r>
              <a:rPr lang="en-US" sz="2200" i="1" u="sng" dirty="0" smtClean="0">
                <a:effectLst/>
                <a:latin typeface="Lucida Grande"/>
                <a:ea typeface="Lucida Grande"/>
                <a:cs typeface="Lucida Grande"/>
                <a:sym typeface="Lucida Grande"/>
                <a:hlinkClick r:id="rId5"/>
              </a:rPr>
              <a:t>http://mathnic.mathshell.org/</a:t>
            </a:r>
            <a:endParaRPr lang="en-GB" sz="220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Lucida Grande"/>
                <a:ea typeface="Lucida Grande"/>
                <a:cs typeface="Lucida Grande"/>
                <a:sym typeface="Lucida Grande"/>
              </a:rPr>
              <a:t>This photo, from a postcard, makes the point nicely.  </a:t>
            </a:r>
            <a:endParaRPr lang="en-GB"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Pause for reading - and, perhaps, laughter</a:t>
            </a:r>
          </a:p>
          <a:p>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What does the Total mean?  Absolutely nothing.</a:t>
            </a:r>
            <a:br>
              <a:rPr lang="en-US" sz="2200" dirty="0" smtClean="0">
                <a:effectLst/>
                <a:latin typeface="Lucida Grande"/>
                <a:ea typeface="Lucida Grande"/>
                <a:cs typeface="Lucida Grande"/>
                <a:sym typeface="Lucida Grande"/>
              </a:rPr>
            </a:br>
            <a:r>
              <a:rPr lang="en-US" sz="2200" dirty="0" smtClean="0">
                <a:effectLst/>
                <a:latin typeface="Lucida Grande"/>
                <a:ea typeface="Lucida Grande"/>
                <a:cs typeface="Lucida Grande"/>
                <a:sym typeface="Lucida Grande"/>
              </a:rPr>
              <a:t>It's adding a number to a date to a height</a:t>
            </a:r>
            <a:endParaRPr lang="en-GB" sz="2200" dirty="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Back to our problem.</a:t>
            </a:r>
            <a:r>
              <a:rPr lang="en-GB" dirty="0" smtClean="0">
                <a:effectLst/>
              </a:rPr>
              <a:t> </a:t>
            </a:r>
            <a:endParaRPr lang="en-GB"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146162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Lucida Grande"/>
                <a:ea typeface="Lucida Grande"/>
                <a:cs typeface="Lucida Grande"/>
                <a:sym typeface="Lucida Grande"/>
              </a:rPr>
              <a:t>In solving real problems the context of the problem is important.</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If students start by just adding up the numbers, the teacher will need to get a discussion going, asking </a:t>
            </a:r>
          </a:p>
          <a:p>
            <a:r>
              <a:rPr lang="en-US" sz="2200" dirty="0" smtClean="0">
                <a:effectLst/>
                <a:latin typeface="Lucida Grande"/>
                <a:ea typeface="Lucida Grande"/>
                <a:cs typeface="Lucida Grande"/>
                <a:sym typeface="Lucida Grande"/>
              </a:rPr>
              <a:t> “Can you find a way to do it in a shorter time?”  </a:t>
            </a:r>
          </a:p>
          <a:p>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You might like to try. Talk with your neighbor about how </a:t>
            </a:r>
            <a:r>
              <a:rPr lang="en-US" sz="2200" i="1" dirty="0" smtClean="0">
                <a:effectLst/>
                <a:latin typeface="Lucida Grande"/>
                <a:ea typeface="Lucida Grande"/>
                <a:cs typeface="Lucida Grande"/>
                <a:sym typeface="Lucida Grande"/>
              </a:rPr>
              <a:t>you</a:t>
            </a:r>
            <a:r>
              <a:rPr lang="en-US" sz="2200" dirty="0" smtClean="0">
                <a:effectLst/>
                <a:latin typeface="Lucida Grande"/>
                <a:ea typeface="Lucida Grande"/>
                <a:cs typeface="Lucida Grande"/>
                <a:sym typeface="Lucida Grande"/>
              </a:rPr>
              <a:t> might approach solving it. </a:t>
            </a:r>
          </a:p>
          <a:p>
            <a:endParaRPr lang="en-GB"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Allow time (5-10 minutes) for discussion in pairs, circulate, then bring everyone together to discuss. </a:t>
            </a:r>
          </a:p>
          <a:p>
            <a:r>
              <a:rPr lang="en-US" sz="2200" i="1" dirty="0" smtClean="0">
                <a:effectLst/>
                <a:latin typeface="Lucida Grande"/>
                <a:ea typeface="Lucida Grande"/>
                <a:cs typeface="Lucida Grande"/>
                <a:sym typeface="Lucida Grande"/>
              </a:rPr>
              <a:t>Ask specific people an open question:  </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Well, has your group worked out a shorter time?</a:t>
            </a:r>
            <a:endParaRPr lang="en-GB"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If they give a number, ask:  </a:t>
            </a:r>
            <a:r>
              <a:rPr lang="en-US" sz="2200" dirty="0" smtClean="0">
                <a:effectLst/>
                <a:latin typeface="Lucida Grande"/>
                <a:ea typeface="Lucida Grande"/>
                <a:cs typeface="Lucida Grande"/>
                <a:sym typeface="Lucida Grande"/>
              </a:rPr>
              <a:t>Tell us how you got that? How about your group? What did you get?</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So taking the context seriously pushes students to think about different ways to represent the problem,</a:t>
            </a:r>
          </a:p>
          <a:p>
            <a:r>
              <a:rPr lang="en-US" sz="2200" dirty="0" smtClean="0">
                <a:effectLst/>
                <a:latin typeface="Lucida Grande"/>
                <a:ea typeface="Lucida Grande"/>
                <a:cs typeface="Lucida Grande"/>
                <a:sym typeface="Lucida Grande"/>
              </a:rPr>
              <a:t> and to compare alternative solutions.</a:t>
            </a:r>
            <a:r>
              <a:rPr lang="en-GB" dirty="0" smtClean="0">
                <a:effectLst/>
              </a:rPr>
              <a:t> </a:t>
            </a:r>
          </a:p>
          <a:p>
            <a:pPr marL="0" marR="0" indent="0" defTabSz="584200" eaLnBrk="1" fontAlgn="auto" latinLnBrk="0" hangingPunct="1">
              <a:lnSpc>
                <a:spcPct val="100000"/>
              </a:lnSpc>
              <a:spcBef>
                <a:spcPts val="0"/>
              </a:spcBef>
              <a:spcAft>
                <a:spcPts val="0"/>
              </a:spcAft>
              <a:buClrTx/>
              <a:buSzTx/>
              <a:buFontTx/>
              <a:buNone/>
              <a:tabLst/>
              <a:defRPr/>
            </a:pPr>
            <a:endParaRPr lang="en-US" sz="2200" dirty="0" smtClean="0">
              <a:effectLst/>
              <a:latin typeface="Lucida Grande"/>
              <a:ea typeface="Lucida Grande"/>
              <a:cs typeface="Lucida Grande"/>
              <a:sym typeface="Lucida Grande"/>
            </a:endParaRPr>
          </a:p>
          <a:p>
            <a:pPr marL="0" marR="0" indent="0" defTabSz="584200" eaLnBrk="1" fontAlgn="auto" latinLnBrk="0" hangingPunct="1">
              <a:lnSpc>
                <a:spcPct val="100000"/>
              </a:lnSpc>
              <a:spcBef>
                <a:spcPts val="0"/>
              </a:spcBef>
              <a:spcAft>
                <a:spcPts val="0"/>
              </a:spcAft>
              <a:buClrTx/>
              <a:buSzTx/>
              <a:buFontTx/>
              <a:buNone/>
              <a:tabLst/>
              <a:defRPr/>
            </a:pPr>
            <a:r>
              <a:rPr lang="en-US" sz="2200" dirty="0" smtClean="0">
                <a:effectLst/>
                <a:latin typeface="Lucida Grande"/>
                <a:ea typeface="Lucida Grande"/>
                <a:cs typeface="Lucida Grande"/>
                <a:sym typeface="Lucida Grande"/>
              </a:rPr>
              <a:t>Of course, they still have to add up correctly.</a:t>
            </a:r>
            <a:endParaRPr lang="en-GB" dirty="0" smtClean="0">
              <a:effectLst/>
            </a:endParaRPr>
          </a:p>
          <a:p>
            <a:r>
              <a:rPr lang="en-US" sz="2200" i="1" dirty="0" smtClean="0">
                <a:effectLst/>
                <a:latin typeface="Lucida Grande"/>
                <a:ea typeface="Lucida Grande"/>
                <a:cs typeface="Lucida Grande"/>
                <a:sym typeface="Lucida Grande"/>
              </a:rPr>
              <a:t>D+F+G is the longest sequence: 65 </a:t>
            </a:r>
            <a:r>
              <a:rPr lang="en-US" sz="2200" i="1" dirty="0" err="1" smtClean="0">
                <a:effectLst/>
                <a:latin typeface="Lucida Grande"/>
                <a:ea typeface="Lucida Grande"/>
                <a:cs typeface="Lucida Grande"/>
                <a:sym typeface="Lucida Grande"/>
              </a:rPr>
              <a:t>mins</a:t>
            </a:r>
            <a:r>
              <a:rPr lang="en-US" sz="2200" i="1" dirty="0" smtClean="0">
                <a:effectLst/>
                <a:latin typeface="Lucida Grande"/>
                <a:ea typeface="Lucida Grande"/>
                <a:cs typeface="Lucida Grande"/>
                <a:sym typeface="Lucida Grande"/>
              </a:rPr>
              <a:t>.</a:t>
            </a:r>
            <a:br>
              <a:rPr lang="en-US" sz="2200" i="1" dirty="0" smtClean="0">
                <a:effectLst/>
                <a:latin typeface="Lucida Grande"/>
                <a:ea typeface="Lucida Grande"/>
                <a:cs typeface="Lucida Grande"/>
                <a:sym typeface="Lucida Grande"/>
              </a:rPr>
            </a:br>
            <a:r>
              <a:rPr lang="en-US" sz="2200" i="1" dirty="0" smtClean="0">
                <a:effectLst/>
                <a:latin typeface="Lucida Grande"/>
                <a:ea typeface="Lucida Grande"/>
                <a:cs typeface="Lucida Grande"/>
                <a:sym typeface="Lucida Grande"/>
              </a:rPr>
              <a:t>Passenger changeover A+B+E+G is quicker: 60 </a:t>
            </a:r>
            <a:r>
              <a:rPr lang="en-US" sz="2200" i="1" dirty="0" err="1" smtClean="0">
                <a:effectLst/>
                <a:latin typeface="Lucida Grande"/>
                <a:ea typeface="Lucida Grande"/>
                <a:cs typeface="Lucida Grande"/>
                <a:sym typeface="Lucida Grande"/>
              </a:rPr>
              <a:t>mins</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Refuelling</a:t>
            </a:r>
            <a:r>
              <a:rPr lang="en-US" sz="2200" i="1" dirty="0" smtClean="0">
                <a:effectLst/>
                <a:latin typeface="Lucida Grande"/>
                <a:ea typeface="Lucida Grande"/>
                <a:cs typeface="Lucida Grande"/>
                <a:sym typeface="Lucida Grande"/>
              </a:rPr>
              <a:t> can go at the same time.</a:t>
            </a:r>
            <a:r>
              <a:rPr lang="en-GB" dirty="0" smtClean="0">
                <a:effectLst/>
              </a:rPr>
              <a:t> </a:t>
            </a:r>
            <a:r>
              <a:rPr lang="en-US" sz="2200" i="1" dirty="0" smtClean="0">
                <a:effectLst/>
                <a:latin typeface="Lucida Grande"/>
                <a:ea typeface="Lucida Grande"/>
                <a:cs typeface="Lucida Grande"/>
                <a:sym typeface="Lucida Grande"/>
              </a:rPr>
              <a:t>.</a:t>
            </a:r>
            <a:r>
              <a:rPr lang="en-GB" dirty="0" smtClean="0">
                <a:effectLst/>
              </a:rPr>
              <a:t> </a:t>
            </a:r>
            <a:endParaRPr lang="en-GB"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645062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Lucida Grande"/>
                <a:ea typeface="Lucida Grande"/>
                <a:cs typeface="Lucida Grande"/>
                <a:sym typeface="Lucida Grande"/>
              </a:rPr>
              <a:t>It is the “shorter time” question that brings in a wider range of skills than one finds on a traditional ‘adding’ worksheet. </a:t>
            </a:r>
            <a:endParaRPr lang="en-GB" sz="2200" dirty="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What students are doing here are the “mathematical practices".  Notice that all those in red are important in what you have just done.</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In addition to mathematics skills and procedures, students doing this task would engage in reasoning, modeling, sharing and supporting their ideas, constructing arguments and critiquing the reasoning of others. </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a:t>
            </a:r>
            <a:r>
              <a:rPr lang="en-US" sz="2200" i="1" dirty="0" smtClean="0">
                <a:effectLst/>
                <a:latin typeface="Lucida Grande"/>
                <a:ea typeface="Lucida Grande"/>
                <a:cs typeface="Lucida Grande"/>
                <a:sym typeface="Lucida Grande"/>
              </a:rPr>
              <a:t>Option</a:t>
            </a:r>
            <a:r>
              <a:rPr lang="en-US" sz="2200" i="0" dirty="0" smtClean="0">
                <a:effectLst/>
                <a:latin typeface="Lucida Grande"/>
                <a:ea typeface="Lucida Grande"/>
                <a:cs typeface="Lucida Grande"/>
                <a:sym typeface="Lucida Grande"/>
              </a:rPr>
              <a:t>,</a:t>
            </a:r>
            <a:r>
              <a:rPr lang="en-US" sz="2200" dirty="0" smtClean="0">
                <a:effectLst/>
                <a:latin typeface="Lucida Grande"/>
                <a:ea typeface="Lucida Grande"/>
                <a:cs typeface="Lucida Grande"/>
                <a:sym typeface="Lucida Grande"/>
              </a:rPr>
              <a:t> </a:t>
            </a:r>
            <a:r>
              <a:rPr lang="en-US" sz="2200" i="1" dirty="0" smtClean="0">
                <a:effectLst/>
                <a:latin typeface="Lucida Grande"/>
                <a:ea typeface="Lucida Grande"/>
                <a:cs typeface="Lucida Grande"/>
                <a:sym typeface="Lucida Grande"/>
              </a:rPr>
              <a:t>if the group is really engaged with the problem</a:t>
            </a:r>
            <a:r>
              <a:rPr lang="en-GB" dirty="0" smtClean="0">
                <a:effectLst/>
              </a:rPr>
              <a:t> </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To further these practices, a classroom lesson would not end at this point. Instead, other questions might be posed, such as “If the airline wants to speed up turnaround, where are the bottlenecks? Where should they put more resources in to speed up the whole process?”</a:t>
            </a:r>
            <a:endParaRPr lang="en-GB"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Allow a few minutes for pairs to discuss this -</a:t>
            </a:r>
            <a:r>
              <a:rPr lang="en-US" sz="2200" i="1" baseline="0" dirty="0" smtClean="0">
                <a:effectLst/>
                <a:latin typeface="Lucida Grande"/>
                <a:ea typeface="Lucida Grande"/>
                <a:cs typeface="Lucida Grande"/>
                <a:sym typeface="Lucida Grande"/>
              </a:rPr>
              <a:t>  </a:t>
            </a:r>
            <a:r>
              <a:rPr lang="en-US" sz="2200" i="1" dirty="0" smtClean="0">
                <a:effectLst/>
                <a:latin typeface="Lucida Grande"/>
                <a:ea typeface="Lucida Grande"/>
                <a:cs typeface="Lucida Grande"/>
                <a:sym typeface="Lucida Grande"/>
              </a:rPr>
              <a:t>Put more resources into baggage turnaround.]</a:t>
            </a:r>
            <a:endParaRPr lang="en-GB" sz="2200" dirty="0" smtClean="0">
              <a:effectLst/>
              <a:latin typeface="Lucida Grande"/>
              <a:ea typeface="Lucida Grande"/>
              <a:cs typeface="Lucida Grande"/>
              <a:sym typeface="Lucida Grande"/>
            </a:endParaRPr>
          </a:p>
          <a:p>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When curriculum and teachers increase the demand of a task in this way, it changes “regular” exercises into </a:t>
            </a:r>
          </a:p>
          <a:p>
            <a:pPr marL="0" marR="0" indent="0" defTabSz="584200" eaLnBrk="1" fontAlgn="auto" latinLnBrk="0" hangingPunct="1">
              <a:lnSpc>
                <a:spcPct val="100000"/>
              </a:lnSpc>
              <a:spcBef>
                <a:spcPts val="0"/>
              </a:spcBef>
              <a:spcAft>
                <a:spcPts val="0"/>
              </a:spcAft>
              <a:buClrTx/>
              <a:buSzTx/>
              <a:buFontTx/>
              <a:buNone/>
              <a:tabLst/>
              <a:defRPr/>
            </a:pPr>
            <a:r>
              <a:rPr lang="en-US" sz="2200" dirty="0" smtClean="0">
                <a:effectLst/>
                <a:latin typeface="Lucida Grande"/>
                <a:ea typeface="Lucida Grande"/>
                <a:cs typeface="Lucida Grande"/>
                <a:sym typeface="Lucida Grande"/>
              </a:rPr>
              <a:t>what some educators call “Expert Tasks”. </a:t>
            </a:r>
          </a:p>
          <a:p>
            <a:pPr marL="0" marR="0" indent="0" defTabSz="584200" eaLnBrk="1" fontAlgn="auto" latinLnBrk="0" hangingPunct="1">
              <a:lnSpc>
                <a:spcPct val="100000"/>
              </a:lnSpc>
              <a:spcBef>
                <a:spcPts val="0"/>
              </a:spcBef>
              <a:spcAft>
                <a:spcPts val="0"/>
              </a:spcAft>
              <a:buClrTx/>
              <a:buSzTx/>
              <a:buFontTx/>
              <a:buNone/>
              <a:tabLst/>
              <a:defRPr/>
            </a:pPr>
            <a:r>
              <a:rPr lang="en-US" sz="2200" dirty="0" smtClean="0">
                <a:effectLst/>
                <a:latin typeface="Lucida Grande"/>
                <a:ea typeface="Lucida Grande"/>
                <a:cs typeface="Lucida Grande"/>
                <a:sym typeface="Lucida Grande"/>
              </a:rPr>
              <a:t>That is, substantial tasks in a form they might arise in the real world - or indeed within mathematics.</a:t>
            </a:r>
            <a:endParaRPr lang="en-GB" sz="2200" dirty="0" smtClean="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2033780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xfrm>
            <a:off x="5180013" y="6513513"/>
            <a:ext cx="3962400" cy="342900"/>
          </a:xfrm>
          <a:prstGeom prst="rect">
            <a:avLst/>
          </a:prstGeom>
          <a:noFill/>
        </p:spPr>
        <p:txBody>
          <a:bodyPr/>
          <a:lstStyle/>
          <a:p>
            <a:fld id="{F46D33AE-11CB-B84D-BD27-968893FAD889}" type="slidenum">
              <a:rPr lang="en-US"/>
              <a:pPr/>
              <a:t>13</a:t>
            </a:fld>
            <a:endParaRPr lang="en-US"/>
          </a:p>
        </p:txBody>
      </p:sp>
      <p:sp>
        <p:nvSpPr>
          <p:cNvPr id="24579" name="Rectangle 2"/>
          <p:cNvSpPr>
            <a:spLocks noGrp="1" noRot="1" noChangeAspect="1" noChangeArrowheads="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r>
              <a:rPr lang="en-US" sz="2200" dirty="0" smtClean="0">
                <a:effectLst/>
                <a:latin typeface="Lucida Grande"/>
                <a:ea typeface="Lucida Grande"/>
                <a:cs typeface="Lucida Grande"/>
                <a:sym typeface="Lucida Grande"/>
              </a:rPr>
              <a:t>The point the last set of slides was making is nicely summarized in this slide - from a draft of the Standards. </a:t>
            </a:r>
            <a:endParaRPr lang="en-GB" sz="2200" dirty="0" smtClean="0">
              <a:effectLst/>
              <a:latin typeface="Lucida Grande"/>
              <a:ea typeface="Lucida Grande"/>
              <a:cs typeface="Lucida Grande"/>
              <a:sym typeface="Lucida Grande"/>
            </a:endParaRPr>
          </a:p>
          <a:p>
            <a:endParaRPr lang="en-US" sz="2200" i="1"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Read this slide.</a:t>
            </a:r>
            <a:endParaRPr lang="en-GB" sz="2200" dirty="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Discuss with your neighbor:</a:t>
            </a:r>
          </a:p>
          <a:p>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What things on this list align with what you want your student to be able to do?</a:t>
            </a:r>
          </a:p>
          <a:p>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Which of them were part of the math you got at school?</a:t>
            </a:r>
            <a:endParaRPr lang="en-GB" sz="2200" dirty="0" smtClean="0">
              <a:effectLst/>
              <a:latin typeface="Lucida Grande"/>
              <a:ea typeface="Lucida Grande"/>
              <a:cs typeface="Lucida Grande"/>
              <a:sym typeface="Lucida Grande"/>
            </a:endParaRPr>
          </a:p>
          <a:p>
            <a:r>
              <a:rPr lang="en-GB" sz="2200" i="1" dirty="0" smtClean="0">
                <a:effectLst/>
                <a:latin typeface="Lucida Grande"/>
                <a:ea typeface="Lucida Grande"/>
                <a:cs typeface="Lucida Grande"/>
                <a:sym typeface="Lucida Grande"/>
              </a:rPr>
              <a:t> </a:t>
            </a:r>
            <a:endParaRPr lang="en-GB" sz="2200" dirty="0" smtClean="0">
              <a:effectLst/>
              <a:latin typeface="Lucida Grande"/>
              <a:ea typeface="Lucida Grande"/>
              <a:cs typeface="Lucida Grande"/>
              <a:sym typeface="Lucida Grande"/>
            </a:endParaRPr>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smtClean="0">
                <a:effectLst/>
                <a:latin typeface="Lucida Grande"/>
                <a:ea typeface="Lucida Grande"/>
                <a:cs typeface="Lucida Grande"/>
                <a:sym typeface="Lucida Grande"/>
              </a:rPr>
              <a:t>Seeking parents’ priorities </a:t>
            </a:r>
            <a:r>
              <a:rPr lang="en-US" sz="2200" b="1" baseline="0" dirty="0" smtClean="0">
                <a:effectLst/>
                <a:latin typeface="Lucida Grande"/>
                <a:ea typeface="Lucida Grande"/>
                <a:cs typeface="Lucida Grande"/>
                <a:sym typeface="Lucida Grande"/>
              </a:rPr>
              <a:t> </a:t>
            </a:r>
            <a:r>
              <a:rPr lang="en-US" sz="2200" b="0" dirty="0" smtClean="0">
                <a:effectLst/>
                <a:latin typeface="Lucida Grande"/>
                <a:ea typeface="Lucida Grande"/>
                <a:cs typeface="Lucida Grande"/>
                <a:sym typeface="Lucida Grande"/>
              </a:rPr>
              <a:t>(5 minutes starting at ~25 minutes)</a:t>
            </a:r>
          </a:p>
          <a:p>
            <a:endParaRPr lang="en-GB" sz="2200" b="1"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Now let’s look from a different viewpoint, broader than just math. </a:t>
            </a:r>
            <a:endParaRPr lang="en-GB" sz="2200" dirty="0" smtClean="0">
              <a:effectLst/>
              <a:latin typeface="Lucida Grande"/>
              <a:ea typeface="Lucida Grande"/>
              <a:cs typeface="Lucida Grande"/>
              <a:sym typeface="Lucida Grande"/>
            </a:endParaRPr>
          </a:p>
        </p:txBody>
      </p:sp>
    </p:spTree>
    <p:extLst>
      <p:ext uri="{BB962C8B-B14F-4D97-AF65-F5344CB8AC3E}">
        <p14:creationId xmlns:p14="http://schemas.microsoft.com/office/powerpoint/2010/main" val="3528124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200" dirty="0" smtClean="0">
                <a:effectLst/>
                <a:latin typeface="Lucida Grande"/>
                <a:ea typeface="Lucida Grande"/>
                <a:cs typeface="Lucida Grande"/>
                <a:sym typeface="Lucida Grande"/>
              </a:rPr>
              <a:t>What capabilities in general do you want your children to leave school with? </a:t>
            </a:r>
          </a:p>
          <a:p>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Talk with you neighbors, try to agree on your priorities, and write them down.</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Use </a:t>
            </a:r>
            <a:r>
              <a:rPr lang="en-US" sz="2200" b="1" dirty="0" smtClean="0">
                <a:effectLst/>
                <a:latin typeface="Lucida Grande"/>
                <a:ea typeface="Lucida Grande"/>
                <a:cs typeface="Lucida Grande"/>
                <a:sym typeface="Lucida Grande"/>
              </a:rPr>
              <a:t>Handout 3.</a:t>
            </a:r>
            <a:r>
              <a:rPr lang="en-US" sz="2200" dirty="0" smtClean="0">
                <a:effectLst/>
                <a:latin typeface="Lucida Grande"/>
                <a:ea typeface="Lucida Grande"/>
                <a:cs typeface="Lucida Grande"/>
                <a:sym typeface="Lucida Grande"/>
              </a:rPr>
              <a:t> </a:t>
            </a:r>
            <a:endParaRPr lang="en-GB" sz="2200" dirty="0" smtClean="0">
              <a:effectLst/>
              <a:latin typeface="Lucida Grande"/>
              <a:ea typeface="Lucida Grande"/>
              <a:cs typeface="Lucida Grande"/>
              <a:sym typeface="Lucida Grande"/>
            </a:endParaRPr>
          </a:p>
          <a:p>
            <a:endParaRPr lang="en-US" sz="2200" i="1"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When the groups look to have finished, collect their top priorities from various groups.</a:t>
            </a:r>
            <a:r>
              <a:rPr lang="en-GB" dirty="0" smtClean="0">
                <a:effectLst/>
              </a:rPr>
              <a:t> </a:t>
            </a:r>
            <a:endParaRPr lang="en-GB" sz="2200" dirty="0">
              <a:effectLst/>
              <a:latin typeface="Lucida Grande"/>
              <a:ea typeface="Lucida Grande"/>
              <a:cs typeface="Lucida Grande"/>
              <a:sym typeface="Lucida Grande"/>
            </a:endParaRPr>
          </a:p>
        </p:txBody>
      </p:sp>
      <p:sp>
        <p:nvSpPr>
          <p:cNvPr id="65539" name="Slide Number Placeholder 3"/>
          <p:cNvSpPr>
            <a:spLocks noGrp="1"/>
          </p:cNvSpPr>
          <p:nvPr>
            <p:ph type="sldNum" sz="quarter" idx="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EA856E-24E0-0745-B747-7D5F50F9D77B}" type="slidenum">
              <a:rPr lang="en-US" sz="1200">
                <a:latin typeface="Calibri" charset="0"/>
              </a:rPr>
              <a:pPr eaLnBrk="1" hangingPunct="1"/>
              <a:t>15</a:t>
            </a:fld>
            <a:endParaRPr lang="en-US"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i="1" dirty="0" smtClean="0">
                <a:effectLst/>
                <a:latin typeface="Lucida Grande"/>
                <a:ea typeface="Lucida Grande"/>
                <a:cs typeface="Lucida Grande"/>
                <a:sym typeface="Lucida Grande"/>
              </a:rPr>
              <a:t>Optional</a:t>
            </a:r>
            <a:r>
              <a:rPr lang="en-US" sz="2200" i="1" dirty="0" smtClean="0">
                <a:effectLst/>
                <a:latin typeface="Lucida Grande"/>
                <a:ea typeface="Lucida Grande"/>
                <a:cs typeface="Lucida Grande"/>
                <a:sym typeface="Lucida Grande"/>
              </a:rPr>
              <a:t>:  Escape from “slideshow” and list the responses on Slide 13 - or use a flipchart. Otherwise just collect and discuss their priorities</a:t>
            </a:r>
            <a:r>
              <a:rPr lang="en-GB" sz="2200" i="1" dirty="0" smtClean="0">
                <a:effectLst/>
                <a:latin typeface="Lucida Grande"/>
                <a:ea typeface="Lucida Grande"/>
                <a:cs typeface="Lucida Grande"/>
                <a:sym typeface="Lucida Grande"/>
              </a:rPr>
              <a:t>.</a:t>
            </a:r>
            <a:br>
              <a:rPr lang="en-GB" sz="2200" i="1" dirty="0" smtClean="0">
                <a:effectLst/>
                <a:latin typeface="Lucida Grande"/>
                <a:ea typeface="Lucida Grande"/>
                <a:cs typeface="Lucida Grande"/>
                <a:sym typeface="Lucida Grande"/>
              </a:rPr>
            </a:br>
            <a:endParaRPr lang="en-GB" sz="2200" i="1"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With most groups, the top priorities will be capabilities like:</a:t>
            </a:r>
            <a:endParaRPr lang="en-GB" sz="2200" dirty="0" smtClean="0">
              <a:effectLst/>
              <a:latin typeface="Lucida Grande"/>
              <a:ea typeface="Lucida Grande"/>
              <a:cs typeface="Lucida Grande"/>
              <a:sym typeface="Lucida Grande"/>
            </a:endParaRPr>
          </a:p>
          <a:p>
            <a:pPr lvl="0"/>
            <a:r>
              <a:rPr lang="en-US" sz="2200" i="1" dirty="0" smtClean="0">
                <a:effectLst/>
                <a:latin typeface="Lucida Grande"/>
                <a:ea typeface="Lucida Grande"/>
                <a:cs typeface="Lucida Grande"/>
                <a:sym typeface="Lucida Grande"/>
              </a:rPr>
              <a:t>	Co-operative, works well with others</a:t>
            </a:r>
            <a:endParaRPr lang="en-GB" sz="2200" dirty="0" smtClean="0">
              <a:effectLst/>
              <a:latin typeface="Lucida Grande"/>
              <a:ea typeface="Lucida Grande"/>
              <a:cs typeface="Lucida Grande"/>
              <a:sym typeface="Lucida Grande"/>
            </a:endParaRPr>
          </a:p>
          <a:p>
            <a:pPr lvl="0"/>
            <a:r>
              <a:rPr lang="en-US" sz="2200" i="1" dirty="0" smtClean="0">
                <a:effectLst/>
                <a:latin typeface="Lucida Grande"/>
                <a:ea typeface="Lucida Grande"/>
                <a:cs typeface="Lucida Grande"/>
                <a:sym typeface="Lucida Grande"/>
              </a:rPr>
              <a:t>	Self-confidence </a:t>
            </a:r>
            <a:endParaRPr lang="en-GB" sz="2200" dirty="0" smtClean="0">
              <a:effectLst/>
              <a:latin typeface="Lucida Grande"/>
              <a:ea typeface="Lucida Grande"/>
              <a:cs typeface="Lucida Grande"/>
              <a:sym typeface="Lucida Grande"/>
            </a:endParaRPr>
          </a:p>
          <a:p>
            <a:pPr lvl="0"/>
            <a:r>
              <a:rPr lang="en-US" sz="2200" i="1" dirty="0" smtClean="0">
                <a:effectLst/>
                <a:latin typeface="Lucida Grande"/>
                <a:ea typeface="Lucida Grande"/>
                <a:cs typeface="Lucida Grande"/>
                <a:sym typeface="Lucida Grande"/>
              </a:rPr>
              <a:t>	Tackles challenges sensibly</a:t>
            </a:r>
            <a:endParaRPr lang="en-GB"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It is rare for math skills to be near the top of the list. .  If that is what emerges, point it out</a:t>
            </a:r>
            <a:r>
              <a:rPr lang="en-GB" dirty="0" smtClean="0">
                <a:effectLst/>
              </a:rPr>
              <a:t> </a:t>
            </a:r>
            <a:endParaRPr lang="en-US" dirty="0"/>
          </a:p>
        </p:txBody>
      </p:sp>
    </p:spTree>
    <p:extLst>
      <p:ext uri="{BB962C8B-B14F-4D97-AF65-F5344CB8AC3E}">
        <p14:creationId xmlns:p14="http://schemas.microsoft.com/office/powerpoint/2010/main" val="585446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Lucida Grande"/>
                <a:ea typeface="Lucida Grande"/>
                <a:cs typeface="Lucida Grande"/>
                <a:sym typeface="Lucida Grande"/>
              </a:rPr>
              <a:t>How much did your school math contribute to building these capabilities?</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Probably not much!</a:t>
            </a:r>
          </a:p>
          <a:p>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Improving on this is a key goal of the Standards. </a:t>
            </a:r>
            <a:endParaRPr lang="en-GB" sz="2200" dirty="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p:txBody>
      </p:sp>
    </p:spTree>
    <p:extLst>
      <p:ext uri="{BB962C8B-B14F-4D97-AF65-F5344CB8AC3E}">
        <p14:creationId xmlns:p14="http://schemas.microsoft.com/office/powerpoint/2010/main" val="585446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584200" eaLnBrk="1" fontAlgn="auto" latinLnBrk="0" hangingPunct="1">
              <a:lnSpc>
                <a:spcPct val="100000"/>
              </a:lnSpc>
              <a:spcBef>
                <a:spcPts val="0"/>
              </a:spcBef>
              <a:spcAft>
                <a:spcPts val="0"/>
              </a:spcAft>
              <a:buClrTx/>
              <a:buSzTx/>
              <a:buFontTx/>
              <a:buNone/>
              <a:tabLst/>
              <a:defRPr/>
            </a:pPr>
            <a:r>
              <a:rPr lang="en-US" sz="2200" i="1" dirty="0" smtClean="0">
                <a:effectLst/>
                <a:latin typeface="Lucida Grande"/>
                <a:ea typeface="Lucida Grande"/>
                <a:cs typeface="Lucida Grande"/>
                <a:sym typeface="Lucida Grande"/>
              </a:rPr>
              <a:t>Read the slide</a:t>
            </a:r>
            <a:endParaRPr lang="en-GB" sz="2200" dirty="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So what does this mean for your district’s math program? </a:t>
            </a:r>
          </a:p>
          <a:p>
            <a:endParaRPr lang="en-GB" sz="2200" dirty="0" smtClean="0">
              <a:effectLst/>
              <a:latin typeface="Lucida Grande"/>
              <a:ea typeface="Lucida Grande"/>
              <a:cs typeface="Lucida Grande"/>
              <a:sym typeface="Lucida Grande"/>
            </a:endParaRPr>
          </a:p>
          <a:p>
            <a:pPr lvl="0"/>
            <a:r>
              <a:rPr lang="en-US" sz="2200" b="1" dirty="0" smtClean="0">
                <a:effectLst/>
                <a:latin typeface="Lucida Grande"/>
                <a:ea typeface="Lucida Grande"/>
                <a:cs typeface="Lucida Grande"/>
                <a:sym typeface="Lucida Grande"/>
              </a:rPr>
              <a:t>Coherence. </a:t>
            </a:r>
            <a:r>
              <a:rPr lang="en-US" sz="2200" dirty="0" smtClean="0">
                <a:effectLst/>
                <a:latin typeface="Lucida Grande"/>
                <a:ea typeface="Lucida Grande"/>
                <a:cs typeface="Lucida Grande"/>
                <a:sym typeface="Lucida Grande"/>
              </a:rPr>
              <a:t>A program of curriculum, instruction and assessment that is </a:t>
            </a:r>
            <a:r>
              <a:rPr lang="en-US" sz="2200" i="1" dirty="0" smtClean="0">
                <a:effectLst/>
                <a:latin typeface="Lucida Grande"/>
                <a:ea typeface="Lucida Grande"/>
                <a:cs typeface="Lucida Grande"/>
                <a:sym typeface="Lucida Grande"/>
              </a:rPr>
              <a:t>focused, logical, with a clearly articulated set of concepts</a:t>
            </a:r>
            <a:r>
              <a:rPr lang="en-US" sz="2200" b="1" dirty="0" smtClean="0">
                <a:effectLst/>
                <a:latin typeface="Lucida Grande"/>
                <a:ea typeface="Lucida Grande"/>
                <a:cs typeface="Lucida Grande"/>
                <a:sym typeface="Lucida Grande"/>
              </a:rPr>
              <a:t> </a:t>
            </a:r>
          </a:p>
          <a:p>
            <a:pPr lvl="0"/>
            <a:r>
              <a:rPr lang="en-US" sz="2200" dirty="0" smtClean="0">
                <a:effectLst/>
                <a:latin typeface="Lucida Grande"/>
                <a:ea typeface="Lucida Grande"/>
                <a:cs typeface="Lucida Grande"/>
                <a:sym typeface="Lucida Grande"/>
              </a:rPr>
              <a:t>that develop over time in which understanding the ideas is central to knowing the mathematics.  (</a:t>
            </a:r>
            <a:r>
              <a:rPr lang="en-US" sz="2200" i="1" dirty="0" smtClean="0">
                <a:effectLst/>
                <a:latin typeface="Lucida Grande"/>
                <a:ea typeface="Lucida Grande"/>
                <a:cs typeface="Lucida Grande"/>
                <a:sym typeface="Lucida Grande"/>
              </a:rPr>
              <a:t>CCSS</a:t>
            </a:r>
            <a:r>
              <a:rPr lang="en-US" sz="2200" dirty="0" smtClean="0">
                <a:effectLst/>
                <a:latin typeface="Lucida Grande"/>
                <a:ea typeface="Lucida Grande"/>
                <a:cs typeface="Lucida Grande"/>
                <a:sym typeface="Lucida Grande"/>
              </a:rPr>
              <a:t>, 2010; </a:t>
            </a:r>
            <a:r>
              <a:rPr lang="en-US" sz="2200" i="1" dirty="0" smtClean="0">
                <a:effectLst/>
                <a:latin typeface="Lucida Grande"/>
                <a:ea typeface="Lucida Grande"/>
                <a:cs typeface="Lucida Grande"/>
                <a:sym typeface="Lucida Grande"/>
              </a:rPr>
              <a:t>PSSM</a:t>
            </a:r>
            <a:r>
              <a:rPr lang="en-US" sz="2200" dirty="0" smtClean="0">
                <a:effectLst/>
                <a:latin typeface="Lucida Grande"/>
                <a:ea typeface="Lucida Grande"/>
                <a:cs typeface="Lucida Grande"/>
                <a:sym typeface="Lucida Grande"/>
              </a:rPr>
              <a:t>, 2000)</a:t>
            </a:r>
            <a:endParaRPr lang="en-GB" sz="2200" dirty="0" smtClean="0">
              <a:effectLst/>
              <a:latin typeface="Lucida Grande"/>
              <a:ea typeface="Lucida Grande"/>
              <a:cs typeface="Lucida Grande"/>
              <a:sym typeface="Lucida Grande"/>
            </a:endParaRPr>
          </a:p>
          <a:p>
            <a:endParaRPr lang="en-GB" sz="2200" b="0" dirty="0" smtClean="0">
              <a:effectLst/>
              <a:latin typeface="Lucida Grande"/>
              <a:ea typeface="Lucida Grande"/>
              <a:cs typeface="Lucida Grande"/>
              <a:sym typeface="Lucida Grande"/>
            </a:endParaRPr>
          </a:p>
          <a:p>
            <a:r>
              <a:rPr lang="en-US" sz="2200" b="1" dirty="0" smtClean="0">
                <a:effectLst/>
                <a:latin typeface="Lucida Grande"/>
                <a:ea typeface="Lucida Grande"/>
                <a:cs typeface="Lucida Grande"/>
                <a:sym typeface="Lucida Grande"/>
              </a:rPr>
              <a:t>Balance</a:t>
            </a:r>
            <a:r>
              <a:rPr lang="en-GB" sz="2200" b="1" dirty="0" smtClean="0">
                <a:effectLst/>
                <a:latin typeface="Lucida Grande"/>
                <a:ea typeface="Lucida Grande"/>
                <a:cs typeface="Lucida Grande"/>
                <a:sym typeface="Lucida Grande"/>
              </a:rPr>
              <a:t>. </a:t>
            </a:r>
            <a:r>
              <a:rPr lang="en-US" sz="2200" dirty="0" smtClean="0">
                <a:effectLst/>
                <a:latin typeface="Lucida Grande"/>
                <a:ea typeface="Lucida Grande"/>
                <a:cs typeface="Lucida Grande"/>
                <a:sym typeface="Lucida Grande"/>
              </a:rPr>
              <a:t>A</a:t>
            </a:r>
            <a:r>
              <a:rPr lang="en-US" sz="2200" b="1" dirty="0" smtClean="0">
                <a:effectLst/>
                <a:latin typeface="Lucida Grande"/>
                <a:ea typeface="Lucida Grande"/>
                <a:cs typeface="Lucida Grande"/>
                <a:sym typeface="Lucida Grande"/>
              </a:rPr>
              <a:t> </a:t>
            </a:r>
            <a:r>
              <a:rPr lang="en-US" sz="2200" dirty="0" smtClean="0">
                <a:effectLst/>
                <a:latin typeface="Lucida Grande"/>
                <a:ea typeface="Lucida Grande"/>
                <a:cs typeface="Lucida Grande"/>
                <a:sym typeface="Lucida Grande"/>
              </a:rPr>
              <a:t>program where both conceptual understanding and procedural fluency are developed and </a:t>
            </a:r>
          </a:p>
          <a:p>
            <a:r>
              <a:rPr lang="en-US" sz="2200" dirty="0" smtClean="0">
                <a:effectLst/>
                <a:latin typeface="Lucida Grande"/>
                <a:ea typeface="Lucida Grande"/>
                <a:cs typeface="Lucida Grande"/>
                <a:sym typeface="Lucida Grande"/>
              </a:rPr>
              <a:t>	the development of both are closely linked to </a:t>
            </a:r>
          </a:p>
          <a:p>
            <a:r>
              <a:rPr lang="en-US" sz="2200" dirty="0" smtClean="0">
                <a:effectLst/>
                <a:latin typeface="Lucida Grande"/>
                <a:ea typeface="Lucida Grande"/>
                <a:cs typeface="Lucida Grande"/>
                <a:sym typeface="Lucida Grande"/>
              </a:rPr>
              <a:t>the practices involved in “doing mathematics, notably constructing and critiquing reasoning and solving non-routine problems</a:t>
            </a:r>
            <a:endParaRPr lang="en-US" dirty="0">
              <a:latin typeface="Arial" charset="0"/>
            </a:endParaRPr>
          </a:p>
        </p:txBody>
      </p:sp>
    </p:spTree>
    <p:extLst>
      <p:ext uri="{BB962C8B-B14F-4D97-AF65-F5344CB8AC3E}">
        <p14:creationId xmlns:p14="http://schemas.microsoft.com/office/powerpoint/2010/main" val="585446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584200" eaLnBrk="1" fontAlgn="auto" latinLnBrk="0" hangingPunct="1">
              <a:lnSpc>
                <a:spcPct val="100000"/>
              </a:lnSpc>
              <a:spcBef>
                <a:spcPts val="0"/>
              </a:spcBef>
              <a:spcAft>
                <a:spcPts val="0"/>
              </a:spcAft>
              <a:buClrTx/>
              <a:buSzTx/>
              <a:buFontTx/>
              <a:buNone/>
              <a:tabLst/>
              <a:defRPr/>
            </a:pPr>
            <a:r>
              <a:rPr lang="en-US" sz="2200" b="1" dirty="0" smtClean="0">
                <a:effectLst/>
                <a:latin typeface="Lucida Grande"/>
                <a:ea typeface="Lucida Grande"/>
                <a:cs typeface="Lucida Grande"/>
                <a:sym typeface="Lucida Grande"/>
              </a:rPr>
              <a:t>Concepts in the Math Standards </a:t>
            </a:r>
            <a:r>
              <a:rPr lang="en-US" sz="2200" b="0" dirty="0" smtClean="0">
                <a:effectLst/>
                <a:latin typeface="Lucida Grande"/>
                <a:ea typeface="Lucida Grande"/>
                <a:cs typeface="Lucida Grande"/>
                <a:sym typeface="Lucida Grande"/>
              </a:rPr>
              <a:t>(15 minutes starting at 30 minutes)</a:t>
            </a:r>
            <a:endParaRPr lang="en-GB" sz="2200" b="1" dirty="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We’ve looked at an example of a student task aligned with the Standards and that engages students in problem solving.  </a:t>
            </a:r>
          </a:p>
          <a:p>
            <a:r>
              <a:rPr lang="en-US" sz="2200" dirty="0" smtClean="0">
                <a:effectLst/>
                <a:latin typeface="Lucida Grande"/>
                <a:ea typeface="Lucida Grande"/>
                <a:cs typeface="Lucida Grande"/>
                <a:sym typeface="Lucida Grande"/>
              </a:rPr>
              <a:t>Now we want to engage you in an experience that involves developing students’ concepts and skills. </a:t>
            </a:r>
            <a:endParaRPr lang="en-GB" sz="2200" dirty="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The tasks that follow not only represent the learning expectations of the Standards but also research on effective teaching and learning. </a:t>
            </a:r>
            <a:endParaRPr lang="en-US" dirty="0" smtClean="0"/>
          </a:p>
        </p:txBody>
      </p:sp>
    </p:spTree>
    <p:extLst>
      <p:ext uri="{BB962C8B-B14F-4D97-AF65-F5344CB8AC3E}">
        <p14:creationId xmlns:p14="http://schemas.microsoft.com/office/powerpoint/2010/main" val="352812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2200" dirty="0" smtClean="0">
                <a:effectLst/>
                <a:latin typeface="Lucida Grande"/>
                <a:ea typeface="Lucida Grande"/>
                <a:cs typeface="Lucida Grande"/>
                <a:sym typeface="Lucida Grande"/>
              </a:rPr>
              <a:t>This is how the workshop should go</a:t>
            </a:r>
            <a:r>
              <a:rPr lang="en-GB" dirty="0" smtClean="0">
                <a:effectLst/>
              </a:rPr>
              <a:t> </a:t>
            </a:r>
          </a:p>
          <a:p>
            <a:endParaRPr lang="en-GB" sz="2200" i="1" dirty="0" smtClean="0">
              <a:effectLst/>
              <a:latin typeface="Lucida Grande"/>
              <a:ea typeface="Lucida Grande"/>
              <a:cs typeface="Lucida Grande"/>
              <a:sym typeface="Lucida Grande"/>
            </a:endParaRPr>
          </a:p>
          <a:p>
            <a:r>
              <a:rPr lang="en-GB" sz="2200" i="1" dirty="0" smtClean="0">
                <a:effectLst/>
                <a:latin typeface="Lucida Grande"/>
                <a:ea typeface="Lucida Grande"/>
                <a:cs typeface="Lucida Grande"/>
                <a:sym typeface="Lucida Grande"/>
              </a:rPr>
              <a:t>Read the slide</a:t>
            </a:r>
            <a:endParaRPr lang="en-GB" sz="2200" i="1" dirty="0">
              <a:effectLst/>
              <a:latin typeface="Lucida Grande"/>
              <a:ea typeface="Lucida Grande"/>
              <a:cs typeface="Lucida Grande"/>
              <a:sym typeface="Lucida Grande"/>
            </a:endParaRPr>
          </a:p>
        </p:txBody>
      </p:sp>
      <p:sp>
        <p:nvSpPr>
          <p:cNvPr id="67587" name="Slide Number Placeholder 3"/>
          <p:cNvSpPr>
            <a:spLocks noGrp="1"/>
          </p:cNvSpPr>
          <p:nvPr>
            <p:ph type="sldNum" sz="quarter" idx="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BA060E-4EDB-4F43-A197-D518CE476DAC}" type="slidenum">
              <a:rPr lang="en-US" sz="1200"/>
              <a:pP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There are two different kinds of mathematical activities that children need to </a:t>
            </a:r>
            <a:r>
              <a:rPr lang="en-US" sz="2200" u="sng" dirty="0" smtClean="0">
                <a:effectLst/>
                <a:latin typeface="Lucida Grande"/>
                <a:ea typeface="Lucida Grande"/>
                <a:cs typeface="Lucida Grande"/>
                <a:sym typeface="Lucida Grande"/>
              </a:rPr>
              <a:t>be involved</a:t>
            </a:r>
            <a:r>
              <a:rPr lang="en-US" sz="2200" dirty="0" smtClean="0">
                <a:effectLst/>
                <a:latin typeface="Lucida Grande"/>
                <a:ea typeface="Lucida Grande"/>
                <a:cs typeface="Lucida Grande"/>
                <a:sym typeface="Lucida Grande"/>
              </a:rPr>
              <a:t> in </a:t>
            </a:r>
            <a:r>
              <a:rPr lang="en-US" sz="2200" u="sng" dirty="0" smtClean="0">
                <a:effectLst/>
                <a:latin typeface="Lucida Grande"/>
                <a:ea typeface="Lucida Grande"/>
                <a:cs typeface="Lucida Grande"/>
                <a:sym typeface="Lucida Grande"/>
              </a:rPr>
              <a:t>when </a:t>
            </a:r>
            <a:r>
              <a:rPr lang="en-US" sz="2200" dirty="0" smtClean="0">
                <a:effectLst/>
                <a:latin typeface="Lucida Grande"/>
                <a:ea typeface="Lucida Grande"/>
                <a:cs typeface="Lucida Grande"/>
                <a:sym typeface="Lucida Grande"/>
              </a:rPr>
              <a:t>studying mathematics.</a:t>
            </a:r>
            <a:endParaRPr lang="en-GB" sz="2200" dirty="0" smtClean="0">
              <a:effectLst/>
              <a:latin typeface="Lucida Grande"/>
              <a:ea typeface="Lucida Grande"/>
              <a:cs typeface="Lucida Grande"/>
              <a:sym typeface="Lucida Grande"/>
            </a:endParaRPr>
          </a:p>
          <a:p>
            <a:endParaRPr lang="en-US" sz="2200" b="1" dirty="0" smtClean="0">
              <a:effectLst/>
              <a:latin typeface="Lucida Grande"/>
              <a:ea typeface="Lucida Grande"/>
              <a:cs typeface="Lucida Grande"/>
              <a:sym typeface="Lucida Grande"/>
            </a:endParaRPr>
          </a:p>
          <a:p>
            <a:r>
              <a:rPr lang="en-US" sz="2200" b="1" dirty="0" smtClean="0">
                <a:effectLst/>
                <a:latin typeface="Lucida Grande"/>
                <a:ea typeface="Lucida Grande"/>
                <a:cs typeface="Lucida Grande"/>
                <a:sym typeface="Lucida Grande"/>
              </a:rPr>
              <a:t>Concept and Skill focused</a:t>
            </a:r>
            <a:r>
              <a:rPr lang="en-US" sz="2200" dirty="0" smtClean="0">
                <a:effectLst/>
                <a:latin typeface="Lucida Grande"/>
                <a:ea typeface="Lucida Grande"/>
                <a:cs typeface="Lucida Grande"/>
                <a:sym typeface="Lucida Grande"/>
              </a:rPr>
              <a:t>:  Building a mathematical toolkit consisting of computational math skills and understanding of math concepts</a:t>
            </a:r>
            <a:endParaRPr lang="en-GB" sz="2200" dirty="0" smtClean="0">
              <a:effectLst/>
              <a:latin typeface="Lucida Grande"/>
              <a:ea typeface="Lucida Grande"/>
              <a:cs typeface="Lucida Grande"/>
              <a:sym typeface="Lucida Grande"/>
            </a:endParaRPr>
          </a:p>
          <a:p>
            <a:endParaRPr lang="en-US" sz="2200" b="1" dirty="0" smtClean="0">
              <a:effectLst/>
              <a:latin typeface="Lucida Grande"/>
              <a:ea typeface="Lucida Grande"/>
              <a:cs typeface="Lucida Grande"/>
              <a:sym typeface="Lucida Grande"/>
            </a:endParaRPr>
          </a:p>
          <a:p>
            <a:r>
              <a:rPr lang="en-US" sz="2200" b="1" dirty="0" smtClean="0">
                <a:effectLst/>
                <a:latin typeface="Lucida Grande"/>
                <a:ea typeface="Lucida Grande"/>
                <a:cs typeface="Lucida Grande"/>
                <a:sym typeface="Lucida Grande"/>
              </a:rPr>
              <a:t>Problem-solving</a:t>
            </a:r>
            <a:r>
              <a:rPr lang="en-US" sz="2200" dirty="0" smtClean="0">
                <a:effectLst/>
                <a:latin typeface="Lucida Grande"/>
                <a:ea typeface="Lucida Grande"/>
                <a:cs typeface="Lucida Grande"/>
                <a:sym typeface="Lucida Grande"/>
              </a:rPr>
              <a:t> </a:t>
            </a:r>
            <a:r>
              <a:rPr lang="en-US" sz="2200" b="1" dirty="0" smtClean="0">
                <a:effectLst/>
                <a:latin typeface="Lucida Grande"/>
                <a:ea typeface="Lucida Grande"/>
                <a:cs typeface="Lucida Grande"/>
                <a:sym typeface="Lucida Grande"/>
              </a:rPr>
              <a:t>focused</a:t>
            </a:r>
            <a:r>
              <a:rPr lang="en-US" sz="2200" dirty="0" smtClean="0">
                <a:effectLst/>
                <a:latin typeface="Lucida Grande"/>
                <a:ea typeface="Lucida Grande"/>
                <a:cs typeface="Lucida Grande"/>
                <a:sym typeface="Lucida Grande"/>
              </a:rPr>
              <a:t>: Learning to use your mathematical toolkit</a:t>
            </a:r>
            <a:endParaRPr lang="en-GB" sz="2200" dirty="0" smtClean="0">
              <a:effectLst/>
              <a:latin typeface="Lucida Grande"/>
              <a:ea typeface="Lucida Grande"/>
              <a:cs typeface="Lucida Grande"/>
              <a:sym typeface="Lucida Grande"/>
            </a:endParaRPr>
          </a:p>
          <a:p>
            <a:endParaRPr lang="en-US" sz="2200" u="sng" dirty="0" smtClean="0">
              <a:effectLst/>
              <a:latin typeface="Lucida Grande"/>
              <a:ea typeface="Lucida Grande"/>
              <a:cs typeface="Lucida Grande"/>
              <a:sym typeface="Lucida Grande"/>
            </a:endParaRPr>
          </a:p>
          <a:p>
            <a:r>
              <a:rPr lang="en-US" sz="2200" u="sng" dirty="0" smtClean="0">
                <a:effectLst/>
                <a:latin typeface="Lucida Grande"/>
                <a:ea typeface="Lucida Grande"/>
                <a:cs typeface="Lucida Grande"/>
                <a:sym typeface="Lucida Grande"/>
              </a:rPr>
              <a:t>Students</a:t>
            </a:r>
            <a:r>
              <a:rPr lang="en-US" sz="2200" dirty="0" smtClean="0">
                <a:effectLst/>
                <a:latin typeface="Lucida Grande"/>
                <a:ea typeface="Lucida Grande"/>
                <a:cs typeface="Lucida Grande"/>
                <a:sym typeface="Lucida Grande"/>
              </a:rPr>
              <a:t> need both.</a:t>
            </a:r>
            <a:r>
              <a:rPr lang="en-GB" dirty="0" smtClean="0">
                <a:effectLst/>
              </a:rPr>
              <a:t> </a:t>
            </a:r>
            <a:endParaRPr lang="en-US" dirty="0"/>
          </a:p>
        </p:txBody>
      </p:sp>
    </p:spTree>
    <p:extLst>
      <p:ext uri="{BB962C8B-B14F-4D97-AF65-F5344CB8AC3E}">
        <p14:creationId xmlns:p14="http://schemas.microsoft.com/office/powerpoint/2010/main" val="1000955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Shape 562"/>
          <p:cNvSpPr>
            <a:spLocks noGrp="1" noRot="1" noChangeAspect="1"/>
          </p:cNvSpPr>
          <p:nvPr>
            <p:ph type="sldImg"/>
          </p:nvPr>
        </p:nvSpPr>
        <p:spPr>
          <a:prstGeom prst="rect">
            <a:avLst/>
          </a:prstGeom>
        </p:spPr>
        <p:txBody>
          <a:bodyPr/>
          <a:lstStyle/>
          <a:p>
            <a:pPr lvl="0"/>
            <a:endParaRPr/>
          </a:p>
        </p:txBody>
      </p:sp>
      <p:sp>
        <p:nvSpPr>
          <p:cNvPr id="563" name="Shape 563"/>
          <p:cNvSpPr>
            <a:spLocks noGrp="1"/>
          </p:cNvSpPr>
          <p:nvPr>
            <p:ph type="body" sz="quarter" idx="1"/>
          </p:nvPr>
        </p:nvSpPr>
        <p:spPr>
          <a:prstGeom prst="rect">
            <a:avLst/>
          </a:prstGeom>
        </p:spPr>
        <p:txBody>
          <a:bodyPr/>
          <a:lstStyle/>
          <a:p>
            <a:r>
              <a:rPr lang="en-GB" sz="2200" dirty="0" smtClean="0">
                <a:effectLst/>
                <a:latin typeface="Lucida Grande"/>
                <a:ea typeface="Lucida Grande"/>
                <a:cs typeface="Lucida Grande"/>
                <a:sym typeface="Lucida Grande"/>
              </a:rPr>
              <a:t>In developing students understanding of mathematical concepts, it is important that they engage in a variety of </a:t>
            </a:r>
            <a:r>
              <a:rPr lang="en-GB" sz="2200" i="1" dirty="0" smtClean="0">
                <a:effectLst/>
                <a:latin typeface="Lucida Grande"/>
                <a:ea typeface="Lucida Grande"/>
                <a:cs typeface="Lucida Grande"/>
                <a:sym typeface="Lucida Grande"/>
              </a:rPr>
              <a:t>genres</a:t>
            </a:r>
            <a:r>
              <a:rPr lang="en-GB" sz="2200" dirty="0" smtClean="0">
                <a:effectLst/>
                <a:latin typeface="Lucida Grande"/>
                <a:ea typeface="Lucida Grande"/>
                <a:cs typeface="Lucida Grande"/>
                <a:sym typeface="Lucida Grande"/>
              </a:rPr>
              <a:t> – types of learning activity.</a:t>
            </a:r>
          </a:p>
          <a:p>
            <a:endParaRPr lang="en-GB" sz="2200" i="1" dirty="0" smtClean="0">
              <a:effectLst/>
              <a:latin typeface="Lucida Grande"/>
              <a:ea typeface="Lucida Grande"/>
              <a:cs typeface="Lucida Grande"/>
              <a:sym typeface="Lucida Grande"/>
            </a:endParaRPr>
          </a:p>
          <a:p>
            <a:r>
              <a:rPr lang="en-GB" sz="2200" i="1" dirty="0" smtClean="0">
                <a:effectLst/>
                <a:latin typeface="Lucida Grande"/>
                <a:ea typeface="Lucida Grande"/>
                <a:cs typeface="Lucida Grande"/>
                <a:sym typeface="Lucida Grande"/>
              </a:rPr>
              <a:t>Read</a:t>
            </a:r>
            <a:r>
              <a:rPr lang="en-GB" sz="2200" i="1" baseline="0" dirty="0" smtClean="0">
                <a:effectLst/>
                <a:latin typeface="Lucida Grande"/>
                <a:ea typeface="Lucida Grande"/>
                <a:cs typeface="Lucida Grande"/>
                <a:sym typeface="Lucida Grande"/>
              </a:rPr>
              <a:t> the genres</a:t>
            </a:r>
            <a:endParaRPr lang="en-GB" sz="2200" i="1" dirty="0" smtClean="0">
              <a:effectLst/>
              <a:latin typeface="Lucida Grande"/>
              <a:ea typeface="Lucida Grande"/>
              <a:cs typeface="Lucida Grande"/>
              <a:sym typeface="Lucida Grande"/>
            </a:endParaRPr>
          </a:p>
          <a:p>
            <a:endParaRPr lang="en-GB" sz="2200" dirty="0" smtClean="0">
              <a:effectLst/>
              <a:latin typeface="Lucida Grande"/>
              <a:ea typeface="Lucida Grande"/>
              <a:cs typeface="Lucida Grande"/>
              <a:sym typeface="Lucida Grande"/>
            </a:endParaRPr>
          </a:p>
          <a:p>
            <a:r>
              <a:rPr lang="en-GB" sz="2200" dirty="0" smtClean="0">
                <a:effectLst/>
                <a:latin typeface="Lucida Grande"/>
                <a:ea typeface="Lucida Grande"/>
                <a:cs typeface="Lucida Grande"/>
                <a:sym typeface="Lucida Grande"/>
              </a:rPr>
              <a:t>Just as in Language Arts it is important that students read and study multiple genres, multiple authors; so is it in mathematics. </a:t>
            </a:r>
          </a:p>
          <a:p>
            <a:endParaRPr lang="en-GB" sz="2200" u="sng" dirty="0" smtClean="0">
              <a:effectLst/>
              <a:latin typeface="Lucida Grande"/>
              <a:ea typeface="Lucida Grande"/>
              <a:cs typeface="Lucida Grande"/>
              <a:sym typeface="Lucida Grande"/>
            </a:endParaRPr>
          </a:p>
          <a:p>
            <a:r>
              <a:rPr lang="en-GB" sz="2200" u="sng" dirty="0" smtClean="0">
                <a:effectLst/>
                <a:latin typeface="Lucida Grande"/>
                <a:ea typeface="Lucida Grande"/>
                <a:cs typeface="Lucida Grande"/>
                <a:sym typeface="Lucida Grande"/>
              </a:rPr>
              <a:t>Multiple math</a:t>
            </a:r>
            <a:r>
              <a:rPr lang="en-GB" sz="2200" dirty="0" smtClean="0">
                <a:effectLst/>
                <a:latin typeface="Lucida Grande"/>
                <a:ea typeface="Lucida Grande"/>
                <a:cs typeface="Lucida Grande"/>
                <a:sym typeface="Lucida Grande"/>
              </a:rPr>
              <a:t> genres contribute to students’ understanding of mathematical ideas. We only have time to look briefly at two. </a:t>
            </a:r>
          </a:p>
          <a:p>
            <a:endParaRPr lang="en-GB" sz="2200" dirty="0" smtClean="0">
              <a:effectLst/>
              <a:latin typeface="Lucida Grande"/>
              <a:ea typeface="Lucida Grande"/>
              <a:cs typeface="Lucida Grande"/>
              <a:sym typeface="Lucida Grande"/>
            </a:endParaRPr>
          </a:p>
          <a:p>
            <a:r>
              <a:rPr lang="en-GB" sz="2200" dirty="0" smtClean="0">
                <a:effectLst/>
                <a:latin typeface="Lucida Grande"/>
                <a:ea typeface="Lucida Grande"/>
                <a:cs typeface="Lucida Grande"/>
                <a:sym typeface="Lucida Grande"/>
              </a:rPr>
              <a:t>The first involves graphs, but takes it to a different and more rigorous level then some of you might remember or have experienced. </a:t>
            </a:r>
            <a:endParaRPr sz="1100" i="1" dirty="0">
              <a:uFill>
                <a:solidFill/>
              </a:u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b="1" dirty="0" smtClean="0">
                <a:effectLst/>
                <a:latin typeface="Lucida Grande"/>
                <a:ea typeface="Lucida Grande"/>
                <a:cs typeface="Lucida Grande"/>
                <a:sym typeface="Lucida Grande"/>
              </a:rPr>
              <a:t>Interpreting multiple </a:t>
            </a:r>
            <a:r>
              <a:rPr lang="en-GB" sz="2200" b="1" dirty="0" err="1" smtClean="0">
                <a:effectLst/>
                <a:latin typeface="Lucida Grande"/>
                <a:ea typeface="Lucida Grande"/>
                <a:cs typeface="Lucida Grande"/>
                <a:sym typeface="Lucida Grande"/>
              </a:rPr>
              <a:t>representations:A</a:t>
            </a:r>
            <a:r>
              <a:rPr lang="en-GB" sz="2200" b="1" dirty="0" smtClean="0">
                <a:effectLst/>
                <a:latin typeface="Lucida Grande"/>
                <a:ea typeface="Lucida Grande"/>
                <a:cs typeface="Lucida Grande"/>
                <a:sym typeface="Lucida Grande"/>
              </a:rPr>
              <a:t> Graphs task</a:t>
            </a:r>
            <a:br>
              <a:rPr lang="en-GB" sz="2200" b="1" dirty="0" smtClean="0">
                <a:effectLst/>
                <a:latin typeface="Lucida Grande"/>
                <a:ea typeface="Lucida Grande"/>
                <a:cs typeface="Lucida Grande"/>
                <a:sym typeface="Lucida Grande"/>
              </a:rPr>
            </a:br>
            <a:r>
              <a:rPr lang="en-US" sz="2200" b="0" dirty="0" smtClean="0">
                <a:effectLst/>
                <a:latin typeface="Lucida Grande"/>
                <a:ea typeface="Lucida Grande"/>
                <a:cs typeface="Lucida Grande"/>
                <a:sym typeface="Lucida Grande"/>
              </a:rPr>
              <a:t>(15 minutes starting at 35 minutes)</a:t>
            </a:r>
            <a:endParaRPr lang="en-GB" sz="2200" b="1" dirty="0" smtClean="0">
              <a:effectLst/>
              <a:latin typeface="Lucida Grande"/>
              <a:ea typeface="Lucida Grande"/>
              <a:cs typeface="Lucida Grande"/>
              <a:sym typeface="Lucida Grande"/>
            </a:endParaRPr>
          </a:p>
          <a:p>
            <a:r>
              <a:rPr lang="en-GB" sz="2200" dirty="0" smtClean="0">
                <a:effectLst/>
                <a:latin typeface="Lucida Grande"/>
                <a:ea typeface="Lucida Grande"/>
                <a:cs typeface="Lucida Grande"/>
                <a:sym typeface="Lucida Grande"/>
              </a:rPr>
              <a:t>Graphs play a big role in presenting information about the world.  </a:t>
            </a:r>
          </a:p>
          <a:p>
            <a:r>
              <a:rPr lang="en-GB" sz="2200" dirty="0" smtClean="0">
                <a:effectLst/>
                <a:latin typeface="Lucida Grande"/>
                <a:ea typeface="Lucida Grande"/>
                <a:cs typeface="Lucida Grande"/>
                <a:sym typeface="Lucida Grande"/>
              </a:rPr>
              <a:t>They are a powerful mathematical representation with all kinds of uses. It is important to understand what story a graph tells.</a:t>
            </a:r>
          </a:p>
          <a:p>
            <a:endParaRPr lang="en-GB" sz="2200" dirty="0" smtClean="0">
              <a:effectLst/>
              <a:latin typeface="Lucida Grande"/>
              <a:ea typeface="Lucida Grande"/>
              <a:cs typeface="Lucida Grande"/>
              <a:sym typeface="Lucida Grande"/>
            </a:endParaRPr>
          </a:p>
          <a:p>
            <a:r>
              <a:rPr lang="en-GB" sz="2200" dirty="0" smtClean="0">
                <a:effectLst/>
                <a:latin typeface="Lucida Grande"/>
                <a:ea typeface="Lucida Grande"/>
                <a:cs typeface="Lucida Grande"/>
                <a:sym typeface="Lucida Grande"/>
              </a:rPr>
              <a:t> Let’s take a look at a lesson that is designed to help students understand graphs. </a:t>
            </a:r>
          </a:p>
          <a:p>
            <a:r>
              <a:rPr lang="en-US" sz="2200" dirty="0" smtClean="0">
                <a:effectLst/>
                <a:latin typeface="Lucida Grande"/>
                <a:ea typeface="Lucida Grande"/>
                <a:cs typeface="Lucida Grande"/>
                <a:sym typeface="Lucida Grande"/>
              </a:rPr>
              <a:t>Think a moment about what this graph represents. Notice the axes are </a:t>
            </a:r>
            <a:r>
              <a:rPr lang="en-US" sz="2200" b="1" dirty="0" smtClean="0">
                <a:effectLst/>
                <a:latin typeface="Lucida Grande"/>
                <a:ea typeface="Lucida Grande"/>
                <a:cs typeface="Lucida Grande"/>
                <a:sym typeface="Lucida Grande"/>
              </a:rPr>
              <a:t>time</a:t>
            </a:r>
            <a:r>
              <a:rPr lang="en-US" sz="2200" dirty="0" smtClean="0">
                <a:effectLst/>
                <a:latin typeface="Lucida Grande"/>
                <a:ea typeface="Lucida Grande"/>
                <a:cs typeface="Lucida Grande"/>
                <a:sym typeface="Lucida Grande"/>
              </a:rPr>
              <a:t> and </a:t>
            </a:r>
            <a:r>
              <a:rPr lang="en-US" sz="2200" b="1" dirty="0" smtClean="0">
                <a:effectLst/>
                <a:latin typeface="Lucida Grande"/>
                <a:ea typeface="Lucida Grande"/>
                <a:cs typeface="Lucida Grande"/>
                <a:sym typeface="Lucida Grande"/>
              </a:rPr>
              <a:t>distance from home</a:t>
            </a:r>
            <a:r>
              <a:rPr lang="en-US" sz="2200" dirty="0" smtClean="0">
                <a:effectLst/>
                <a:latin typeface="Lucida Grande"/>
                <a:ea typeface="Lucida Grande"/>
                <a:cs typeface="Lucida Grande"/>
                <a:sym typeface="Lucida Grande"/>
              </a:rPr>
              <a:t>. </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What do you think Jane might be doing? </a:t>
            </a:r>
            <a:endParaRPr lang="en-GB" sz="2200" dirty="0" smtClean="0">
              <a:effectLst/>
              <a:latin typeface="Lucida Grande"/>
              <a:ea typeface="Lucida Grande"/>
              <a:cs typeface="Lucida Grande"/>
              <a:sym typeface="Lucida Grande"/>
            </a:endParaRPr>
          </a:p>
          <a:p>
            <a:endParaRPr lang="en-US" sz="2200" i="1"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Read the text slowly. </a:t>
            </a:r>
          </a:p>
          <a:p>
            <a:r>
              <a:rPr lang="en-US" sz="2200" i="1" dirty="0" smtClean="0">
                <a:effectLst/>
                <a:latin typeface="Lucida Grande"/>
                <a:ea typeface="Lucida Grande"/>
                <a:cs typeface="Lucida Grande"/>
                <a:sym typeface="Lucida Grande"/>
              </a:rPr>
              <a:t> Be sensitive to parents who may misinterpret the graph.</a:t>
            </a:r>
            <a:endParaRPr lang="en-GB" sz="2200" dirty="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Students often confuse graphs with pictures. In the beginning of studying graphs it is not uncommon for students to say things like: </a:t>
            </a:r>
            <a:br>
              <a:rPr lang="en-US" sz="2200" dirty="0" smtClean="0">
                <a:effectLst/>
                <a:latin typeface="Lucida Grande"/>
                <a:ea typeface="Lucida Grande"/>
                <a:cs typeface="Lucida Grande"/>
                <a:sym typeface="Lucida Grande"/>
              </a:rPr>
            </a:br>
            <a:r>
              <a:rPr lang="en-US" sz="2200" dirty="0" smtClean="0">
                <a:effectLst/>
                <a:latin typeface="Lucida Grande"/>
                <a:ea typeface="Lucida Grande"/>
                <a:cs typeface="Lucida Grande"/>
                <a:sym typeface="Lucida Grande"/>
              </a:rPr>
              <a:t>“Jane goes uphill, then downhill, then uphill again”. </a:t>
            </a:r>
            <a:br>
              <a:rPr lang="en-US" sz="2200" dirty="0" smtClean="0">
                <a:effectLst/>
                <a:latin typeface="Lucida Grande"/>
                <a:ea typeface="Lucida Grande"/>
                <a:cs typeface="Lucida Grande"/>
                <a:sym typeface="Lucida Grande"/>
              </a:rPr>
            </a:br>
            <a:r>
              <a:rPr lang="en-US" sz="2200" dirty="0" smtClean="0">
                <a:effectLst/>
                <a:latin typeface="Lucida Grande"/>
                <a:ea typeface="Lucida Grande"/>
                <a:cs typeface="Lucida Grande"/>
                <a:sym typeface="Lucida Grande"/>
              </a:rPr>
              <a:t>Or they say: Jane speeds up, slows down, then speeds up again” thinking that the graph is about speed instead of distance.</a:t>
            </a:r>
          </a:p>
          <a:p>
            <a:r>
              <a:rPr lang="en-US" sz="2200" dirty="0" smtClean="0">
                <a:effectLst/>
                <a:latin typeface="Lucida Grande"/>
                <a:ea typeface="Lucida Grande"/>
                <a:cs typeface="Lucida Grande"/>
                <a:sym typeface="Lucida Grande"/>
              </a:rPr>
              <a:t> It takes time, discussions and multiple experiences to help students understand what 'story' graphs like this are telling. </a:t>
            </a:r>
          </a:p>
          <a:p>
            <a:endParaRPr lang="en-US" sz="2200" i="1"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A reasonable story?</a:t>
            </a:r>
            <a:endParaRPr lang="en-GB"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"Jane leaves home, walking to the bus stop. After about a minute, she sees her friend behind her and walks back to meet her. They then realize they might miss the bus so run together and reach the stop with time to spare."</a:t>
            </a:r>
            <a:endParaRPr lang="en-GB"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a:t>
            </a:r>
            <a:r>
              <a:rPr lang="en-US" sz="2200" dirty="0" smtClean="0">
                <a:effectLst/>
                <a:latin typeface="Lucida Grande"/>
                <a:ea typeface="Lucida Grande"/>
                <a:cs typeface="Lucida Grande"/>
                <a:sym typeface="Lucida Grande"/>
              </a:rPr>
              <a:t>or</a:t>
            </a:r>
            <a:r>
              <a:rPr lang="en-US" sz="2200" i="1" dirty="0" smtClean="0">
                <a:effectLst/>
                <a:latin typeface="Lucida Grande"/>
                <a:ea typeface="Lucida Grande"/>
                <a:cs typeface="Lucida Grande"/>
                <a:sym typeface="Lucida Grande"/>
              </a:rPr>
              <a:t> </a:t>
            </a:r>
            <a:r>
              <a:rPr lang="en-US" sz="2200" i="1" dirty="0" err="1" smtClean="0">
                <a:effectLst/>
                <a:latin typeface="Lucida Grande"/>
                <a:ea typeface="Lucida Grande"/>
                <a:cs typeface="Lucida Grande"/>
                <a:sym typeface="Lucida Grande"/>
              </a:rPr>
              <a:t>realises</a:t>
            </a:r>
            <a:r>
              <a:rPr lang="en-US" sz="2200" i="1" dirty="0" smtClean="0">
                <a:effectLst/>
                <a:latin typeface="Lucida Grande"/>
                <a:ea typeface="Lucida Grande"/>
                <a:cs typeface="Lucida Grande"/>
                <a:sym typeface="Lucida Grande"/>
              </a:rPr>
              <a:t> she has dropped something)</a:t>
            </a:r>
            <a:endParaRPr lang="en-GB"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Numbers optional in a story like that.</a:t>
            </a:r>
            <a:br>
              <a:rPr lang="en-US" sz="2200" i="1" dirty="0" smtClean="0">
                <a:effectLst/>
                <a:latin typeface="Lucida Grande"/>
                <a:ea typeface="Lucida Grande"/>
                <a:cs typeface="Lucida Grande"/>
                <a:sym typeface="Lucida Grande"/>
              </a:rPr>
            </a:br>
            <a:r>
              <a:rPr lang="en-US" sz="2200" i="1" dirty="0" smtClean="0">
                <a:effectLst/>
                <a:latin typeface="Lucida Grande"/>
                <a:ea typeface="Lucida Grande"/>
                <a:cs typeface="Lucida Grande"/>
                <a:sym typeface="Lucida Grande"/>
              </a:rPr>
              <a:t>Faster speed on the third steeper part of the graph is important</a:t>
            </a:r>
            <a:endParaRPr lang="en-GB" sz="2200" dirty="0" smtClean="0">
              <a:effectLst/>
              <a:latin typeface="Lucida Grande"/>
              <a:ea typeface="Lucida Grande"/>
              <a:cs typeface="Lucida Grande"/>
              <a:sym typeface="Lucida Grande"/>
            </a:endParaRPr>
          </a:p>
          <a:p>
            <a:endParaRPr lang="en-GB"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3302093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Shape 592"/>
          <p:cNvSpPr>
            <a:spLocks noGrp="1" noRot="1" noChangeAspect="1"/>
          </p:cNvSpPr>
          <p:nvPr>
            <p:ph type="sldImg"/>
          </p:nvPr>
        </p:nvSpPr>
        <p:spPr>
          <a:prstGeom prst="rect">
            <a:avLst/>
          </a:prstGeom>
        </p:spPr>
        <p:txBody>
          <a:bodyPr/>
          <a:lstStyle/>
          <a:p>
            <a:pPr lvl="0"/>
            <a:endParaRPr/>
          </a:p>
        </p:txBody>
      </p:sp>
      <p:sp>
        <p:nvSpPr>
          <p:cNvPr id="593" name="Shape 593"/>
          <p:cNvSpPr>
            <a:spLocks noGrp="1"/>
          </p:cNvSpPr>
          <p:nvPr>
            <p:ph type="body" sz="quarter" idx="1"/>
          </p:nvPr>
        </p:nvSpPr>
        <p:spPr>
          <a:prstGeom prst="rect">
            <a:avLst/>
          </a:prstGeom>
        </p:spPr>
        <p:txBody>
          <a:bodyPr/>
          <a:lstStyle>
            <a:lvl1pPr defTabSz="317500">
              <a:defRPr sz="800">
                <a:latin typeface="Helvetica"/>
                <a:ea typeface="Helvetica"/>
                <a:cs typeface="Helvetica"/>
                <a:sym typeface="Helvetica"/>
              </a:defRPr>
            </a:lvl1pPr>
          </a:lstStyle>
          <a:p>
            <a:r>
              <a:rPr lang="en-GB" sz="800" dirty="0" smtClean="0">
                <a:effectLst/>
                <a:latin typeface="Helvetica"/>
                <a:ea typeface="Helvetica"/>
                <a:cs typeface="Helvetica"/>
                <a:sym typeface="Helvetica"/>
              </a:rPr>
              <a:t>To help students develop the depth of understanding of graphs, in the full lesson students are then given ten graphs and verbal descriptions to match.</a:t>
            </a:r>
          </a:p>
          <a:p>
            <a:r>
              <a:rPr lang="en-US" sz="800" b="1" dirty="0" smtClean="0">
                <a:effectLst/>
                <a:latin typeface="Helvetica"/>
                <a:ea typeface="Helvetica"/>
                <a:cs typeface="Helvetica"/>
                <a:sym typeface="Helvetica"/>
              </a:rPr>
              <a:t>Handout 5.</a:t>
            </a:r>
            <a:r>
              <a:rPr lang="en-GB" sz="800" dirty="0" smtClean="0">
                <a:effectLst/>
                <a:latin typeface="Helvetica"/>
                <a:ea typeface="Helvetica"/>
                <a:cs typeface="Helvetica"/>
                <a:sym typeface="Helvetica"/>
              </a:rPr>
              <a:t> has just three of them. </a:t>
            </a:r>
          </a:p>
          <a:p>
            <a:endParaRPr lang="en-GB" sz="800" dirty="0" smtClean="0">
              <a:effectLst/>
              <a:latin typeface="Helvetica"/>
              <a:ea typeface="Helvetica"/>
              <a:cs typeface="Helvetica"/>
              <a:sym typeface="Helvetica"/>
            </a:endParaRPr>
          </a:p>
          <a:p>
            <a:r>
              <a:rPr lang="en-GB" sz="800" dirty="0" smtClean="0">
                <a:effectLst/>
                <a:latin typeface="Helvetica"/>
                <a:ea typeface="Helvetica"/>
                <a:cs typeface="Helvetica"/>
                <a:sym typeface="Helvetica"/>
              </a:rPr>
              <a:t>Talk with your </a:t>
            </a:r>
            <a:r>
              <a:rPr lang="en-GB" sz="800" dirty="0" err="1" smtClean="0">
                <a:effectLst/>
                <a:latin typeface="Helvetica"/>
                <a:ea typeface="Helvetica"/>
                <a:cs typeface="Helvetica"/>
                <a:sym typeface="Helvetica"/>
              </a:rPr>
              <a:t>neighbors</a:t>
            </a:r>
            <a:r>
              <a:rPr lang="en-GB" sz="800" dirty="0" smtClean="0">
                <a:effectLst/>
                <a:latin typeface="Helvetica"/>
                <a:ea typeface="Helvetica"/>
                <a:cs typeface="Helvetica"/>
                <a:sym typeface="Helvetica"/>
              </a:rPr>
              <a:t> to work out how to match each of these graphs to one of the stories.</a:t>
            </a:r>
          </a:p>
          <a:p>
            <a:r>
              <a:rPr lang="en-US" sz="800" i="1" dirty="0" smtClean="0">
                <a:effectLst/>
                <a:latin typeface="Helvetica"/>
                <a:ea typeface="Helvetica"/>
                <a:cs typeface="Helvetica"/>
                <a:sym typeface="Helvetica"/>
              </a:rPr>
              <a:t>Give participants time to discuss this in pairs.</a:t>
            </a:r>
            <a:endParaRPr lang="en-GB" sz="800" dirty="0" smtClean="0">
              <a:effectLst/>
              <a:latin typeface="Helvetica"/>
              <a:ea typeface="Helvetica"/>
              <a:cs typeface="Helvetica"/>
              <a:sym typeface="Helvetica"/>
            </a:endParaRPr>
          </a:p>
          <a:p>
            <a:endParaRPr lang="en-GB" sz="800" i="1" dirty="0" smtClean="0">
              <a:effectLst/>
              <a:latin typeface="Helvetica"/>
              <a:ea typeface="Helvetica"/>
              <a:cs typeface="Helvetica"/>
              <a:sym typeface="Helvetica"/>
            </a:endParaRPr>
          </a:p>
          <a:p>
            <a:r>
              <a:rPr lang="en-GB" sz="800" i="1" dirty="0" smtClean="0">
                <a:effectLst/>
                <a:latin typeface="Helvetica"/>
                <a:ea typeface="Helvetica"/>
                <a:cs typeface="Helvetica"/>
                <a:sym typeface="Helvetica"/>
              </a:rPr>
              <a:t>Ask but don’t expect an answer; instead talk about how this is done to make students think about the graph representation and what it means.</a:t>
            </a:r>
            <a:endParaRPr lang="en-GB" sz="800" dirty="0" smtClean="0">
              <a:effectLst/>
              <a:latin typeface="Helvetica"/>
              <a:ea typeface="Helvetica"/>
              <a:cs typeface="Helvetica"/>
              <a:sym typeface="Helvetica"/>
            </a:endParaRPr>
          </a:p>
          <a:p>
            <a:endParaRPr lang="en-GB" sz="800" dirty="0" smtClean="0">
              <a:effectLst/>
              <a:latin typeface="Helvetica"/>
              <a:ea typeface="Helvetica"/>
              <a:cs typeface="Helvetica"/>
              <a:sym typeface="Helvetica"/>
            </a:endParaRPr>
          </a:p>
          <a:p>
            <a:r>
              <a:rPr lang="en-GB" sz="800" dirty="0" smtClean="0">
                <a:effectLst/>
                <a:latin typeface="Helvetica"/>
                <a:ea typeface="Helvetica"/>
                <a:cs typeface="Helvetica"/>
                <a:sym typeface="Helvetica"/>
              </a:rPr>
              <a:t>Notice that horizontal lines do not always mean that he’s stopped. Why not?</a:t>
            </a:r>
          </a:p>
          <a:p>
            <a:r>
              <a:rPr lang="en-US" sz="800" b="1" i="1" dirty="0" smtClean="0">
                <a:effectLst/>
                <a:latin typeface="Helvetica"/>
                <a:ea typeface="Helvetica"/>
                <a:cs typeface="Helvetica"/>
                <a:sym typeface="Helvetica"/>
              </a:rPr>
              <a:t> </a:t>
            </a:r>
            <a:endParaRPr lang="en-GB" sz="800" dirty="0">
              <a:effectLst/>
              <a:latin typeface="Helvetica"/>
              <a:ea typeface="Helvetica"/>
              <a:cs typeface="Helvetica"/>
              <a:sym typeface="Helvetic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Shape 604"/>
          <p:cNvSpPr>
            <a:spLocks noGrp="1" noRot="1" noChangeAspect="1"/>
          </p:cNvSpPr>
          <p:nvPr>
            <p:ph type="sldImg"/>
          </p:nvPr>
        </p:nvSpPr>
        <p:spPr>
          <a:prstGeom prst="rect">
            <a:avLst/>
          </a:prstGeom>
        </p:spPr>
        <p:txBody>
          <a:bodyPr/>
          <a:lstStyle/>
          <a:p>
            <a:pPr lvl="0"/>
            <a:endParaRPr/>
          </a:p>
        </p:txBody>
      </p:sp>
      <p:sp>
        <p:nvSpPr>
          <p:cNvPr id="605" name="Shape 605"/>
          <p:cNvSpPr>
            <a:spLocks noGrp="1"/>
          </p:cNvSpPr>
          <p:nvPr>
            <p:ph type="body" sz="quarter" idx="1"/>
          </p:nvPr>
        </p:nvSpPr>
        <p:spPr>
          <a:prstGeom prst="rect">
            <a:avLst/>
          </a:prstGeom>
        </p:spPr>
        <p:txBody>
          <a:bodyPr/>
          <a:lstStyle/>
          <a:p>
            <a:r>
              <a:rPr lang="en-US" sz="2200" i="1" dirty="0" smtClean="0">
                <a:effectLst/>
                <a:latin typeface="Lucida Grande"/>
                <a:ea typeface="Lucida Grande"/>
                <a:cs typeface="Lucida Grande"/>
                <a:sym typeface="Lucida Grande"/>
              </a:rPr>
              <a:t>This activity is more challenging mathematically.</a:t>
            </a:r>
            <a:br>
              <a:rPr lang="en-US" sz="2200" i="1" dirty="0" smtClean="0">
                <a:effectLst/>
                <a:latin typeface="Lucida Grande"/>
                <a:ea typeface="Lucida Grande"/>
                <a:cs typeface="Lucida Grande"/>
                <a:sym typeface="Lucida Grande"/>
              </a:rPr>
            </a:br>
            <a:r>
              <a:rPr lang="en-US" sz="2200" i="1" dirty="0" smtClean="0">
                <a:effectLst/>
                <a:latin typeface="Lucida Grande"/>
                <a:ea typeface="Lucida Grande"/>
                <a:cs typeface="Lucida Grande"/>
                <a:sym typeface="Lucida Grande"/>
              </a:rPr>
              <a:t>Judge whether the group are confident enough to tackle it. Otherwise just read below and move on.</a:t>
            </a:r>
          </a:p>
          <a:p>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After students have matched graphs and stories, they are given tables, containing data for each situation, to match up, as in </a:t>
            </a:r>
            <a:r>
              <a:rPr lang="en-US" sz="2200" b="1" dirty="0" smtClean="0">
                <a:effectLst/>
                <a:latin typeface="Lucida Grande"/>
                <a:ea typeface="Lucida Grande"/>
                <a:cs typeface="Lucida Grande"/>
                <a:sym typeface="Lucida Grande"/>
              </a:rPr>
              <a:t>Handout 6.</a:t>
            </a:r>
            <a:endParaRPr lang="en-GB" sz="2200" dirty="0" smtClean="0">
              <a:effectLst/>
              <a:latin typeface="Lucida Grande"/>
              <a:ea typeface="Lucida Grande"/>
              <a:cs typeface="Lucida Grande"/>
              <a:sym typeface="Lucida Grande"/>
            </a:endParaRPr>
          </a:p>
          <a:p>
            <a:r>
              <a:rPr lang="en-GB" sz="2200" dirty="0" smtClean="0">
                <a:effectLst/>
                <a:latin typeface="Lucida Grande"/>
                <a:ea typeface="Lucida Grande"/>
                <a:cs typeface="Lucida Grande"/>
                <a:sym typeface="Lucida Grande"/>
              </a:rPr>
              <a:t>You need to match all three: Graph to word, words to table, table to graph. </a:t>
            </a:r>
          </a:p>
          <a:p>
            <a:pPr lvl="0"/>
            <a:r>
              <a:rPr lang="en-GB" sz="2200" dirty="0" smtClean="0">
                <a:effectLst/>
                <a:latin typeface="Lucida Grande"/>
                <a:ea typeface="Lucida Grande"/>
                <a:cs typeface="Lucida Grande"/>
                <a:sym typeface="Lucida Grande"/>
              </a:rPr>
              <a:t>How does the table show running? </a:t>
            </a:r>
            <a:r>
              <a:rPr lang="en-US" sz="2200" dirty="0" smtClean="0">
                <a:effectLst/>
                <a:latin typeface="Lucida Grande"/>
                <a:ea typeface="Lucida Grande"/>
                <a:cs typeface="Lucida Grande"/>
                <a:sym typeface="Lucida Grande"/>
              </a:rPr>
              <a:t>W</a:t>
            </a:r>
            <a:r>
              <a:rPr lang="en-GB" sz="2200" dirty="0" err="1" smtClean="0">
                <a:effectLst/>
                <a:latin typeface="Lucida Grande"/>
                <a:ea typeface="Lucida Grande"/>
                <a:cs typeface="Lucida Grande"/>
                <a:sym typeface="Lucida Grande"/>
              </a:rPr>
              <a:t>alking</a:t>
            </a:r>
            <a:r>
              <a:rPr lang="en-GB" sz="2200" dirty="0" smtClean="0">
                <a:effectLst/>
                <a:latin typeface="Lucida Grande"/>
                <a:ea typeface="Lucida Grande"/>
                <a:cs typeface="Lucida Grande"/>
                <a:sym typeface="Lucida Grande"/>
              </a:rPr>
              <a:t>?</a:t>
            </a:r>
          </a:p>
          <a:p>
            <a:pPr lvl="0"/>
            <a:r>
              <a:rPr lang="en-GB" sz="2200" dirty="0" smtClean="0">
                <a:effectLst/>
                <a:latin typeface="Lucida Grande"/>
                <a:ea typeface="Lucida Grande"/>
                <a:cs typeface="Lucida Grande"/>
                <a:sym typeface="Lucida Grande"/>
              </a:rPr>
              <a:t>How does the graph show this?</a:t>
            </a:r>
          </a:p>
          <a:p>
            <a:endParaRPr lang="en-GB" sz="2200" dirty="0" smtClean="0">
              <a:effectLst/>
              <a:latin typeface="Lucida Grande"/>
              <a:ea typeface="Lucida Grande"/>
              <a:cs typeface="Lucida Grande"/>
              <a:sym typeface="Lucida Grande"/>
            </a:endParaRPr>
          </a:p>
          <a:p>
            <a:r>
              <a:rPr lang="en-GB" sz="2200" dirty="0" smtClean="0">
                <a:effectLst/>
                <a:latin typeface="Lucida Grande"/>
                <a:ea typeface="Lucida Grande"/>
                <a:cs typeface="Lucida Grande"/>
                <a:sym typeface="Lucida Grande"/>
              </a:rPr>
              <a:t>Tables provoke a different way of seeing things – a different representation. </a:t>
            </a:r>
          </a:p>
          <a:p>
            <a:endParaRPr lang="en-GB" sz="2200" dirty="0" smtClean="0">
              <a:effectLst/>
              <a:latin typeface="Lucida Grande"/>
              <a:ea typeface="Lucida Grande"/>
              <a:cs typeface="Lucida Grande"/>
              <a:sym typeface="Lucida Grande"/>
            </a:endParaRPr>
          </a:p>
          <a:p>
            <a:r>
              <a:rPr lang="en-GB" sz="2200" dirty="0" smtClean="0">
                <a:effectLst/>
                <a:latin typeface="Lucida Grande"/>
                <a:ea typeface="Lucida Grande"/>
                <a:cs typeface="Lucida Grande"/>
                <a:sym typeface="Lucida Grande"/>
              </a:rPr>
              <a:t>Teachers notice how adding the tables pushes students’ thinking and that they often see students changing matches for the graphs and stories because of the tables. </a:t>
            </a:r>
          </a:p>
          <a:p>
            <a:r>
              <a:rPr lang="en-GB" sz="2200" dirty="0" smtClean="0">
                <a:effectLst/>
                <a:latin typeface="Lucida Grande"/>
                <a:ea typeface="Lucida Grande"/>
                <a:cs typeface="Lucida Grande"/>
                <a:sym typeface="Lucida Grande"/>
              </a:rPr>
              <a:t>This task exemplifies the genre “Interpreting Multiple Representations”. </a:t>
            </a:r>
            <a:r>
              <a:rPr lang="en-US" sz="2200" dirty="0" smtClean="0">
                <a:effectLst/>
                <a:latin typeface="Lucida Grande"/>
                <a:ea typeface="Lucida Grande"/>
                <a:cs typeface="Lucida Grande"/>
                <a:sym typeface="Lucida Grande"/>
              </a:rPr>
              <a:t>It addresses conceptual understanding and procedural fluency, as well as</a:t>
            </a:r>
            <a:r>
              <a:rPr lang="en-GB" sz="2200" dirty="0" smtClean="0">
                <a:effectLst/>
                <a:latin typeface="Lucida Grande"/>
                <a:ea typeface="Lucida Grande"/>
                <a:cs typeface="Lucida Grande"/>
                <a:sym typeface="Lucida Grande"/>
              </a:rPr>
              <a:t> reasoning and making connections within mathematics</a:t>
            </a:r>
            <a:r>
              <a:rPr lang="en-US" sz="2200" dirty="0" smtClean="0">
                <a:effectLst/>
                <a:latin typeface="Lucida Grande"/>
                <a:ea typeface="Lucida Grande"/>
                <a:cs typeface="Lucida Grande"/>
                <a:sym typeface="Lucida Grande"/>
              </a:rPr>
              <a:t>.</a:t>
            </a:r>
            <a:r>
              <a:rPr lang="en-GB" dirty="0" smtClean="0">
                <a:effectLst/>
              </a:rPr>
              <a:t> </a:t>
            </a:r>
          </a:p>
          <a:p>
            <a:endParaRPr lang="en-GB" sz="800" dirty="0" smtClean="0">
              <a:effectLst/>
              <a:latin typeface="Helvetica"/>
              <a:ea typeface="Helvetica"/>
              <a:cs typeface="Helvetica"/>
              <a:sym typeface="Helvetica"/>
            </a:endParaRPr>
          </a:p>
          <a:p>
            <a:r>
              <a:rPr lang="en-US" sz="2200" b="1" i="1" dirty="0" smtClean="0">
                <a:effectLst/>
                <a:latin typeface="Lucida Grande"/>
                <a:ea typeface="Lucida Grande"/>
                <a:cs typeface="Lucida Grande"/>
                <a:sym typeface="Lucida Grande"/>
              </a:rPr>
              <a:t>Optional break out</a:t>
            </a:r>
            <a:endParaRPr lang="en-GB"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If you have time and a group that wants more engagement with the mathematics, use one or both of the following MIN tools: </a:t>
            </a:r>
            <a:endParaRPr lang="en-GB" sz="2200" dirty="0" smtClean="0">
              <a:effectLst/>
              <a:latin typeface="Lucida Grande"/>
              <a:ea typeface="Lucida Grande"/>
              <a:cs typeface="Lucida Grande"/>
              <a:sym typeface="Lucida Grande"/>
            </a:endParaRPr>
          </a:p>
          <a:p>
            <a:pPr lvl="0"/>
            <a:r>
              <a:rPr lang="en-US" sz="2200" i="1" dirty="0" smtClean="0">
                <a:effectLst/>
                <a:latin typeface="Lucida Grande"/>
                <a:ea typeface="Lucida Grande"/>
                <a:cs typeface="Lucida Grande"/>
                <a:sym typeface="Lucida Grande"/>
              </a:rPr>
              <a:t>Parents meeting: Graphs extension</a:t>
            </a:r>
            <a:endParaRPr lang="en-GB" sz="2200" dirty="0" smtClean="0">
              <a:effectLst/>
              <a:latin typeface="Lucida Grande"/>
              <a:ea typeface="Lucida Grande"/>
              <a:cs typeface="Lucida Grande"/>
              <a:sym typeface="Lucida Grande"/>
            </a:endParaRPr>
          </a:p>
          <a:p>
            <a:pPr lvl="0"/>
            <a:r>
              <a:rPr lang="en-US" sz="2200" i="1" dirty="0" smtClean="0">
                <a:effectLst/>
                <a:latin typeface="Lucida Grande"/>
                <a:ea typeface="Lucida Grande"/>
                <a:cs typeface="Lucida Grande"/>
                <a:sym typeface="Lucida Grande"/>
              </a:rPr>
              <a:t>Parents meeting: </a:t>
            </a:r>
            <a:r>
              <a:rPr lang="en-US" sz="2200" i="1" dirty="0" err="1" smtClean="0">
                <a:effectLst/>
                <a:latin typeface="Lucida Grande"/>
                <a:ea typeface="Lucida Grande"/>
                <a:cs typeface="Lucida Grande"/>
                <a:sym typeface="Lucida Grande"/>
              </a:rPr>
              <a:t>Percents</a:t>
            </a:r>
            <a:r>
              <a:rPr lang="en-US" sz="2200" i="1" dirty="0" smtClean="0">
                <a:effectLst/>
                <a:latin typeface="Lucida Grande"/>
                <a:ea typeface="Lucida Grande"/>
                <a:cs typeface="Lucida Grande"/>
                <a:sym typeface="Lucida Grande"/>
              </a:rPr>
              <a:t> extension</a:t>
            </a:r>
            <a:endParaRPr lang="en-GB"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These are exceptionally rich, and normally engaging, learning activities.  Each takes at least 40 minutes</a:t>
            </a:r>
            <a:r>
              <a:rPr lang="en-GB" sz="800" dirty="0" smtClean="0">
                <a:effectLst/>
              </a:rPr>
              <a:t> </a:t>
            </a:r>
            <a:endParaRPr sz="800" dirty="0">
              <a:latin typeface="Helvetica"/>
              <a:ea typeface="Helvetica"/>
              <a:cs typeface="Helvetica"/>
              <a:sym typeface="Helvetic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xfrm>
            <a:off x="5180013" y="6513513"/>
            <a:ext cx="3962400" cy="342900"/>
          </a:xfrm>
          <a:prstGeom prst="rect">
            <a:avLst/>
          </a:prstGeom>
          <a:noFill/>
        </p:spPr>
        <p:txBody>
          <a:bodyPr/>
          <a:lstStyle/>
          <a:p>
            <a:fld id="{79D5013B-9219-BC42-82A6-456D961C4665}" type="slidenum">
              <a:rPr lang="en-US"/>
              <a:pPr/>
              <a:t>25</a:t>
            </a:fld>
            <a:endParaRPr lang="en-US"/>
          </a:p>
        </p:txBody>
      </p:sp>
      <p:sp>
        <p:nvSpPr>
          <p:cNvPr id="98307" name="Rectangle 2"/>
          <p:cNvSpPr>
            <a:spLocks noGrp="1" noRot="1" noChangeAspect="1" noChangeArrowheads="1" noTextEdit="1"/>
          </p:cNvSpPr>
          <p:nvPr>
            <p:ph type="sldImg"/>
          </p:nvPr>
        </p:nvSpPr>
        <p:spPr>
          <a:xfrm>
            <a:off x="2857500" y="514350"/>
            <a:ext cx="3430588" cy="2571750"/>
          </a:xfrm>
          <a:ln/>
        </p:spPr>
      </p:sp>
      <p:sp>
        <p:nvSpPr>
          <p:cNvPr id="98308" name="Rectangle 3"/>
          <p:cNvSpPr>
            <a:spLocks noGrp="1" noChangeArrowheads="1"/>
          </p:cNvSpPr>
          <p:nvPr>
            <p:ph type="body" idx="1"/>
          </p:nvPr>
        </p:nvSpPr>
        <p:spPr>
          <a:noFill/>
          <a:ln/>
        </p:spPr>
        <p:txBody>
          <a:bodyPr/>
          <a:lstStyle/>
          <a:p>
            <a:r>
              <a:rPr lang="en-US" sz="2200" dirty="0" smtClean="0">
                <a:effectLst/>
                <a:latin typeface="Lucida Grande"/>
                <a:ea typeface="Lucida Grande"/>
                <a:cs typeface="Lucida Grande"/>
                <a:sym typeface="Lucida Grande"/>
              </a:rPr>
              <a:t>Broadening and deepening the mathematics curriculum by including tasks like that just presented, is what knowing and learning mathematics is about. And, although this may seem like a new idea, this broader vision of mathematics has been articulated by leading educators for some time. </a:t>
            </a:r>
          </a:p>
          <a:p>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This quote underlines the difference between learning facts and procedures and learning for understanding. </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It is rather like the difference between using a GPS and using a map. </a:t>
            </a:r>
            <a:endParaRPr lang="en-GB" sz="2200" dirty="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The Standards are about learning for understanding, which develops facts and procedures.</a:t>
            </a:r>
            <a:endParaRPr lang="en-GB" sz="2200" dirty="0">
              <a:effectLst/>
              <a:latin typeface="Lucida Grande"/>
              <a:ea typeface="Lucida Grande"/>
              <a:cs typeface="Lucida Grande"/>
              <a:sym typeface="Lucida Grande"/>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Shape 642"/>
          <p:cNvSpPr>
            <a:spLocks noGrp="1" noRot="1" noChangeAspect="1"/>
          </p:cNvSpPr>
          <p:nvPr>
            <p:ph type="sldImg"/>
          </p:nvPr>
        </p:nvSpPr>
        <p:spPr>
          <a:prstGeom prst="rect">
            <a:avLst/>
          </a:prstGeom>
        </p:spPr>
        <p:txBody>
          <a:bodyPr/>
          <a:lstStyle/>
          <a:p>
            <a:pPr lvl="0"/>
            <a:endParaRPr/>
          </a:p>
        </p:txBody>
      </p:sp>
      <p:sp>
        <p:nvSpPr>
          <p:cNvPr id="643" name="Shape 643"/>
          <p:cNvSpPr>
            <a:spLocks noGrp="1"/>
          </p:cNvSpPr>
          <p:nvPr>
            <p:ph type="body" sz="quarter" idx="1"/>
          </p:nvPr>
        </p:nvSpPr>
        <p:spPr>
          <a:prstGeom prst="rect">
            <a:avLst/>
          </a:prstGeom>
        </p:spPr>
        <p:txBody>
          <a:bodyPr/>
          <a:lstStyle/>
          <a:p>
            <a:r>
              <a:rPr lang="en-US" sz="2200" b="1" dirty="0" smtClean="0">
                <a:effectLst/>
                <a:latin typeface="Lucida Grande"/>
                <a:ea typeface="Lucida Grande"/>
                <a:cs typeface="Lucida Grande"/>
                <a:sym typeface="Lucida Grande"/>
              </a:rPr>
              <a:t>Analyzing and testing generalizations</a:t>
            </a:r>
            <a:br>
              <a:rPr lang="en-US" sz="2200" b="1" dirty="0" smtClean="0">
                <a:effectLst/>
                <a:latin typeface="Lucida Grande"/>
                <a:ea typeface="Lucida Grande"/>
                <a:cs typeface="Lucida Grande"/>
                <a:sym typeface="Lucida Grande"/>
              </a:rPr>
            </a:br>
            <a:r>
              <a:rPr lang="en-US" sz="2200" b="0" dirty="0" smtClean="0">
                <a:effectLst/>
                <a:latin typeface="Lucida Grande"/>
                <a:ea typeface="Lucida Grande"/>
                <a:cs typeface="Lucida Grande"/>
                <a:sym typeface="Lucida Grande"/>
              </a:rPr>
              <a:t>(10 minutes after ~50 minutes)</a:t>
            </a:r>
          </a:p>
          <a:p>
            <a:endParaRPr lang="en-GB" sz="2200" b="1"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We’ll now look at one more genre of activity:</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“Analyzing and testing generalizations”</a:t>
            </a:r>
            <a:endParaRPr lang="en-GB" sz="2200" dirty="0">
              <a:effectLst/>
              <a:latin typeface="Lucida Grande"/>
              <a:ea typeface="Lucida Grande"/>
              <a:cs typeface="Lucida Grande"/>
              <a:sym typeface="Lucida Grande"/>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xfrm>
            <a:off x="5180013" y="6513513"/>
            <a:ext cx="3962400" cy="342900"/>
          </a:xfrm>
          <a:prstGeom prst="rect">
            <a:avLst/>
          </a:prstGeom>
          <a:noFill/>
        </p:spPr>
        <p:txBody>
          <a:bodyPr/>
          <a:lstStyle/>
          <a:p>
            <a:fld id="{D57C734E-6F1B-3043-84B2-7CA4DC923DC3}" type="slidenum">
              <a:rPr lang="en-US"/>
              <a:pPr/>
              <a:t>27</a:t>
            </a:fld>
            <a:endParaRPr lang="en-US"/>
          </a:p>
        </p:txBody>
      </p:sp>
      <p:sp>
        <p:nvSpPr>
          <p:cNvPr id="130051"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anchor="b">
            <a:prstTxWarp prst="textNoShape">
              <a:avLst/>
            </a:prstTxWarp>
          </a:bodyPr>
          <a:lstStyle/>
          <a:p>
            <a:pPr algn="r"/>
            <a:fld id="{F5DAB856-D1F9-F841-BE09-395CC22F9208}" type="slidenum">
              <a:rPr lang="en-US" sz="1200"/>
              <a:pPr algn="r"/>
              <a:t>27</a:t>
            </a:fld>
            <a:endParaRPr lang="en-US" sz="1200"/>
          </a:p>
        </p:txBody>
      </p:sp>
      <p:sp>
        <p:nvSpPr>
          <p:cNvPr id="130052"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anchor="b">
            <a:prstTxWarp prst="textNoShape">
              <a:avLst/>
            </a:prstTxWarp>
          </a:bodyPr>
          <a:lstStyle/>
          <a:p>
            <a:pPr algn="r" eaLnBrk="1" hangingPunct="1"/>
            <a:fld id="{CD3F3183-1801-DD4B-8BEB-3CEFEF2D52AF}" type="slidenum">
              <a:rPr lang="en-US" sz="1200"/>
              <a:pPr algn="r" eaLnBrk="1" hangingPunct="1"/>
              <a:t>27</a:t>
            </a:fld>
            <a:endParaRPr lang="en-US" sz="1200"/>
          </a:p>
        </p:txBody>
      </p:sp>
      <p:sp>
        <p:nvSpPr>
          <p:cNvPr id="130053" name="Rectangle 2"/>
          <p:cNvSpPr>
            <a:spLocks noGrp="1" noRot="1" noChangeAspect="1" noChangeArrowheads="1" noTextEdit="1"/>
          </p:cNvSpPr>
          <p:nvPr>
            <p:ph type="sldImg"/>
          </p:nvPr>
        </p:nvSpPr>
        <p:spPr>
          <a:solidFill>
            <a:srgbClr val="FFFFFF"/>
          </a:solidFill>
          <a:ln/>
        </p:spPr>
      </p:sp>
      <p:sp>
        <p:nvSpPr>
          <p:cNvPr id="130054" name="Rectangle 3"/>
          <p:cNvSpPr>
            <a:spLocks noGrp="1" noChangeArrowheads="1"/>
          </p:cNvSpPr>
          <p:nvPr>
            <p:ph type="body" idx="1"/>
          </p:nvPr>
        </p:nvSpPr>
        <p:spPr>
          <a:solidFill>
            <a:srgbClr val="FFFFFF"/>
          </a:solidFill>
          <a:ln>
            <a:solidFill>
              <a:srgbClr val="000000"/>
            </a:solidFill>
          </a:ln>
        </p:spPr>
        <p:txBody>
          <a:bodyPr/>
          <a:lstStyle/>
          <a:p>
            <a:r>
              <a:rPr lang="en-US" sz="2200" dirty="0" smtClean="0">
                <a:effectLst/>
                <a:latin typeface="Lucida Grande"/>
                <a:ea typeface="Lucida Grande"/>
                <a:cs typeface="Lucida Grande"/>
                <a:sym typeface="Lucida Grande"/>
              </a:rPr>
              <a:t>These tasks involve students evaluating a set of mathematical statements and deciding if and when they are true (or not). Tasks of this nature deepen students understanding of mathematical concepts. </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The statements used are ones often made by students. Here’s an example. </a:t>
            </a:r>
          </a:p>
          <a:p>
            <a:endParaRPr lang="en-GB"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Read the statement slowly</a:t>
            </a:r>
          </a:p>
          <a:p>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What do you think? </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Is it always, sometimes or never true? </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If it is sometimes true, can you say when it is true? </a:t>
            </a:r>
            <a:endParaRPr lang="en-GB" i="1"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xfrm>
            <a:off x="5180013" y="6513513"/>
            <a:ext cx="3962400" cy="342900"/>
          </a:xfrm>
          <a:prstGeom prst="rect">
            <a:avLst/>
          </a:prstGeom>
          <a:noFill/>
        </p:spPr>
        <p:txBody>
          <a:bodyPr/>
          <a:lstStyle/>
          <a:p>
            <a:fld id="{D57C734E-6F1B-3043-84B2-7CA4DC923DC3}" type="slidenum">
              <a:rPr lang="en-US"/>
              <a:pPr/>
              <a:t>28</a:t>
            </a:fld>
            <a:endParaRPr lang="en-US"/>
          </a:p>
        </p:txBody>
      </p:sp>
      <p:sp>
        <p:nvSpPr>
          <p:cNvPr id="130051"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anchor="b">
            <a:prstTxWarp prst="textNoShape">
              <a:avLst/>
            </a:prstTxWarp>
          </a:bodyPr>
          <a:lstStyle/>
          <a:p>
            <a:pPr algn="r"/>
            <a:fld id="{F5DAB856-D1F9-F841-BE09-395CC22F9208}" type="slidenum">
              <a:rPr lang="en-US" sz="1200"/>
              <a:pPr algn="r"/>
              <a:t>28</a:t>
            </a:fld>
            <a:endParaRPr lang="en-US" sz="1200"/>
          </a:p>
        </p:txBody>
      </p:sp>
      <p:sp>
        <p:nvSpPr>
          <p:cNvPr id="130052"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anchor="b">
            <a:prstTxWarp prst="textNoShape">
              <a:avLst/>
            </a:prstTxWarp>
          </a:bodyPr>
          <a:lstStyle/>
          <a:p>
            <a:pPr algn="r" eaLnBrk="1" hangingPunct="1"/>
            <a:fld id="{CD3F3183-1801-DD4B-8BEB-3CEFEF2D52AF}" type="slidenum">
              <a:rPr lang="en-US" sz="1200"/>
              <a:pPr algn="r" eaLnBrk="1" hangingPunct="1"/>
              <a:t>28</a:t>
            </a:fld>
            <a:endParaRPr lang="en-US" sz="1200"/>
          </a:p>
        </p:txBody>
      </p:sp>
      <p:sp>
        <p:nvSpPr>
          <p:cNvPr id="130053" name="Rectangle 2"/>
          <p:cNvSpPr>
            <a:spLocks noGrp="1" noRot="1" noChangeAspect="1" noChangeArrowheads="1" noTextEdit="1"/>
          </p:cNvSpPr>
          <p:nvPr>
            <p:ph type="sldImg"/>
          </p:nvPr>
        </p:nvSpPr>
        <p:spPr>
          <a:solidFill>
            <a:srgbClr val="FFFFFF"/>
          </a:solidFill>
          <a:ln/>
        </p:spPr>
      </p:sp>
      <p:sp>
        <p:nvSpPr>
          <p:cNvPr id="130054" name="Rectangle 3"/>
          <p:cNvSpPr>
            <a:spLocks noGrp="1" noChangeArrowheads="1"/>
          </p:cNvSpPr>
          <p:nvPr>
            <p:ph type="body" idx="1"/>
          </p:nvPr>
        </p:nvSpPr>
        <p:spPr>
          <a:solidFill>
            <a:srgbClr val="FFFFFF"/>
          </a:solidFill>
          <a:ln>
            <a:solidFill>
              <a:srgbClr val="000000"/>
            </a:solidFill>
          </a:ln>
        </p:spPr>
        <p:txBody>
          <a:bodyPr/>
          <a:lstStyle/>
          <a:p>
            <a:r>
              <a:rPr lang="en-US" sz="2200" dirty="0" smtClean="0">
                <a:effectLst/>
                <a:latin typeface="Lucida Grande"/>
                <a:ea typeface="Lucida Grande"/>
                <a:cs typeface="Lucida Grande"/>
                <a:sym typeface="Lucida Grande"/>
              </a:rPr>
              <a:t>Working with this genre can be challenging for students. Sometimes, when students are struggling to make sense of such statements, </a:t>
            </a:r>
          </a:p>
          <a:p>
            <a:r>
              <a:rPr lang="en-US" sz="2200" dirty="0" smtClean="0">
                <a:effectLst/>
                <a:latin typeface="Lucida Grande"/>
                <a:ea typeface="Lucida Grande"/>
                <a:cs typeface="Lucida Grande"/>
                <a:sym typeface="Lucida Grande"/>
              </a:rPr>
              <a:t>a task may offer students a few examples to consider, to push their ideas and thinking of the statement and the mathematics. </a:t>
            </a:r>
            <a:r>
              <a:rPr lang="en-US" sz="2200" b="1" dirty="0" smtClean="0">
                <a:effectLst/>
                <a:latin typeface="Lucida Grande"/>
                <a:ea typeface="Lucida Grande"/>
                <a:cs typeface="Lucida Grande"/>
                <a:sym typeface="Lucida Grande"/>
              </a:rPr>
              <a:t> </a:t>
            </a:r>
          </a:p>
          <a:p>
            <a:endParaRPr lang="en-US" sz="2200" b="1" dirty="0" smtClean="0">
              <a:effectLst/>
              <a:latin typeface="Lucida Grande"/>
              <a:ea typeface="Lucida Grande"/>
              <a:cs typeface="Lucida Grande"/>
              <a:sym typeface="Lucida Grande"/>
            </a:endParaRPr>
          </a:p>
          <a:p>
            <a:r>
              <a:rPr lang="en-US" sz="2200" b="1" dirty="0" smtClean="0">
                <a:effectLst/>
                <a:latin typeface="Lucida Grande"/>
                <a:ea typeface="Lucida Grande"/>
                <a:cs typeface="Lucida Grande"/>
                <a:sym typeface="Lucida Grande"/>
              </a:rPr>
              <a:t>Handout 7</a:t>
            </a:r>
            <a:r>
              <a:rPr lang="en-US" sz="2200" dirty="0" smtClean="0">
                <a:effectLst/>
                <a:latin typeface="Lucida Grande"/>
                <a:ea typeface="Lucida Grande"/>
                <a:cs typeface="Lucida Grande"/>
                <a:sym typeface="Lucida Grande"/>
              </a:rPr>
              <a:t> gives some more examples you might like to think about later.</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Note the set of drawings that accompany this statement.</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How do the drawings help you think about the task and the mathematics? Did you change your answer after looking at the drawings? Why? </a:t>
            </a:r>
          </a:p>
          <a:p>
            <a:endParaRPr lang="en-GB"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Ask -  but it is not needed that you have participants answer these questions in a whole group discussion. You may suggest they talk to somewhat near them about how the drawings affected their thinking.</a:t>
            </a:r>
            <a:r>
              <a:rPr lang="en-GB" dirty="0" smtClean="0">
                <a:effectLst/>
              </a:rPr>
              <a:t> </a:t>
            </a:r>
            <a:endParaRPr lang="en-GB" i="1"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smtClean="0">
                <a:effectLst/>
                <a:latin typeface="Lucida Grande"/>
                <a:ea typeface="Lucida Grande"/>
                <a:cs typeface="Lucida Grande"/>
                <a:sym typeface="Lucida Grande"/>
              </a:rPr>
              <a:t>Concepts and skills support problem solving </a:t>
            </a:r>
            <a:r>
              <a:rPr lang="en-US" sz="2200" b="0" dirty="0" smtClean="0">
                <a:effectLst/>
                <a:latin typeface="Lucida Grande"/>
                <a:ea typeface="Lucida Grande"/>
                <a:cs typeface="Lucida Grande"/>
                <a:sym typeface="Lucida Grande"/>
              </a:rPr>
              <a:t>(5 minutes after 60 minutes)</a:t>
            </a:r>
            <a:endParaRPr lang="en-GB" sz="2200" b="1"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Let's see how concepts and skills support problem solving in another example. </a:t>
            </a:r>
            <a:endParaRPr lang="en-GB"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352812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defTabSz="584200" eaLnBrk="1" fontAlgn="auto" latinLnBrk="0" hangingPunct="1">
              <a:lnSpc>
                <a:spcPct val="100000"/>
              </a:lnSpc>
              <a:spcBef>
                <a:spcPts val="0"/>
              </a:spcBef>
              <a:spcAft>
                <a:spcPts val="0"/>
              </a:spcAft>
              <a:buClrTx/>
              <a:buSzTx/>
              <a:buFontTx/>
              <a:buNone/>
              <a:tabLst/>
              <a:defRPr/>
            </a:pPr>
            <a:r>
              <a:rPr lang="en-US" sz="2200" b="1" dirty="0" smtClean="0">
                <a:effectLst/>
                <a:latin typeface="Lucida Grande"/>
                <a:ea typeface="Lucida Grande"/>
                <a:cs typeface="Lucida Grande"/>
                <a:sym typeface="Lucida Grande"/>
              </a:rPr>
              <a:t>Introduction </a:t>
            </a:r>
            <a:r>
              <a:rPr lang="en-US" sz="2200" b="0" dirty="0" smtClean="0">
                <a:effectLst/>
                <a:latin typeface="Lucida Grande"/>
                <a:ea typeface="Lucida Grande"/>
                <a:cs typeface="Lucida Grande"/>
                <a:sym typeface="Lucida Grande"/>
              </a:rPr>
              <a:t>(10 minutes)</a:t>
            </a:r>
            <a:endParaRPr lang="en-GB" sz="2200" b="1"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Our aim in this session is to give you a picture of the State Standards for Mathematics, </a:t>
            </a:r>
          </a:p>
          <a:p>
            <a:r>
              <a:rPr lang="en-US" sz="2200" dirty="0" smtClean="0">
                <a:effectLst/>
                <a:latin typeface="Lucida Grande"/>
                <a:ea typeface="Lucida Grande"/>
                <a:cs typeface="Lucida Grande"/>
                <a:sym typeface="Lucida Grande"/>
              </a:rPr>
              <a:t>what they mean in terms of learning, and the important skills your children will develop.</a:t>
            </a:r>
            <a:endParaRPr lang="en-GB" sz="2200" dirty="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From some of the things you have heard, you may be surprised to know that, in the new Standards, </a:t>
            </a:r>
          </a:p>
          <a:p>
            <a:r>
              <a:rPr lang="en-US" sz="2200" dirty="0" smtClean="0">
                <a:effectLst/>
                <a:latin typeface="Lucida Grande"/>
                <a:ea typeface="Lucida Grande"/>
                <a:cs typeface="Lucida Grande"/>
                <a:sym typeface="Lucida Grande"/>
              </a:rPr>
              <a:t>students still learn the basic skills and concepts, such as arithmetic and algebra! </a:t>
            </a:r>
            <a:br>
              <a:rPr lang="en-US" sz="2200" dirty="0" smtClean="0">
                <a:effectLst/>
                <a:latin typeface="Lucida Grande"/>
                <a:ea typeface="Lucida Grande"/>
                <a:cs typeface="Lucida Grande"/>
                <a:sym typeface="Lucida Grande"/>
              </a:rPr>
            </a:br>
            <a:r>
              <a:rPr lang="en-US" sz="2200" dirty="0" smtClean="0">
                <a:effectLst/>
                <a:latin typeface="Lucida Grande"/>
                <a:ea typeface="Lucida Grande"/>
                <a:cs typeface="Lucida Grande"/>
                <a:sym typeface="Lucida Grande"/>
              </a:rPr>
              <a:t>	2  + 2 still makes 4!</a:t>
            </a:r>
            <a:endParaRPr lang="en-GB" sz="2200" dirty="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But they also learn something more – how to think with mathematics. </a:t>
            </a:r>
            <a:endParaRPr lang="en-GB" sz="2200" dirty="0">
              <a:effectLst/>
              <a:latin typeface="Lucida Grande"/>
              <a:ea typeface="Lucida Grande"/>
              <a:cs typeface="Lucida Grande"/>
              <a:sym typeface="Lucida Grande"/>
            </a:endParaRPr>
          </a:p>
        </p:txBody>
      </p:sp>
      <p:sp>
        <p:nvSpPr>
          <p:cNvPr id="67587" name="Slide Number Placeholder 3"/>
          <p:cNvSpPr>
            <a:spLocks noGrp="1"/>
          </p:cNvSpPr>
          <p:nvPr>
            <p:ph type="sldNum" sz="quarter" idx="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BA060E-4EDB-4F43-A197-D518CE476DAC}" type="slidenum">
              <a:rPr lang="en-US" sz="1200"/>
              <a:pPr eaLnBrk="1" hangingPunct="1"/>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Lucida Grande"/>
                <a:ea typeface="Lucida Grande"/>
                <a:cs typeface="Lucida Grande"/>
                <a:sym typeface="Lucida Grande"/>
              </a:rPr>
              <a:t>The Standards mean we need to include real-world problems that involve students in making </a:t>
            </a:r>
            <a:r>
              <a:rPr lang="en-US" sz="2200" i="1" dirty="0" smtClean="0">
                <a:effectLst/>
                <a:latin typeface="Lucida Grande"/>
                <a:ea typeface="Lucida Grande"/>
                <a:cs typeface="Lucida Grande"/>
                <a:sym typeface="Lucida Grande"/>
              </a:rPr>
              <a:t>decisions</a:t>
            </a:r>
            <a:r>
              <a:rPr lang="en-US" sz="2200" dirty="0" smtClean="0">
                <a:effectLst/>
                <a:latin typeface="Lucida Grande"/>
                <a:ea typeface="Lucida Grande"/>
                <a:cs typeface="Lucida Grande"/>
                <a:sym typeface="Lucida Grande"/>
              </a:rPr>
              <a:t> about the mathematics they use. </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We usually call these modeling problems. </a:t>
            </a:r>
          </a:p>
          <a:p>
            <a:r>
              <a:rPr lang="en-US" sz="2200" dirty="0" smtClean="0">
                <a:effectLst/>
                <a:latin typeface="Lucida Grande"/>
                <a:ea typeface="Lucida Grande"/>
                <a:cs typeface="Lucida Grande"/>
                <a:sym typeface="Lucida Grande"/>
              </a:rPr>
              <a:t>They are often poorly defined, just like most real world problems are, and require the student to make assumptions. </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Here is just one example. </a:t>
            </a:r>
            <a:endParaRPr lang="en-US" sz="2200" i="1" dirty="0" smtClean="0">
              <a:effectLst/>
              <a:latin typeface="Lucida Grande"/>
              <a:ea typeface="Lucida Grande"/>
              <a:cs typeface="Lucida Grande"/>
              <a:sym typeface="Lucida Grande"/>
            </a:endParaRPr>
          </a:p>
          <a:p>
            <a:endParaRPr lang="en-US" sz="2200" i="1"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Read the task on the slide.</a:t>
            </a:r>
            <a:endParaRPr lang="en-GB" sz="2200" dirty="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Students need to estimate the size of an adult, </a:t>
            </a:r>
          </a:p>
          <a:p>
            <a:r>
              <a:rPr lang="en-US" sz="2200" dirty="0" smtClean="0">
                <a:effectLst/>
                <a:latin typeface="Lucida Grande"/>
                <a:ea typeface="Lucida Grande"/>
                <a:cs typeface="Lucida Grande"/>
                <a:sym typeface="Lucida Grande"/>
              </a:rPr>
              <a:t>then sketch the shape of the material for the tent. </a:t>
            </a:r>
          </a:p>
          <a:p>
            <a:r>
              <a:rPr lang="en-US" sz="2200" dirty="0" smtClean="0">
                <a:effectLst/>
                <a:latin typeface="Lucida Grande"/>
                <a:ea typeface="Lucida Grande"/>
                <a:cs typeface="Lucida Grande"/>
                <a:sym typeface="Lucida Grande"/>
              </a:rPr>
              <a:t>They must then estimate and calculate measurements so they can cut the material. </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Lets look at one student’s solution:</a:t>
            </a:r>
            <a:r>
              <a:rPr lang="en-GB" dirty="0" smtClean="0">
                <a:effectLst/>
              </a:rPr>
              <a:t> </a:t>
            </a:r>
            <a:endParaRPr lang="en-US" dirty="0"/>
          </a:p>
        </p:txBody>
      </p:sp>
    </p:spTree>
    <p:extLst>
      <p:ext uri="{BB962C8B-B14F-4D97-AF65-F5344CB8AC3E}">
        <p14:creationId xmlns:p14="http://schemas.microsoft.com/office/powerpoint/2010/main" val="2059957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Lucida Grande"/>
                <a:ea typeface="Lucida Grande"/>
                <a:cs typeface="Lucida Grande"/>
                <a:sym typeface="Lucida Grande"/>
              </a:rPr>
              <a:t>Notice this student's assumptions, that:</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 4.5 feet high enough for the tent, </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5 feet is wide enough</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7 feet is long enough.</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She has then had to visualize the shape of the material for cutting. This is quite difficult! </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The student has also chosen to use the Pythagorean theorem to calculate the slanted edge of the tent. (5.1 feet).</a:t>
            </a:r>
          </a:p>
          <a:p>
            <a:r>
              <a:rPr lang="en-US" sz="2200" dirty="0" smtClean="0">
                <a:effectLst/>
                <a:latin typeface="Lucida Grande"/>
                <a:ea typeface="Lucida Grande"/>
                <a:cs typeface="Lucida Grande"/>
                <a:sym typeface="Lucida Grande"/>
              </a:rPr>
              <a:t> This is a measurement needed for cutting it. </a:t>
            </a:r>
            <a:endParaRPr lang="en-GB" sz="2200" dirty="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In most math lessons students are </a:t>
            </a:r>
            <a:r>
              <a:rPr lang="en-US" sz="2200" i="1" dirty="0" smtClean="0">
                <a:effectLst/>
                <a:latin typeface="Lucida Grande"/>
                <a:ea typeface="Lucida Grande"/>
                <a:cs typeface="Lucida Grande"/>
                <a:sym typeface="Lucida Grande"/>
              </a:rPr>
              <a:t>told</a:t>
            </a:r>
            <a:r>
              <a:rPr lang="en-US" sz="2200" dirty="0" smtClean="0">
                <a:effectLst/>
                <a:latin typeface="Lucida Grande"/>
                <a:ea typeface="Lucida Grande"/>
                <a:cs typeface="Lucida Grande"/>
                <a:sym typeface="Lucida Grande"/>
              </a:rPr>
              <a:t> the math to use. It is rare to see them choosing it! </a:t>
            </a:r>
          </a:p>
          <a:p>
            <a:r>
              <a:rPr lang="en-US" sz="2200" dirty="0" smtClean="0">
                <a:effectLst/>
                <a:latin typeface="Lucida Grande"/>
                <a:ea typeface="Lucida Grande"/>
                <a:cs typeface="Lucida Grande"/>
                <a:sym typeface="Lucida Grande"/>
              </a:rPr>
              <a:t>But this is what is needed if </a:t>
            </a:r>
            <a:r>
              <a:rPr lang="en-US" sz="2200" dirty="0" err="1" smtClean="0">
                <a:effectLst/>
                <a:latin typeface="Lucida Grande"/>
                <a:ea typeface="Lucida Grande"/>
                <a:cs typeface="Lucida Grande"/>
                <a:sym typeface="Lucida Grande"/>
              </a:rPr>
              <a:t>theyare</a:t>
            </a:r>
            <a:r>
              <a:rPr lang="en-US" sz="2200" dirty="0" smtClean="0">
                <a:effectLst/>
                <a:latin typeface="Lucida Grande"/>
                <a:ea typeface="Lucida Grande"/>
                <a:cs typeface="Lucida Grande"/>
                <a:sym typeface="Lucida Grande"/>
              </a:rPr>
              <a:t> to use math powerfully to tackle problems in the real world. </a:t>
            </a:r>
            <a:endParaRPr lang="en-US" dirty="0"/>
          </a:p>
        </p:txBody>
      </p:sp>
    </p:spTree>
    <p:extLst>
      <p:ext uri="{BB962C8B-B14F-4D97-AF65-F5344CB8AC3E}">
        <p14:creationId xmlns:p14="http://schemas.microsoft.com/office/powerpoint/2010/main" val="755981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effectLst/>
                <a:latin typeface="Lucida Grande"/>
                <a:ea typeface="Lucida Grande"/>
                <a:cs typeface="Lucida Grande"/>
                <a:sym typeface="Lucida Grande"/>
              </a:rPr>
              <a:t>Summary (5 minutes after 65 minutes)</a:t>
            </a:r>
            <a:r>
              <a:rPr lang="en-GB" dirty="0" smtClean="0">
                <a:effectLst/>
              </a:rPr>
              <a:t> </a:t>
            </a:r>
            <a:endParaRPr lang="en-US" dirty="0" smtClean="0"/>
          </a:p>
        </p:txBody>
      </p:sp>
    </p:spTree>
    <p:extLst>
      <p:ext uri="{BB962C8B-B14F-4D97-AF65-F5344CB8AC3E}">
        <p14:creationId xmlns:p14="http://schemas.microsoft.com/office/powerpoint/2010/main" val="3528124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i="1" dirty="0" smtClean="0">
                <a:effectLst/>
                <a:latin typeface="Lucida Grande"/>
                <a:ea typeface="Lucida Grande"/>
                <a:cs typeface="Lucida Grande"/>
                <a:sym typeface="Lucida Grande"/>
              </a:rPr>
              <a:t>This slide summarizes the objectives of the Standards. </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We have tried to illustrate most of these points in this workshop. </a:t>
            </a:r>
            <a:endParaRPr lang="en-GB" sz="2200" dirty="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Of course, there is more.</a:t>
            </a:r>
            <a:endParaRPr lang="en-GB"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2904308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u="sng" dirty="0" smtClean="0">
                <a:effectLst/>
                <a:latin typeface="Lucida Grande"/>
                <a:ea typeface="Lucida Grande"/>
                <a:cs typeface="Lucida Grande"/>
                <a:sym typeface="Lucida Grande"/>
              </a:rPr>
              <a:t>Good instruction practices are critical to implementation of the </a:t>
            </a:r>
            <a:r>
              <a:rPr lang="en-GB" sz="2200" u="sng" dirty="0" smtClean="0">
                <a:effectLst/>
                <a:latin typeface="Lucida Grande"/>
                <a:ea typeface="Lucida Grande"/>
                <a:cs typeface="Lucida Grande"/>
                <a:sym typeface="Lucida Grande"/>
              </a:rPr>
              <a:t>Standards</a:t>
            </a:r>
            <a:endParaRPr lang="en-GB" sz="2200" dirty="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Good teaching depends on knowing where your students are and responding appropriately. </a:t>
            </a:r>
            <a:endParaRPr lang="en-GB" sz="2200" dirty="0" smtClean="0">
              <a:effectLst/>
              <a:latin typeface="Lucida Grande"/>
              <a:ea typeface="Lucida Grande"/>
              <a:cs typeface="Lucida Grande"/>
              <a:sym typeface="Lucida Grande"/>
            </a:endParaRPr>
          </a:p>
          <a:p>
            <a:r>
              <a:rPr lang="en-US" sz="2200" u="sng" dirty="0" smtClean="0">
                <a:effectLst/>
                <a:latin typeface="Lucida Grande"/>
                <a:ea typeface="Lucida Grande"/>
                <a:cs typeface="Lucida Grande"/>
                <a:sym typeface="Lucida Grande"/>
              </a:rPr>
              <a:t>In math classrooms, teachers should encourage students to discuss their ideas, much as you have been doing. </a:t>
            </a:r>
            <a:endParaRPr lang="en-GB" sz="2200" dirty="0" smtClean="0">
              <a:effectLst/>
              <a:latin typeface="Lucida Grande"/>
              <a:ea typeface="Lucida Grande"/>
              <a:cs typeface="Lucida Grande"/>
              <a:sym typeface="Lucida Grande"/>
            </a:endParaRPr>
          </a:p>
          <a:p>
            <a:r>
              <a:rPr lang="en-US" sz="2200" u="none" dirty="0" smtClean="0">
                <a:effectLst/>
                <a:latin typeface="Lucida Grande"/>
                <a:ea typeface="Lucida Grande"/>
                <a:cs typeface="Lucida Grande"/>
                <a:sym typeface="Lucida Grande"/>
              </a:rPr>
              <a:t>In</a:t>
            </a:r>
            <a:r>
              <a:rPr lang="en-US" sz="2200" u="none" baseline="0" dirty="0" smtClean="0">
                <a:effectLst/>
                <a:latin typeface="Lucida Grande"/>
                <a:ea typeface="Lucida Grande"/>
                <a:cs typeface="Lucida Grande"/>
                <a:sym typeface="Lucida Grande"/>
              </a:rPr>
              <a:t> o</a:t>
            </a:r>
            <a:r>
              <a:rPr lang="en-US" sz="2200" u="sng" dirty="0" smtClean="0">
                <a:effectLst/>
                <a:latin typeface="Lucida Grande"/>
                <a:ea typeface="Lucida Grande"/>
                <a:cs typeface="Lucida Grande"/>
                <a:sym typeface="Lucida Grande"/>
              </a:rPr>
              <a:t>ther </a:t>
            </a:r>
            <a:r>
              <a:rPr lang="en-US" sz="2200" dirty="0" smtClean="0">
                <a:effectLst/>
                <a:latin typeface="Lucida Grande"/>
                <a:ea typeface="Lucida Grande"/>
                <a:cs typeface="Lucida Grande"/>
                <a:sym typeface="Lucida Grande"/>
              </a:rPr>
              <a:t>good</a:t>
            </a:r>
            <a:r>
              <a:rPr lang="en-US" sz="2200" u="sng" dirty="0" smtClean="0">
                <a:effectLst/>
                <a:latin typeface="Lucida Grande"/>
                <a:ea typeface="Lucida Grande"/>
                <a:cs typeface="Lucida Grande"/>
                <a:sym typeface="Lucida Grande"/>
              </a:rPr>
              <a:t> strateg</a:t>
            </a:r>
            <a:r>
              <a:rPr lang="en-US" sz="2200" dirty="0" smtClean="0">
                <a:effectLst/>
                <a:latin typeface="Lucida Grande"/>
                <a:ea typeface="Lucida Grande"/>
                <a:cs typeface="Lucida Grande"/>
                <a:sym typeface="Lucida Grande"/>
              </a:rPr>
              <a:t>ies:</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 </a:t>
            </a:r>
            <a:r>
              <a:rPr lang="en-US" sz="2200" u="sng" dirty="0" smtClean="0">
                <a:effectLst/>
                <a:latin typeface="Lucida Grande"/>
                <a:ea typeface="Lucida Grande"/>
                <a:cs typeface="Lucida Grande"/>
                <a:sym typeface="Lucida Grande"/>
              </a:rPr>
              <a:t>students record their ideas on mini-whiteboards for sharing with each other and the teacher</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who can quickly get an idea of where students are in their thinking</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a:t>
            </a:r>
            <a:r>
              <a:rPr lang="en-US" sz="2200" u="sng" dirty="0" smtClean="0">
                <a:effectLst/>
                <a:latin typeface="Lucida Grande"/>
                <a:ea typeface="Lucida Grande"/>
                <a:cs typeface="Lucida Grande"/>
                <a:sym typeface="Lucida Grande"/>
              </a:rPr>
              <a:t>students work together to produce posters that display their reasoning. </a:t>
            </a:r>
          </a:p>
          <a:p>
            <a:r>
              <a:rPr lang="en-US" sz="2200" dirty="0" smtClean="0">
                <a:effectLst/>
                <a:latin typeface="Lucida Grande"/>
                <a:ea typeface="Lucida Grande"/>
                <a:cs typeface="Lucida Grande"/>
                <a:sym typeface="Lucida Grande"/>
              </a:rPr>
              <a:t>Then the</a:t>
            </a:r>
            <a:r>
              <a:rPr lang="en-US" sz="2200" u="sng" dirty="0" smtClean="0">
                <a:effectLst/>
                <a:latin typeface="Lucida Grande"/>
                <a:ea typeface="Lucida Grande"/>
                <a:cs typeface="Lucida Grande"/>
                <a:sym typeface="Lucida Grande"/>
              </a:rPr>
              <a:t> teacher can walk around the room and listen and take note of student thinking, without interrupting student discussions.</a:t>
            </a:r>
            <a:r>
              <a:rPr lang="en-US" sz="2200" dirty="0" smtClean="0">
                <a:effectLst/>
                <a:latin typeface="Lucida Grande"/>
                <a:ea typeface="Lucida Grande"/>
                <a:cs typeface="Lucida Grande"/>
                <a:sym typeface="Lucida Grande"/>
              </a:rPr>
              <a:t>  </a:t>
            </a:r>
          </a:p>
          <a:p>
            <a:r>
              <a:rPr lang="en-US" sz="2200" dirty="0" smtClean="0">
                <a:effectLst/>
                <a:latin typeface="Lucida Grande"/>
                <a:ea typeface="Lucida Grande"/>
                <a:cs typeface="Lucida Grande"/>
                <a:sym typeface="Lucida Grande"/>
              </a:rPr>
              <a:t>We’ll see an example of this in a moment.</a:t>
            </a:r>
            <a:endParaRPr lang="en-GB" sz="2200" dirty="0" smtClean="0">
              <a:effectLst/>
              <a:latin typeface="Lucida Grande"/>
              <a:ea typeface="Lucida Grande"/>
              <a:cs typeface="Lucida Grande"/>
              <a:sym typeface="Lucida Grande"/>
            </a:endParaRPr>
          </a:p>
          <a:p>
            <a:endParaRPr lang="en-US" sz="2200" u="sng" dirty="0" smtClean="0">
              <a:effectLst/>
              <a:latin typeface="Lucida Grande"/>
              <a:ea typeface="Lucida Grande"/>
              <a:cs typeface="Lucida Grande"/>
              <a:sym typeface="Lucida Grande"/>
            </a:endParaRPr>
          </a:p>
          <a:p>
            <a:r>
              <a:rPr lang="en-US" sz="2200" u="sng" dirty="0" smtClean="0">
                <a:effectLst/>
                <a:latin typeface="Lucida Grande"/>
                <a:ea typeface="Lucida Grande"/>
                <a:cs typeface="Lucida Grande"/>
                <a:sym typeface="Lucida Grande"/>
              </a:rPr>
              <a:t>Research shows us that by articulating their ideas openly, in words, pictures, and symbols students develop a much better understanding of the content. </a:t>
            </a:r>
            <a:endParaRPr lang="en-US" dirty="0"/>
          </a:p>
        </p:txBody>
      </p:sp>
    </p:spTree>
    <p:extLst>
      <p:ext uri="{BB962C8B-B14F-4D97-AF65-F5344CB8AC3E}">
        <p14:creationId xmlns:p14="http://schemas.microsoft.com/office/powerpoint/2010/main" val="2619008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584200" eaLnBrk="1" fontAlgn="auto" latinLnBrk="0" hangingPunct="1">
              <a:lnSpc>
                <a:spcPct val="100000"/>
              </a:lnSpc>
              <a:spcBef>
                <a:spcPts val="0"/>
              </a:spcBef>
              <a:spcAft>
                <a:spcPts val="0"/>
              </a:spcAft>
              <a:buClrTx/>
              <a:buSzTx/>
              <a:buFontTx/>
              <a:buNone/>
              <a:tabLst/>
              <a:defRPr/>
            </a:pPr>
            <a:r>
              <a:rPr lang="en-US" sz="2200" b="1" dirty="0" smtClean="0">
                <a:effectLst/>
                <a:latin typeface="Lucida Grande"/>
                <a:ea typeface="Lucida Grande"/>
                <a:cs typeface="Lucida Grande"/>
                <a:sym typeface="Lucida Grande"/>
              </a:rPr>
              <a:t>Time for Questions </a:t>
            </a:r>
            <a:r>
              <a:rPr lang="en-US" sz="2200" b="0" dirty="0" smtClean="0">
                <a:effectLst/>
                <a:latin typeface="Lucida Grande"/>
                <a:ea typeface="Lucida Grande"/>
                <a:cs typeface="Lucida Grande"/>
                <a:sym typeface="Lucida Grande"/>
              </a:rPr>
              <a:t>(10 or more minutes after 65 minutes)</a:t>
            </a:r>
            <a:endParaRPr lang="en-GB" sz="2200" b="1" dirty="0" smtClean="0">
              <a:effectLst/>
              <a:latin typeface="Lucida Grande"/>
              <a:ea typeface="Lucida Grande"/>
              <a:cs typeface="Lucida Grande"/>
              <a:sym typeface="Lucida Grande"/>
            </a:endParaRPr>
          </a:p>
          <a:p>
            <a:endParaRPr lang="en-GB" sz="2200" b="1"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Allow plenty of time for this. </a:t>
            </a:r>
            <a:endParaRPr lang="en-GB" sz="2200" dirty="0" smtClean="0">
              <a:effectLst/>
              <a:latin typeface="Lucida Grande"/>
              <a:ea typeface="Lucida Grande"/>
              <a:cs typeface="Lucida Grande"/>
              <a:sym typeface="Lucida Grande"/>
            </a:endParaRPr>
          </a:p>
          <a:p>
            <a:endParaRPr lang="en-US" sz="2200" i="1"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Now is the chance to use the responses you have prepared.</a:t>
            </a:r>
            <a:endParaRPr lang="en-GB" sz="2200" dirty="0" smtClean="0">
              <a:effectLst/>
              <a:latin typeface="Lucida Grande"/>
              <a:ea typeface="Lucida Grande"/>
              <a:cs typeface="Lucida Grande"/>
              <a:sym typeface="Lucida Grande"/>
            </a:endParaRPr>
          </a:p>
          <a:p>
            <a:endParaRPr lang="en-US" dirty="0" smtClean="0"/>
          </a:p>
        </p:txBody>
      </p:sp>
    </p:spTree>
    <p:extLst>
      <p:ext uri="{BB962C8B-B14F-4D97-AF65-F5344CB8AC3E}">
        <p14:creationId xmlns:p14="http://schemas.microsoft.com/office/powerpoint/2010/main" val="3528124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xfrm>
            <a:off x="5180013" y="6513513"/>
            <a:ext cx="3962400" cy="342900"/>
          </a:xfrm>
          <a:prstGeom prst="rect">
            <a:avLst/>
          </a:prstGeom>
          <a:noFill/>
        </p:spPr>
        <p:txBody>
          <a:bodyPr/>
          <a:lstStyle/>
          <a:p>
            <a:fld id="{CB2B94A7-38FE-A944-AD3B-A5DD38676EF8}" type="slidenum">
              <a:rPr lang="en-US"/>
              <a:pPr/>
              <a:t>36</a:t>
            </a:fld>
            <a:endParaRPr lang="en-US"/>
          </a:p>
        </p:txBody>
      </p:sp>
      <p:sp>
        <p:nvSpPr>
          <p:cNvPr id="16387" name="Rectangle 2"/>
          <p:cNvSpPr>
            <a:spLocks noGrp="1" noRot="1" noChangeAspect="1" noChangeArrowheads="1" noTextEdit="1"/>
          </p:cNvSpPr>
          <p:nvPr>
            <p:ph type="sldImg"/>
          </p:nvPr>
        </p:nvSpPr>
        <p:spPr>
          <a:xfrm>
            <a:off x="2857500" y="514350"/>
            <a:ext cx="3430588" cy="2571750"/>
          </a:xfrm>
          <a:ln/>
        </p:spPr>
      </p:sp>
      <p:sp>
        <p:nvSpPr>
          <p:cNvPr id="16388" name="Rectangle 3"/>
          <p:cNvSpPr>
            <a:spLocks noGrp="1" noChangeArrowheads="1"/>
          </p:cNvSpPr>
          <p:nvPr>
            <p:ph type="body" idx="1"/>
          </p:nvPr>
        </p:nvSpPr>
        <p:spPr>
          <a:noFill/>
          <a:ln/>
        </p:spPr>
        <p:txBody>
          <a:bodyPr/>
          <a:lstStyle/>
          <a:p>
            <a:r>
              <a:rPr lang="en-US" sz="2200" b="1" dirty="0" smtClean="0">
                <a:effectLst/>
                <a:latin typeface="Lucida Grande"/>
                <a:ea typeface="Lucida Grande"/>
                <a:cs typeface="Lucida Grande"/>
                <a:sym typeface="Lucida Grande"/>
              </a:rPr>
              <a:t>Thank you</a:t>
            </a:r>
            <a:endParaRPr lang="en-GB" sz="2200" b="1" dirty="0" smtClean="0">
              <a:effectLst/>
              <a:latin typeface="Lucida Grande"/>
              <a:ea typeface="Lucida Grande"/>
              <a:cs typeface="Lucida Grande"/>
              <a:sym typeface="Lucida Grande"/>
            </a:endParaRPr>
          </a:p>
          <a:p>
            <a:endParaRPr lang="en-US" sz="2200" i="1" smtClean="0">
              <a:effectLst/>
              <a:latin typeface="Lucida Grande"/>
              <a:ea typeface="Lucida Grande"/>
              <a:cs typeface="Lucida Grande"/>
              <a:sym typeface="Lucida Grande"/>
            </a:endParaRPr>
          </a:p>
          <a:p>
            <a:r>
              <a:rPr lang="en-US" sz="2200" i="1" smtClean="0">
                <a:effectLst/>
                <a:latin typeface="Lucida Grande"/>
                <a:ea typeface="Lucida Grande"/>
                <a:cs typeface="Lucida Grande"/>
                <a:sym typeface="Lucida Grande"/>
              </a:rPr>
              <a:t>Customize </a:t>
            </a:r>
            <a:r>
              <a:rPr lang="en-US" sz="2200" i="1" dirty="0" smtClean="0">
                <a:effectLst/>
                <a:latin typeface="Lucida Grande"/>
                <a:ea typeface="Lucida Grande"/>
                <a:cs typeface="Lucida Grande"/>
                <a:sym typeface="Lucida Grande"/>
              </a:rPr>
              <a:t>this slide with your own contact details. </a:t>
            </a:r>
            <a:endParaRPr lang="en-GB" sz="2200" dirty="0" smtClean="0">
              <a:effectLst/>
              <a:latin typeface="Lucida Grande"/>
              <a:ea typeface="Lucida Grande"/>
              <a:cs typeface="Lucida Grande"/>
              <a:sym typeface="Lucida Grande"/>
            </a:endParaRPr>
          </a:p>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2200" b="1" i="1" dirty="0" smtClean="0">
                <a:effectLst/>
                <a:latin typeface="Lucida Grande"/>
                <a:ea typeface="Lucida Grande"/>
                <a:cs typeface="Lucida Grande"/>
                <a:sym typeface="Lucida Grande"/>
              </a:rPr>
              <a:t>Optional slide</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First a word about the history.</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The need for new, higher Standards grew from various things</a:t>
            </a:r>
          </a:p>
          <a:p>
            <a:endParaRPr lang="en-GB"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Read the slide</a:t>
            </a:r>
          </a:p>
          <a:p>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What we know from research and from employers is that people need to learn to be able to use their math </a:t>
            </a:r>
          </a:p>
          <a:p>
            <a:r>
              <a:rPr lang="en-US" sz="2200" dirty="0" smtClean="0">
                <a:effectLst/>
                <a:latin typeface="Lucida Grande"/>
                <a:ea typeface="Lucida Grande"/>
                <a:cs typeface="Lucida Grande"/>
                <a:sym typeface="Lucida Grande"/>
              </a:rPr>
              <a:t>- to construct chains of reasoning from a problem situation through to a solution.</a:t>
            </a:r>
            <a:endParaRPr lang="en-GB" sz="2200" dirty="0">
              <a:effectLst/>
              <a:latin typeface="Lucida Grande"/>
              <a:ea typeface="Lucida Grande"/>
              <a:cs typeface="Lucida Grande"/>
              <a:sym typeface="Lucida Grande"/>
            </a:endParaRPr>
          </a:p>
        </p:txBody>
      </p:sp>
      <p:sp>
        <p:nvSpPr>
          <p:cNvPr id="69635" name="Slide Number Placeholder 3"/>
          <p:cNvSpPr>
            <a:spLocks noGrp="1"/>
          </p:cNvSpPr>
          <p:nvPr>
            <p:ph type="sldNum" sz="quarter" idx="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CE008A-A137-C94C-811B-1456F48D912D}" type="slidenum">
              <a:rPr lang="en-US" sz="1200"/>
              <a:pPr eaLnBrk="1" hangingPunct="1"/>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2200" dirty="0" smtClean="0">
                <a:effectLst/>
                <a:latin typeface="Lucida Grande"/>
                <a:ea typeface="Lucida Grande"/>
                <a:cs typeface="Lucida Grande"/>
                <a:sym typeface="Lucida Grande"/>
              </a:rPr>
              <a:t>This article from U.S. News and World report summarizes the need for new standards in a sentence</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a:t>
            </a:r>
            <a:endParaRPr lang="en-GB"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Read the slide</a:t>
            </a:r>
            <a:endParaRPr lang="en-GB" sz="2200" dirty="0" smtClean="0">
              <a:effectLst/>
              <a:latin typeface="Lucida Grande"/>
              <a:ea typeface="Lucida Grande"/>
              <a:cs typeface="Lucida Grande"/>
              <a:sym typeface="Lucida Grande"/>
            </a:endParaRPr>
          </a:p>
          <a:p>
            <a:r>
              <a:rPr lang="en-US" sz="2200" i="1" dirty="0" smtClean="0">
                <a:effectLst/>
                <a:latin typeface="Lucida Grande"/>
                <a:ea typeface="Lucida Grande"/>
                <a:cs typeface="Lucida Grande"/>
                <a:sym typeface="Lucida Grande"/>
              </a:rPr>
              <a:t> </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Now let's look at the Standards in a bit more detail</a:t>
            </a:r>
            <a:r>
              <a:rPr lang="en-GB" dirty="0" smtClean="0">
                <a:effectLst/>
              </a:rPr>
              <a:t> </a:t>
            </a:r>
            <a:endParaRPr lang="en-GB" sz="2200" dirty="0">
              <a:effectLst/>
              <a:latin typeface="Lucida Grande"/>
              <a:ea typeface="Lucida Grande"/>
              <a:cs typeface="Lucida Grande"/>
              <a:sym typeface="Lucida Grande"/>
            </a:endParaRPr>
          </a:p>
        </p:txBody>
      </p:sp>
      <p:sp>
        <p:nvSpPr>
          <p:cNvPr id="67587" name="Slide Number Placeholder 3"/>
          <p:cNvSpPr>
            <a:spLocks noGrp="1"/>
          </p:cNvSpPr>
          <p:nvPr>
            <p:ph type="sldNum" sz="quarter" idx="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BA060E-4EDB-4F43-A197-D518CE476DAC}" type="slidenum">
              <a:rPr lang="en-US" sz="1200"/>
              <a:pPr eaLnBrk="1" hangingPunct="1"/>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2200" dirty="0" smtClean="0">
                <a:effectLst/>
                <a:latin typeface="Lucida Grande"/>
                <a:ea typeface="Lucida Grande"/>
                <a:cs typeface="Lucida Grande"/>
                <a:sym typeface="Lucida Grande"/>
              </a:rPr>
              <a:t>There are the Mathematics Contents Standards</a:t>
            </a:r>
          </a:p>
          <a:p>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These form the bulk of the Standards document and describe the concepts and skills that should be taught. </a:t>
            </a:r>
          </a:p>
          <a:p>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Much of what is here could be found in past individual state standards. </a:t>
            </a:r>
            <a:endParaRPr lang="en-GB" sz="2200" dirty="0">
              <a:effectLst/>
              <a:latin typeface="Lucida Grande"/>
              <a:ea typeface="Lucida Grande"/>
              <a:cs typeface="Lucida Grande"/>
              <a:sym typeface="Lucida Grande"/>
            </a:endParaRPr>
          </a:p>
        </p:txBody>
      </p:sp>
      <p:sp>
        <p:nvSpPr>
          <p:cNvPr id="71683" name="Slide Number Placeholder 3"/>
          <p:cNvSpPr>
            <a:spLocks noGrp="1"/>
          </p:cNvSpPr>
          <p:nvPr>
            <p:ph type="sldNum" sz="quarter" idx="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C69A73-E75F-474F-886C-27D08C79A564}" type="slidenum">
              <a:rPr lang="en-US" sz="1200"/>
              <a:pPr eaLnBrk="1" hangingPunct="1"/>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2200" dirty="0" smtClean="0">
                <a:effectLst/>
                <a:latin typeface="Lucida Grande"/>
                <a:ea typeface="Lucida Grande"/>
                <a:cs typeface="Lucida Grande"/>
                <a:sym typeface="Lucida Grande"/>
              </a:rPr>
              <a:t>The Mathematical Practices are the main new feature of the standards. </a:t>
            </a:r>
          </a:p>
          <a:p>
            <a:r>
              <a:rPr lang="en-US" sz="2200" b="1" dirty="0" smtClean="0">
                <a:effectLst/>
                <a:latin typeface="Lucida Grande"/>
                <a:ea typeface="Lucida Grande"/>
                <a:cs typeface="Lucida Grande"/>
                <a:sym typeface="Lucida Grande"/>
              </a:rPr>
              <a:t>Handout 1, </a:t>
            </a:r>
            <a:r>
              <a:rPr lang="en-US" sz="2200" dirty="0" smtClean="0">
                <a:effectLst/>
                <a:latin typeface="Lucida Grande"/>
                <a:ea typeface="Lucida Grande"/>
                <a:cs typeface="Lucida Grande"/>
                <a:sym typeface="Lucida Grande"/>
              </a:rPr>
              <a:t>for reading later, expands on what they mean.</a:t>
            </a:r>
            <a:endParaRPr lang="en-GB" sz="2200" dirty="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They describe what really doing mathematics involves – so they have always been there, implicitly, but have often been neglected.</a:t>
            </a:r>
          </a:p>
          <a:p>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The practices clarify the depth of understanding that students need to have. </a:t>
            </a:r>
          </a:p>
          <a:p>
            <a:r>
              <a:rPr lang="en-US" sz="2200" dirty="0" smtClean="0">
                <a:effectLst/>
                <a:latin typeface="Lucida Grande"/>
                <a:ea typeface="Lucida Grande"/>
                <a:cs typeface="Lucida Grande"/>
                <a:sym typeface="Lucida Grande"/>
              </a:rPr>
              <a:t>They emphasize that understanding a mathematical topic means students can use the concept to </a:t>
            </a:r>
          </a:p>
          <a:p>
            <a:r>
              <a:rPr lang="en-US" sz="2200" i="1" dirty="0" smtClean="0">
                <a:effectLst/>
                <a:latin typeface="Lucida Grande"/>
                <a:ea typeface="Lucida Grande"/>
                <a:cs typeface="Lucida Grande"/>
                <a:sym typeface="Lucida Grande"/>
              </a:rPr>
              <a:t>	make sense, reason, construct arguments, and solve non-routine problems.</a:t>
            </a:r>
            <a:r>
              <a:rPr lang="en-GB" dirty="0" smtClean="0">
                <a:effectLst/>
              </a:rPr>
              <a:t> </a:t>
            </a:r>
            <a:endParaRPr lang="en-US" i="0" dirty="0">
              <a:latin typeface="Arial" charset="0"/>
            </a:endParaRPr>
          </a:p>
        </p:txBody>
      </p:sp>
      <p:sp>
        <p:nvSpPr>
          <p:cNvPr id="71683" name="Slide Number Placeholder 3"/>
          <p:cNvSpPr>
            <a:spLocks noGrp="1"/>
          </p:cNvSpPr>
          <p:nvPr>
            <p:ph type="sldNum" sz="quarter" idx="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C69A73-E75F-474F-886C-27D08C79A564}" type="slidenum">
              <a:rPr lang="en-US" sz="1200"/>
              <a:pPr eaLnBrk="1" hangingPunct="1"/>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584200" eaLnBrk="1" fontAlgn="auto" latinLnBrk="0" hangingPunct="1">
              <a:lnSpc>
                <a:spcPct val="100000"/>
              </a:lnSpc>
              <a:spcBef>
                <a:spcPts val="0"/>
              </a:spcBef>
              <a:spcAft>
                <a:spcPts val="0"/>
              </a:spcAft>
              <a:buClrTx/>
              <a:buSzTx/>
              <a:buFontTx/>
              <a:buNone/>
              <a:tabLst/>
              <a:defRPr/>
            </a:pPr>
            <a:r>
              <a:rPr lang="en-US" sz="2200" b="1" dirty="0" smtClean="0">
                <a:effectLst/>
                <a:latin typeface="Lucida Grande"/>
                <a:ea typeface="Lucida Grande"/>
                <a:cs typeface="Lucida Grande"/>
                <a:sym typeface="Lucida Grande"/>
              </a:rPr>
              <a:t>Tackling a problem </a:t>
            </a:r>
            <a:r>
              <a:rPr lang="en-US" sz="2200" b="0" dirty="0" smtClean="0">
                <a:effectLst/>
                <a:latin typeface="Lucida Grande"/>
                <a:ea typeface="Lucida Grande"/>
                <a:cs typeface="Lucida Grande"/>
                <a:sym typeface="Lucida Grande"/>
              </a:rPr>
              <a:t>(15 minutes starting at ~10 minutes)</a:t>
            </a:r>
            <a:endParaRPr lang="en-GB" sz="2200" b="1" dirty="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Let’s look at an example of a task that</a:t>
            </a:r>
            <a:br>
              <a:rPr lang="en-US" sz="2200" dirty="0" smtClean="0">
                <a:effectLst/>
                <a:latin typeface="Lucida Grande"/>
                <a:ea typeface="Lucida Grande"/>
                <a:cs typeface="Lucida Grande"/>
                <a:sym typeface="Lucida Grande"/>
              </a:rPr>
            </a:br>
            <a:r>
              <a:rPr lang="en-US" sz="2200" dirty="0" smtClean="0">
                <a:effectLst/>
                <a:latin typeface="Lucida Grande"/>
                <a:ea typeface="Lucida Grande"/>
                <a:cs typeface="Lucida Grande"/>
                <a:sym typeface="Lucida Grande"/>
              </a:rPr>
              <a:t>represents the broader goals of the Standards for your student’s classroom experiences.</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 </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It's the problem in </a:t>
            </a:r>
            <a:r>
              <a:rPr lang="en-US" sz="2200" b="1" dirty="0" smtClean="0">
                <a:effectLst/>
                <a:latin typeface="Lucida Grande"/>
                <a:ea typeface="Lucida Grande"/>
                <a:cs typeface="Lucida Grande"/>
                <a:sym typeface="Lucida Grande"/>
              </a:rPr>
              <a:t>Handout 2, </a:t>
            </a:r>
            <a:r>
              <a:rPr lang="en-US" sz="2200" dirty="0" smtClean="0">
                <a:effectLst/>
                <a:latin typeface="Lucida Grande"/>
                <a:ea typeface="Lucida Grande"/>
                <a:cs typeface="Lucida Grande"/>
                <a:sym typeface="Lucida Grande"/>
              </a:rPr>
              <a:t>about the process of turning an airplane round efficiently between flights. </a:t>
            </a:r>
            <a:endParaRPr lang="en-US" dirty="0" smtClean="0"/>
          </a:p>
        </p:txBody>
      </p:sp>
    </p:spTree>
    <p:extLst>
      <p:ext uri="{BB962C8B-B14F-4D97-AF65-F5344CB8AC3E}">
        <p14:creationId xmlns:p14="http://schemas.microsoft.com/office/powerpoint/2010/main" val="352812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i="1" dirty="0" smtClean="0">
                <a:effectLst/>
                <a:latin typeface="Lucida Grande"/>
                <a:ea typeface="Lucida Grande"/>
                <a:cs typeface="Lucida Grande"/>
                <a:sym typeface="Lucida Grande"/>
              </a:rPr>
              <a:t>Point to the table and read the bullet points </a:t>
            </a:r>
            <a:endParaRPr lang="en-GB"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This problem relates to everyday life. Math can help solve it yet it involves more than just simple arithmetic. </a:t>
            </a:r>
            <a:endParaRPr lang="en-GB" sz="2200" dirty="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Maybe you can guess what many students do? </a:t>
            </a:r>
          </a:p>
          <a:p>
            <a:r>
              <a:rPr lang="en-US" sz="2200" dirty="0" smtClean="0">
                <a:effectLst/>
                <a:latin typeface="Lucida Grande"/>
                <a:ea typeface="Lucida Grande"/>
                <a:cs typeface="Lucida Grande"/>
                <a:sym typeface="Lucida Grande"/>
              </a:rPr>
              <a:t>You’re right –they just add the numbers.  </a:t>
            </a:r>
          </a:p>
          <a:p>
            <a:r>
              <a:rPr lang="en-US" sz="2200" dirty="0" smtClean="0">
                <a:effectLst/>
                <a:latin typeface="Lucida Grande"/>
                <a:ea typeface="Lucida Grande"/>
                <a:cs typeface="Lucida Grande"/>
                <a:sym typeface="Lucida Grande"/>
              </a:rPr>
              <a:t>That’s what one used to do in “school math" when given a bunch of numbers. </a:t>
            </a:r>
          </a:p>
          <a:p>
            <a:r>
              <a:rPr lang="en-US" sz="2200" dirty="0" smtClean="0">
                <a:effectLst/>
                <a:latin typeface="Lucida Grande"/>
                <a:ea typeface="Lucida Grande"/>
                <a:cs typeface="Lucida Grande"/>
                <a:sym typeface="Lucida Grande"/>
              </a:rPr>
              <a:t> As long as the computation was correct, all was fine. Who’s worried about having a sensible meaning?</a:t>
            </a:r>
            <a:endParaRPr lang="en-GB" sz="2200" dirty="0" smtClean="0">
              <a:effectLst/>
              <a:latin typeface="Lucida Grande"/>
              <a:ea typeface="Lucida Grande"/>
              <a:cs typeface="Lucida Grande"/>
              <a:sym typeface="Lucida Grande"/>
            </a:endParaRPr>
          </a:p>
          <a:p>
            <a:endParaRPr lang="en-US" sz="2200" dirty="0" smtClean="0">
              <a:effectLst/>
              <a:latin typeface="Lucida Grande"/>
              <a:ea typeface="Lucida Grande"/>
              <a:cs typeface="Lucida Grande"/>
              <a:sym typeface="Lucida Grande"/>
            </a:endParaRPr>
          </a:p>
          <a:p>
            <a:r>
              <a:rPr lang="en-US" sz="2200" dirty="0" smtClean="0">
                <a:effectLst/>
                <a:latin typeface="Lucida Grande"/>
                <a:ea typeface="Lucida Grande"/>
                <a:cs typeface="Lucida Grande"/>
                <a:sym typeface="Lucida Grande"/>
              </a:rPr>
              <a:t>Well the Standards are concerned about meaning! </a:t>
            </a:r>
            <a:endParaRPr lang="en-GB"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645062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2977"/>
          </a:xfrm>
        </p:spPr>
        <p:txBody>
          <a:bodyPr/>
          <a:lstStyle>
            <a:lvl1pPr>
              <a:defRPr sz="3200" b="1"/>
            </a:lvl1pPr>
          </a:lstStyle>
          <a:p>
            <a:r>
              <a:rPr lang="en-GB" smtClean="0"/>
              <a:t>Click to edit Master title style</a:t>
            </a:r>
            <a:endParaRPr lang="en-US" dirty="0"/>
          </a:p>
        </p:txBody>
      </p:sp>
      <p:sp>
        <p:nvSpPr>
          <p:cNvPr id="3" name="Content Placeholder 2"/>
          <p:cNvSpPr>
            <a:spLocks noGrp="1"/>
          </p:cNvSpPr>
          <p:nvPr>
            <p:ph idx="1"/>
          </p:nvPr>
        </p:nvSpPr>
        <p:spPr>
          <a:xfrm>
            <a:off x="457200" y="1162538"/>
            <a:ext cx="8229600" cy="4963625"/>
          </a:xfrm>
        </p:spPr>
        <p:txBody>
          <a:bodyPr/>
          <a:lstStyle>
            <a:lvl1pPr>
              <a:defRPr sz="2800" b="0">
                <a:latin typeface="+mj-lt"/>
              </a:defRPr>
            </a:lvl1pPr>
            <a:lvl2pPr>
              <a:defRPr sz="2400">
                <a:latin typeface="+mj-lt"/>
              </a:defRPr>
            </a:lvl2pPr>
            <a:lvl3pPr>
              <a:defRPr sz="2000">
                <a:latin typeface="+mj-lt"/>
              </a:defRPr>
            </a:lvl3pPr>
            <a:lvl4pPr>
              <a:defRPr sz="1800">
                <a:latin typeface="+mn-lt"/>
              </a:defRPr>
            </a:lvl4pPr>
            <a:lvl5pPr>
              <a:defRPr sz="1600">
                <a:latin typeface="+mn-lt"/>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Slide Number Placeholder 4"/>
          <p:cNvSpPr>
            <a:spLocks noGrp="1"/>
          </p:cNvSpPr>
          <p:nvPr>
            <p:ph type="sldNum" sz="quarter" idx="10"/>
          </p:nvPr>
        </p:nvSpPr>
        <p:spPr>
          <a:xfrm>
            <a:off x="7153275" y="6151563"/>
            <a:ext cx="1533525" cy="215900"/>
          </a:xfrm>
        </p:spPr>
        <p:txBody>
          <a:bodyPr/>
          <a:lstStyle>
            <a:lvl1pPr>
              <a:defRPr/>
            </a:lvl1pPr>
          </a:lstStyle>
          <a:p>
            <a:pPr>
              <a:defRPr/>
            </a:pPr>
            <a:fld id="{A8E739C4-5E3F-2249-9E77-CC03F8EAEC93}" type="slidenum">
              <a:rPr lang="en-US" smtClean="0"/>
              <a:pPr>
                <a:defRPr/>
              </a:pPr>
              <a:t>‹#›</a:t>
            </a:fld>
            <a:endParaRPr lang="en-US"/>
          </a:p>
        </p:txBody>
      </p:sp>
    </p:spTree>
    <p:extLst>
      <p:ext uri="{BB962C8B-B14F-4D97-AF65-F5344CB8AC3E}">
        <p14:creationId xmlns:p14="http://schemas.microsoft.com/office/powerpoint/2010/main" val="2930376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6C43A5FD-F371-3A4C-A72D-7D77D4C647FD}" type="slidenum">
              <a:rPr lang="en-US" smtClean="0"/>
              <a:pPr>
                <a:defRPr/>
              </a:pPr>
              <a:t>‹#›</a:t>
            </a:fld>
            <a:endParaRPr lang="en-US"/>
          </a:p>
        </p:txBody>
      </p:sp>
    </p:spTree>
    <p:extLst>
      <p:ext uri="{BB962C8B-B14F-4D97-AF65-F5344CB8AC3E}">
        <p14:creationId xmlns:p14="http://schemas.microsoft.com/office/powerpoint/2010/main" val="1437025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113692"/>
            <a:ext cx="4038600" cy="50124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113692"/>
            <a:ext cx="4038600" cy="50124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Slide Number Placeholder 5"/>
          <p:cNvSpPr>
            <a:spLocks noGrp="1"/>
          </p:cNvSpPr>
          <p:nvPr>
            <p:ph type="sldNum" sz="quarter" idx="10"/>
          </p:nvPr>
        </p:nvSpPr>
        <p:spPr>
          <a:xfrm>
            <a:off x="6648450" y="6151563"/>
            <a:ext cx="2038350" cy="215900"/>
          </a:xfrm>
        </p:spPr>
        <p:txBody>
          <a:bodyPr/>
          <a:lstStyle>
            <a:lvl1pPr>
              <a:defRPr/>
            </a:lvl1pPr>
          </a:lstStyle>
          <a:p>
            <a:pPr lvl="0"/>
            <a:fld id="{86CB4B4D-7CA3-9044-876B-883B54F8677D}" type="slidenum">
              <a:rPr lang="en-US" smtClean="0"/>
              <a:t>‹#›</a:t>
            </a:fld>
            <a:endParaRPr lang="en-US"/>
          </a:p>
        </p:txBody>
      </p:sp>
    </p:spTree>
    <p:extLst>
      <p:ext uri="{BB962C8B-B14F-4D97-AF65-F5344CB8AC3E}">
        <p14:creationId xmlns:p14="http://schemas.microsoft.com/office/powerpoint/2010/main" val="118632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lvl="0"/>
            <a:fld id="{86CB4B4D-7CA3-9044-876B-883B54F8677D}" type="slidenum">
              <a:rPr lang="en-US" smtClean="0"/>
              <a:t>‹#›</a:t>
            </a:fld>
            <a:endParaRPr lang="en-US"/>
          </a:p>
        </p:txBody>
      </p:sp>
    </p:spTree>
    <p:extLst>
      <p:ext uri="{BB962C8B-B14F-4D97-AF65-F5344CB8AC3E}">
        <p14:creationId xmlns:p14="http://schemas.microsoft.com/office/powerpoint/2010/main" val="222750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5" name="Slide Number Placeholder 5"/>
          <p:cNvSpPr>
            <a:spLocks noGrp="1"/>
          </p:cNvSpPr>
          <p:nvPr>
            <p:ph type="sldNum" sz="quarter" idx="12"/>
          </p:nvPr>
        </p:nvSpPr>
        <p:spPr/>
        <p:txBody>
          <a:bodyPr/>
          <a:lstStyle>
            <a:lvl1pPr>
              <a:defRPr/>
            </a:lvl1pPr>
          </a:lstStyle>
          <a:p>
            <a:pPr>
              <a:defRPr/>
            </a:pPr>
            <a:fld id="{A040AE79-E1E8-FF4B-AF77-E3F36B17582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0" y="959703"/>
            <a:ext cx="9144000" cy="5133593"/>
          </a:xfrm>
          <a:solidFill>
            <a:schemeClr val="tx2"/>
          </a:solidFill>
        </p:spPr>
        <p:txBody>
          <a:bodyPr anchor="ctr">
            <a:normAutofit/>
          </a:bodyPr>
          <a:lstStyle>
            <a:lvl1pPr marL="0" indent="0" algn="ctr">
              <a:buNone/>
              <a:defRPr sz="2800" b="1">
                <a:solidFill>
                  <a:schemeClr val="bg1"/>
                </a:solidFill>
                <a:latin typeface="Rockwell"/>
                <a:cs typeface="Rockwe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title</a:t>
            </a:r>
          </a:p>
          <a:p>
            <a:endParaRPr lang="en-US" dirty="0"/>
          </a:p>
        </p:txBody>
      </p:sp>
      <p:sp>
        <p:nvSpPr>
          <p:cNvPr id="12" name="TextBox 11"/>
          <p:cNvSpPr txBox="1"/>
          <p:nvPr/>
        </p:nvSpPr>
        <p:spPr>
          <a:xfrm>
            <a:off x="1" y="-9372"/>
            <a:ext cx="9143999" cy="1015663"/>
          </a:xfrm>
          <a:prstGeom prst="rect">
            <a:avLst/>
          </a:prstGeom>
          <a:solidFill>
            <a:srgbClr val="710E0E"/>
          </a:solidFill>
        </p:spPr>
        <p:txBody>
          <a:bodyPr wrap="square" rtlCol="0">
            <a:spAutoFit/>
          </a:bodyPr>
          <a:lstStyle/>
          <a:p>
            <a:pPr algn="ctr"/>
            <a:endParaRPr lang="en-US" dirty="0" smtClean="0">
              <a:solidFill>
                <a:srgbClr val="FFFFFF"/>
              </a:solidFill>
              <a:latin typeface="Rockwell"/>
              <a:cs typeface="Rockwell"/>
            </a:endParaRPr>
          </a:p>
          <a:p>
            <a:pPr marL="0" marR="0" indent="0" algn="ctr" defTabSz="457200" eaLnBrk="1" fontAlgn="auto" latinLnBrk="0" hangingPunct="1">
              <a:lnSpc>
                <a:spcPct val="100000"/>
              </a:lnSpc>
              <a:spcBef>
                <a:spcPts val="0"/>
              </a:spcBef>
              <a:spcAft>
                <a:spcPts val="0"/>
              </a:spcAft>
              <a:buClrTx/>
              <a:buSzTx/>
              <a:buFontTx/>
              <a:buNone/>
              <a:tabLst/>
              <a:defRPr/>
            </a:pPr>
            <a:r>
              <a:rPr lang="en-US" sz="2400" dirty="0" smtClean="0">
                <a:solidFill>
                  <a:srgbClr val="FFFFFF"/>
                </a:solidFill>
                <a:latin typeface="Rockwell"/>
                <a:cs typeface="Rockwell"/>
              </a:rPr>
              <a:t>Mathematics Improvement Network</a:t>
            </a:r>
          </a:p>
          <a:p>
            <a:pPr algn="ctr"/>
            <a:endParaRPr lang="en-US" dirty="0" smtClean="0">
              <a:solidFill>
                <a:srgbClr val="FFFFFF"/>
              </a:solidFill>
              <a:latin typeface="Rockwell"/>
              <a:cs typeface="Rockwell"/>
            </a:endParaRPr>
          </a:p>
          <a:p>
            <a:pPr algn="ctr"/>
            <a:endParaRPr lang="en-US" dirty="0" smtClean="0">
              <a:solidFill>
                <a:srgbClr val="FFFFFF"/>
              </a:solidFill>
              <a:latin typeface="Rockwell"/>
              <a:cs typeface="Rockwell"/>
            </a:endParaRPr>
          </a:p>
        </p:txBody>
      </p:sp>
      <p:sp>
        <p:nvSpPr>
          <p:cNvPr id="13" name="TextBox 12"/>
          <p:cNvSpPr txBox="1"/>
          <p:nvPr/>
        </p:nvSpPr>
        <p:spPr>
          <a:xfrm>
            <a:off x="0" y="6057781"/>
            <a:ext cx="9144000" cy="784830"/>
          </a:xfrm>
          <a:prstGeom prst="rect">
            <a:avLst/>
          </a:prstGeom>
          <a:solidFill>
            <a:schemeClr val="tx2"/>
          </a:solidFill>
        </p:spPr>
        <p:txBody>
          <a:bodyPr wrap="square" rtlCol="0">
            <a:spAutoFit/>
          </a:bodyPr>
          <a:lstStyle/>
          <a:p>
            <a:pPr algn="ctr"/>
            <a:r>
              <a:rPr lang="en-US" sz="1100" kern="1200" dirty="0" smtClean="0">
                <a:solidFill>
                  <a:schemeClr val="accent6"/>
                </a:solidFill>
                <a:effectLst/>
                <a:latin typeface="+mj-lt"/>
                <a:ea typeface="ＭＳ Ｐゴシック" pitchFamily="-107" charset="-128"/>
                <a:cs typeface="ＭＳ Ｐゴシック" pitchFamily="-107" charset="-128"/>
              </a:rPr>
              <a:t>© 2017 Mathematics Assessment Resource Service, University of Nottingham</a:t>
            </a:r>
          </a:p>
          <a:p>
            <a:pPr algn="ctr"/>
            <a:r>
              <a:rPr lang="en-US" sz="1100" kern="1200" dirty="0" smtClean="0">
                <a:solidFill>
                  <a:schemeClr val="accent6"/>
                </a:solidFill>
                <a:effectLst/>
                <a:latin typeface="+mj-lt"/>
                <a:ea typeface="ＭＳ Ｐゴシック" pitchFamily="-107" charset="-128"/>
                <a:cs typeface="ＭＳ Ｐゴシック" pitchFamily="-107" charset="-128"/>
              </a:rPr>
              <a:t>May be reproduced, unmodified, for non-commercial purposes under the Creative Commons license detailed at  http://</a:t>
            </a:r>
            <a:r>
              <a:rPr lang="en-US" sz="1100" kern="1200" dirty="0" err="1" smtClean="0">
                <a:solidFill>
                  <a:schemeClr val="accent6"/>
                </a:solidFill>
                <a:effectLst/>
                <a:latin typeface="+mj-lt"/>
                <a:ea typeface="ＭＳ Ｐゴシック" pitchFamily="-107" charset="-128"/>
                <a:cs typeface="ＭＳ Ｐゴシック" pitchFamily="-107" charset="-128"/>
              </a:rPr>
              <a:t>creativecommons.org</a:t>
            </a:r>
            <a:r>
              <a:rPr lang="en-US" sz="1100" kern="1200" dirty="0" smtClean="0">
                <a:solidFill>
                  <a:schemeClr val="accent6"/>
                </a:solidFill>
                <a:effectLst/>
                <a:latin typeface="+mj-lt"/>
                <a:ea typeface="ＭＳ Ｐゴシック" pitchFamily="-107" charset="-128"/>
                <a:cs typeface="ＭＳ Ｐゴシック" pitchFamily="-107" charset="-128"/>
              </a:rPr>
              <a:t>/licenses/by-</a:t>
            </a:r>
            <a:r>
              <a:rPr lang="en-US" sz="1100" kern="1200" dirty="0" err="1" smtClean="0">
                <a:solidFill>
                  <a:schemeClr val="accent6"/>
                </a:solidFill>
                <a:effectLst/>
                <a:latin typeface="+mj-lt"/>
                <a:ea typeface="ＭＳ Ｐゴシック" pitchFamily="-107" charset="-128"/>
                <a:cs typeface="ＭＳ Ｐゴシック" pitchFamily="-107" charset="-128"/>
              </a:rPr>
              <a:t>nc</a:t>
            </a:r>
            <a:r>
              <a:rPr lang="en-US" sz="1100" kern="1200" dirty="0" smtClean="0">
                <a:solidFill>
                  <a:schemeClr val="accent6"/>
                </a:solidFill>
                <a:effectLst/>
                <a:latin typeface="+mj-lt"/>
                <a:ea typeface="ＭＳ Ｐゴシック" pitchFamily="-107" charset="-128"/>
                <a:cs typeface="ＭＳ Ｐゴシック" pitchFamily="-107" charset="-128"/>
              </a:rPr>
              <a:t>-</a:t>
            </a:r>
            <a:r>
              <a:rPr lang="en-US" sz="1100" kern="1200" dirty="0" err="1" smtClean="0">
                <a:solidFill>
                  <a:schemeClr val="accent6"/>
                </a:solidFill>
                <a:effectLst/>
                <a:latin typeface="+mj-lt"/>
                <a:ea typeface="ＭＳ Ｐゴシック" pitchFamily="-107" charset="-128"/>
                <a:cs typeface="ＭＳ Ｐゴシック" pitchFamily="-107" charset="-128"/>
              </a:rPr>
              <a:t>sa</a:t>
            </a:r>
            <a:r>
              <a:rPr lang="en-US" sz="1100" kern="1200" dirty="0" smtClean="0">
                <a:solidFill>
                  <a:schemeClr val="accent6"/>
                </a:solidFill>
                <a:effectLst/>
                <a:latin typeface="+mj-lt"/>
                <a:ea typeface="ＭＳ Ｐゴシック" pitchFamily="-107" charset="-128"/>
                <a:cs typeface="ＭＳ Ｐゴシック" pitchFamily="-107" charset="-128"/>
              </a:rPr>
              <a:t>/4.0/ - all other rights reserved </a:t>
            </a:r>
            <a:r>
              <a:rPr lang="en-US" sz="1100" kern="1200" dirty="0" smtClean="0">
                <a:solidFill>
                  <a:schemeClr val="tx1"/>
                </a:solidFill>
                <a:effectLst/>
                <a:latin typeface="+mj-lt"/>
                <a:ea typeface="ＭＳ Ｐゴシック" pitchFamily="-107" charset="-128"/>
                <a:cs typeface="ＭＳ Ｐゴシック" pitchFamily="-107" charset="-128"/>
              </a:rPr>
              <a:t/>
            </a:r>
            <a:br>
              <a:rPr lang="en-US" sz="1100" kern="1200" dirty="0" smtClean="0">
                <a:solidFill>
                  <a:schemeClr val="tx1"/>
                </a:solidFill>
                <a:effectLst/>
                <a:latin typeface="+mj-lt"/>
                <a:ea typeface="ＭＳ Ｐゴシック" pitchFamily="-107" charset="-128"/>
                <a:cs typeface="ＭＳ Ｐゴシック" pitchFamily="-107" charset="-128"/>
              </a:rPr>
            </a:br>
            <a:endParaRPr lang="en-US" dirty="0">
              <a:solidFill>
                <a:schemeClr val="tx1"/>
              </a:solidFill>
            </a:endParaRPr>
          </a:p>
        </p:txBody>
      </p:sp>
    </p:spTree>
    <p:extLst>
      <p:ext uri="{BB962C8B-B14F-4D97-AF65-F5344CB8AC3E}">
        <p14:creationId xmlns:p14="http://schemas.microsoft.com/office/powerpoint/2010/main" val="344557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013 template copy">
    <p:spTree>
      <p:nvGrpSpPr>
        <p:cNvPr id="1" name=""/>
        <p:cNvGrpSpPr/>
        <p:nvPr/>
      </p:nvGrpSpPr>
      <p:grpSpPr>
        <a:xfrm>
          <a:off x="0" y="0"/>
          <a:ext cx="0" cy="0"/>
          <a:chOff x="0" y="0"/>
          <a:chExt cx="0" cy="0"/>
        </a:xfrm>
      </p:grpSpPr>
      <p:sp>
        <p:nvSpPr>
          <p:cNvPr id="62" name="Shape 62"/>
          <p:cNvSpPr>
            <a:spLocks noGrp="1"/>
          </p:cNvSpPr>
          <p:nvPr>
            <p:ph type="sldNum" sz="quarter" idx="2"/>
          </p:nvPr>
        </p:nvSpPr>
        <p:spPr>
          <a:xfrm>
            <a:off x="8460432" y="6381328"/>
            <a:ext cx="225748" cy="274564"/>
          </a:xfrm>
          <a:prstGeom prst="rect">
            <a:avLst/>
          </a:prstGeom>
        </p:spPr>
        <p:txBody>
          <a:bodyPr lIns="35718" tIns="35718" rIns="35718" bIns="35718"/>
          <a:lstStyle>
            <a:lvl1pPr defTabSz="825500"/>
          </a:lstStyle>
          <a:p>
            <a:pPr lvl="0"/>
            <a:fld id="{86CB4B4D-7CA3-9044-876B-883B54F8677D}" type="slidenum">
              <a:rPr lang="en-US" smtClean="0"/>
              <a:t>‹#›</a:t>
            </a:fld>
            <a:endParaRPr lang="en-US"/>
          </a:p>
        </p:txBody>
      </p:sp>
    </p:spTree>
    <p:extLst>
      <p:ext uri="{BB962C8B-B14F-4D97-AF65-F5344CB8AC3E}">
        <p14:creationId xmlns:p14="http://schemas.microsoft.com/office/powerpoint/2010/main" val="388613813"/>
      </p:ext>
    </p:extLst>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lvl="0"/>
            <a:fld id="{86CB4B4D-7CA3-9044-876B-883B54F8677D}" type="slidenum">
              <a:rPr lang="en-US" smtClean="0"/>
              <a:t>‹#›</a:t>
            </a:fld>
            <a:endParaRPr lang="en-US"/>
          </a:p>
        </p:txBody>
      </p:sp>
    </p:spTree>
    <p:extLst>
      <p:ext uri="{BB962C8B-B14F-4D97-AF65-F5344CB8AC3E}">
        <p14:creationId xmlns:p14="http://schemas.microsoft.com/office/powerpoint/2010/main" val="70588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2085975" cy="365125"/>
          </a:xfrm>
          <a:prstGeom prst="rect">
            <a:avLst/>
          </a:prstGeom>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2AB0DB7D-525E-E747-93B3-996D32065DAA}" type="slidenum">
              <a:rPr lang="en-US" smtClean="0"/>
              <a:pPr>
                <a:defRPr/>
              </a:pPr>
              <a:t>‹#›</a:t>
            </a:fld>
            <a:endParaRPr lang="en-US"/>
          </a:p>
        </p:txBody>
      </p:sp>
      <p:sp>
        <p:nvSpPr>
          <p:cNvPr id="9" name="Footer Placeholder 8"/>
          <p:cNvSpPr>
            <a:spLocks noGrp="1"/>
          </p:cNvSpPr>
          <p:nvPr>
            <p:ph type="ftr" sz="quarter" idx="12"/>
          </p:nvPr>
        </p:nvSpPr>
        <p:spPr>
          <a:xfrm>
            <a:off x="659165" y="6356350"/>
            <a:ext cx="2847975" cy="365125"/>
          </a:xfrm>
          <a:prstGeom prst="rect">
            <a:avLst/>
          </a:prstGeom>
        </p:spPr>
        <p:txBody>
          <a:body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2009 template">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lvl1pPr marL="40640" marR="40640">
              <a:defRPr sz="3000">
                <a:solidFill>
                  <a:srgbClr val="123462"/>
                </a:solidFill>
                <a:uFill>
                  <a:solidFill>
                    <a:srgbClr val="123462"/>
                  </a:solidFill>
                </a:uFill>
              </a:defRPr>
            </a:lvl1pPr>
          </a:lstStyle>
          <a:p>
            <a:pPr lvl="0">
              <a:defRPr sz="1800" b="0">
                <a:solidFill>
                  <a:srgbClr val="000000"/>
                </a:solidFill>
                <a:uFillTx/>
              </a:defRPr>
            </a:pPr>
            <a:r>
              <a:rPr sz="3000" b="1">
                <a:solidFill>
                  <a:srgbClr val="123462"/>
                </a:solidFill>
                <a:uFill>
                  <a:solidFill>
                    <a:srgbClr val="123462"/>
                  </a:solidFill>
                </a:uFill>
              </a:rPr>
              <a:t>Title Text</a:t>
            </a:r>
          </a:p>
        </p:txBody>
      </p:sp>
      <p:sp>
        <p:nvSpPr>
          <p:cNvPr id="56" name="Shape 56"/>
          <p:cNvSpPr>
            <a:spLocks noGrp="1"/>
          </p:cNvSpPr>
          <p:nvPr>
            <p:ph type="body" idx="1"/>
          </p:nvPr>
        </p:nvSpPr>
        <p:spPr>
          <a:prstGeom prst="rect">
            <a:avLst/>
          </a:prstGeom>
        </p:spPr>
        <p:txBody>
          <a:bodyPr>
            <a:noAutofit/>
          </a:bodyPr>
          <a:lstStyle>
            <a:lvl1pPr marR="40640">
              <a:defRPr>
                <a:solidFill>
                  <a:srgbClr val="0433FF"/>
                </a:solidFill>
                <a:uFill>
                  <a:solidFill>
                    <a:srgbClr val="0433FF"/>
                  </a:solidFill>
                </a:uFill>
              </a:defRPr>
            </a:lvl1pPr>
            <a:lvl2pPr marL="783590" marR="40640" indent="-285750">
              <a:buClr>
                <a:srgbClr val="000000"/>
              </a:buClr>
              <a:buChar char="–"/>
              <a:defRPr sz="2600" b="0">
                <a:solidFill>
                  <a:srgbClr val="000000"/>
                </a:solidFill>
                <a:uFill>
                  <a:solidFill>
                    <a:srgbClr val="000000"/>
                  </a:solidFill>
                </a:uFill>
              </a:defRPr>
            </a:lvl2pPr>
            <a:lvl3pPr marL="1183639" marR="40640" indent="-228600">
              <a:spcBef>
                <a:spcPts val="500"/>
              </a:spcBef>
              <a:buClr>
                <a:srgbClr val="000000"/>
              </a:buClr>
              <a:defRPr sz="2200" b="0">
                <a:solidFill>
                  <a:srgbClr val="000000"/>
                </a:solidFill>
                <a:uFill>
                  <a:solidFill>
                    <a:srgbClr val="000000"/>
                  </a:solidFill>
                </a:uFill>
              </a:defRPr>
            </a:lvl3pPr>
            <a:lvl4pPr marL="1640839" marR="40640" indent="-228600">
              <a:spcBef>
                <a:spcPts val="400"/>
              </a:spcBef>
              <a:buClr>
                <a:srgbClr val="000000"/>
              </a:buClr>
              <a:buChar char="–"/>
              <a:defRPr sz="1800" b="0">
                <a:solidFill>
                  <a:srgbClr val="000000"/>
                </a:solidFill>
                <a:uFill>
                  <a:solidFill>
                    <a:srgbClr val="000000"/>
                  </a:solidFill>
                </a:uFill>
              </a:defRPr>
            </a:lvl4pPr>
            <a:lvl5pPr marL="2098039" marR="40640" indent="-228600">
              <a:spcBef>
                <a:spcPts val="400"/>
              </a:spcBef>
              <a:buClr>
                <a:srgbClr val="000000"/>
              </a:buClr>
              <a:buChar char="»"/>
              <a:defRPr sz="1800" b="0">
                <a:solidFill>
                  <a:srgbClr val="000000"/>
                </a:solidFill>
                <a:uFill>
                  <a:solidFill>
                    <a:srgbClr val="000000"/>
                  </a:solidFill>
                </a:uFill>
              </a:defRPr>
            </a:lvl5pPr>
          </a:lstStyle>
          <a:p>
            <a:pPr lvl="0">
              <a:defRPr sz="1800" b="0">
                <a:solidFill>
                  <a:srgbClr val="000000"/>
                </a:solidFill>
                <a:uFillTx/>
              </a:defRPr>
            </a:pPr>
            <a:r>
              <a:rPr sz="3000" b="1">
                <a:solidFill>
                  <a:srgbClr val="0433FF"/>
                </a:solidFill>
                <a:uFill>
                  <a:solidFill>
                    <a:srgbClr val="0433FF"/>
                  </a:solidFill>
                </a:uFill>
              </a:rPr>
              <a:t>Body Level One</a:t>
            </a:r>
          </a:p>
          <a:p>
            <a:pPr lvl="1">
              <a:defRPr sz="1800">
                <a:uFillTx/>
              </a:defRPr>
            </a:pPr>
            <a:r>
              <a:rPr sz="2600">
                <a:uFill>
                  <a:solidFill/>
                </a:uFill>
              </a:rPr>
              <a:t>Body Level Two</a:t>
            </a:r>
          </a:p>
          <a:p>
            <a:pPr lvl="2">
              <a:defRPr sz="1800">
                <a:uFillTx/>
              </a:defRPr>
            </a:pPr>
            <a:r>
              <a:rPr sz="2200">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57" name="Shape 57"/>
          <p:cNvSpPr>
            <a:spLocks noGrp="1"/>
          </p:cNvSpPr>
          <p:nvPr>
            <p:ph type="sldNum" sz="quarter" idx="2"/>
          </p:nvPr>
        </p:nvSpPr>
        <p:spPr>
          <a:xfrm>
            <a:off x="7492045" y="6404371"/>
            <a:ext cx="255910" cy="266701"/>
          </a:xfrm>
          <a:prstGeom prst="rect">
            <a:avLst/>
          </a:prstGeom>
        </p:spPr>
        <p:txBody>
          <a:bodyPr/>
          <a:lstStyle>
            <a:lvl1pPr>
              <a:defRPr sz="1100"/>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673100"/>
          </a:xfrm>
          <a:prstGeom prst="rect">
            <a:avLst/>
          </a:prstGeom>
          <a:solidFill>
            <a:srgbClr val="6C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endParaRPr lang="en-US"/>
          </a:p>
        </p:txBody>
      </p:sp>
      <p:sp>
        <p:nvSpPr>
          <p:cNvPr id="1027" name="Text Placeholder 2"/>
          <p:cNvSpPr>
            <a:spLocks noGrp="1"/>
          </p:cNvSpPr>
          <p:nvPr>
            <p:ph type="body" idx="1"/>
          </p:nvPr>
        </p:nvSpPr>
        <p:spPr bwMode="auto">
          <a:xfrm>
            <a:off x="457200" y="1319213"/>
            <a:ext cx="822960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 name="Slide Number Placeholder 5"/>
          <p:cNvSpPr>
            <a:spLocks noGrp="1"/>
          </p:cNvSpPr>
          <p:nvPr>
            <p:ph type="sldNum" sz="quarter" idx="4"/>
          </p:nvPr>
        </p:nvSpPr>
        <p:spPr>
          <a:xfrm>
            <a:off x="7358063" y="6151563"/>
            <a:ext cx="1328737" cy="2159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rgbClr val="898989"/>
                </a:solidFill>
              </a:defRPr>
            </a:lvl1pPr>
          </a:lstStyle>
          <a:p>
            <a:pPr lvl="0"/>
            <a:fld id="{86CB4B4D-7CA3-9044-876B-883B54F867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Lst>
  <p:txStyles>
    <p:titleStyle>
      <a:lvl1pPr algn="ctr" defTabSz="457200" rtl="0" eaLnBrk="1" fontAlgn="base" hangingPunct="1">
        <a:spcBef>
          <a:spcPct val="0"/>
        </a:spcBef>
        <a:spcAft>
          <a:spcPct val="0"/>
        </a:spcAft>
        <a:defRPr sz="3200" b="1" kern="1200">
          <a:solidFill>
            <a:schemeClr val="bg1"/>
          </a:solidFill>
          <a:latin typeface="Rockwell"/>
          <a:ea typeface="MS PGothic" panose="020B0600070205080204" pitchFamily="34" charset="-128"/>
          <a:cs typeface="Rockwell"/>
        </a:defRPr>
      </a:lvl1pPr>
      <a:lvl2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2pPr>
      <a:lvl3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3pPr>
      <a:lvl4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4pPr>
      <a:lvl5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5pPr>
      <a:lvl6pPr marL="4572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800" b="0" kern="1200">
          <a:solidFill>
            <a:srgbClr val="6C0000"/>
          </a:solidFill>
          <a:latin typeface="+mj-lt"/>
          <a:ea typeface="MS PGothic" panose="020B0600070205080204"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j-lt"/>
          <a:ea typeface="MS PGothic" panose="020B0600070205080204"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mj-lt"/>
          <a:ea typeface="MS PGothic" panose="020B0600070205080204"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MS PGothic" panose="020B0600070205080204"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png"/><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p:cNvSpPr>
          <p:nvPr>
            <p:ph type="subTitle" idx="1"/>
          </p:nvPr>
        </p:nvSpPr>
        <p:spPr/>
        <p:txBody>
          <a:bodyPr>
            <a:normAutofit/>
          </a:bodyPr>
          <a:lstStyle/>
          <a:p>
            <a:endParaRPr lang="en-US" dirty="0" smtClean="0">
              <a:ea typeface="ＭＳ Ｐゴシック" charset="-128"/>
              <a:cs typeface="ＭＳ Ｐゴシック" charset="-128"/>
            </a:endParaRPr>
          </a:p>
          <a:p>
            <a:endParaRPr lang="en-US" dirty="0">
              <a:ea typeface="ＭＳ Ｐゴシック" charset="-128"/>
              <a:cs typeface="ＭＳ Ｐゴシック" charset="-128"/>
            </a:endParaRPr>
          </a:p>
          <a:p>
            <a:endParaRPr lang="en-US" dirty="0" smtClean="0">
              <a:ea typeface="ＭＳ Ｐゴシック" charset="-128"/>
              <a:cs typeface="ＭＳ Ｐゴシック" charset="-128"/>
            </a:endParaRPr>
          </a:p>
          <a:p>
            <a:endParaRPr lang="en-US" dirty="0">
              <a:ea typeface="ＭＳ Ｐゴシック" charset="-128"/>
              <a:cs typeface="ＭＳ Ｐゴシック" charset="-128"/>
            </a:endParaRP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World Class Mathematics for </a:t>
            </a:r>
            <a:r>
              <a:rPr lang="en-US" dirty="0">
                <a:ea typeface="ＭＳ Ｐゴシック" charset="-128"/>
                <a:cs typeface="ＭＳ Ｐゴシック" charset="-128"/>
              </a:rPr>
              <a:t>Parents:</a:t>
            </a:r>
            <a:br>
              <a:rPr lang="en-US" dirty="0">
                <a:ea typeface="ＭＳ Ｐゴシック" charset="-128"/>
                <a:cs typeface="ＭＳ Ｐゴシック" charset="-128"/>
              </a:rPr>
            </a:br>
            <a:r>
              <a:rPr lang="en-US" dirty="0">
                <a:ea typeface="ＭＳ Ｐゴシック" charset="-128"/>
                <a:cs typeface="ＭＳ Ｐゴシック" charset="-128"/>
              </a:rPr>
              <a:t/>
            </a:r>
            <a:br>
              <a:rPr lang="en-US" dirty="0">
                <a:ea typeface="ＭＳ Ｐゴシック" charset="-128"/>
                <a:cs typeface="ＭＳ Ｐゴシック" charset="-128"/>
              </a:rPr>
            </a:br>
            <a:r>
              <a:rPr lang="en-US" sz="2000" dirty="0" smtClean="0">
                <a:ea typeface="ＭＳ Ｐゴシック" charset="-128"/>
                <a:cs typeface="ＭＳ Ｐゴシック" charset="-128"/>
              </a:rPr>
              <a:t>What </a:t>
            </a:r>
            <a:r>
              <a:rPr lang="en-US" sz="2000" dirty="0">
                <a:ea typeface="ＭＳ Ｐゴシック" charset="-128"/>
                <a:cs typeface="ＭＳ Ｐゴシック" charset="-128"/>
              </a:rPr>
              <a:t>is it and </a:t>
            </a:r>
            <a:r>
              <a:rPr lang="en-US" sz="2000" dirty="0" smtClean="0">
                <a:ea typeface="ＭＳ Ｐゴシック" charset="-128"/>
                <a:cs typeface="ＭＳ Ｐゴシック" charset="-128"/>
              </a:rPr>
              <a:t>what </a:t>
            </a:r>
            <a:r>
              <a:rPr lang="en-US" sz="2000" dirty="0">
                <a:ea typeface="ＭＳ Ｐゴシック" charset="-128"/>
                <a:cs typeface="ＭＳ Ｐゴシック" charset="-128"/>
              </a:rPr>
              <a:t>does it mean for my child</a:t>
            </a:r>
            <a:r>
              <a:rPr lang="en-US" sz="2000" dirty="0" smtClean="0">
                <a:ea typeface="ＭＳ Ｐゴシック" charset="-128"/>
                <a:cs typeface="ＭＳ Ｐゴシック" charset="-128"/>
              </a:rPr>
              <a:t>? </a:t>
            </a:r>
            <a:r>
              <a:rPr lang="en-US" sz="2000" dirty="0">
                <a:solidFill>
                  <a:srgbClr val="000000"/>
                </a:solidFill>
                <a:ea typeface="ＭＳ Ｐゴシック" charset="-128"/>
                <a:cs typeface="ＭＳ Ｐゴシック" charset="-128"/>
              </a:rPr>
              <a:t/>
            </a:r>
            <a:br>
              <a:rPr lang="en-US" sz="2000" dirty="0">
                <a:solidFill>
                  <a:srgbClr val="000000"/>
                </a:solidFill>
                <a:ea typeface="ＭＳ Ｐゴシック" charset="-128"/>
                <a:cs typeface="ＭＳ Ｐゴシック" charset="-128"/>
              </a:rPr>
            </a:br>
            <a:endParaRPr lang="en-US" sz="2000" dirty="0" smtClean="0">
              <a:solidFill>
                <a:srgbClr val="000000"/>
              </a:solidFill>
              <a:ea typeface="ＭＳ Ｐゴシック" charset="-128"/>
              <a:cs typeface="ＭＳ Ｐゴシック" charset="-128"/>
            </a:endParaRPr>
          </a:p>
        </p:txBody>
      </p:sp>
      <p:pic>
        <p:nvPicPr>
          <p:cNvPr id="6" name="Picture 5"/>
          <p:cNvPicPr>
            <a:picLocks noChangeAspect="1"/>
          </p:cNvPicPr>
          <p:nvPr/>
        </p:nvPicPr>
        <p:blipFill>
          <a:blip r:embed="rId3"/>
          <a:stretch>
            <a:fillRect/>
          </a:stretch>
        </p:blipFill>
        <p:spPr>
          <a:xfrm>
            <a:off x="3393264" y="1256479"/>
            <a:ext cx="2245943" cy="2245943"/>
          </a:xfrm>
          <a:prstGeom prst="rect">
            <a:avLst/>
          </a:prstGeom>
        </p:spPr>
      </p:pic>
    </p:spTree>
    <p:extLst>
      <p:ext uri="{BB962C8B-B14F-4D97-AF65-F5344CB8AC3E}">
        <p14:creationId xmlns:p14="http://schemas.microsoft.com/office/powerpoint/2010/main" val="5348482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lgn="ctr"/>
            <a:endParaRPr lang="en-US" dirty="0"/>
          </a:p>
        </p:txBody>
      </p:sp>
      <p:pic>
        <p:nvPicPr>
          <p:cNvPr id="4" name="Picture 3" descr="Snowmass arithmet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 y="254000"/>
            <a:ext cx="8699500" cy="6337300"/>
          </a:xfrm>
          <a:prstGeom prst="rect">
            <a:avLst/>
          </a:prstGeom>
        </p:spPr>
      </p:pic>
    </p:spTree>
    <p:extLst>
      <p:ext uri="{BB962C8B-B14F-4D97-AF65-F5344CB8AC3E}">
        <p14:creationId xmlns:p14="http://schemas.microsoft.com/office/powerpoint/2010/main" val="303931450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457200" y="1162538"/>
            <a:ext cx="8229600" cy="166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b="0" kern="1200">
                <a:solidFill>
                  <a:srgbClr val="6C0000"/>
                </a:solidFill>
                <a:latin typeface="+mj-lt"/>
                <a:ea typeface="MS PGothic" panose="020B0600070205080204"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j-lt"/>
                <a:ea typeface="MS PGothic" panose="020B0600070205080204"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j-lt"/>
                <a:ea typeface="MS PGothic" panose="020B0600070205080204"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MS PGothic" panose="020B0600070205080204"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Between landing and taking off, the following jobs need to be done.</a:t>
            </a:r>
          </a:p>
          <a:p>
            <a:r>
              <a:rPr lang="en-US" sz="2400" dirty="0" smtClean="0"/>
              <a:t>How much time is needed to get all of the jobs done?</a:t>
            </a:r>
          </a:p>
        </p:txBody>
      </p:sp>
      <p:sp>
        <p:nvSpPr>
          <p:cNvPr id="9" name="Title 5"/>
          <p:cNvSpPr>
            <a:spLocks noGrp="1"/>
          </p:cNvSpPr>
          <p:nvPr>
            <p:ph type="title"/>
          </p:nvPr>
        </p:nvSpPr>
        <p:spPr>
          <a:xfrm>
            <a:off x="457200" y="274638"/>
            <a:ext cx="8229600" cy="672977"/>
          </a:xfrm>
        </p:spPr>
        <p:txBody>
          <a:bodyPr/>
          <a:lstStyle/>
          <a:p>
            <a:r>
              <a:rPr lang="en-US" dirty="0" smtClean="0"/>
              <a:t>Airplane Turn-round</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533567238"/>
              </p:ext>
            </p:extLst>
          </p:nvPr>
        </p:nvGraphicFramePr>
        <p:xfrm>
          <a:off x="646682" y="3148726"/>
          <a:ext cx="7965410" cy="2926080"/>
        </p:xfrm>
        <a:graphic>
          <a:graphicData uri="http://schemas.openxmlformats.org/drawingml/2006/table">
            <a:tbl>
              <a:tblPr firstRow="1" bandRow="1">
                <a:tableStyleId>{0660B408-B3CF-4A94-85FC-2B1E0A45F4A2}</a:tableStyleId>
              </a:tblPr>
              <a:tblGrid>
                <a:gridCol w="518351"/>
                <a:gridCol w="5930758"/>
                <a:gridCol w="1516301"/>
              </a:tblGrid>
              <a:tr h="363816">
                <a:tc>
                  <a:txBody>
                    <a:bodyPr/>
                    <a:lstStyle/>
                    <a:p>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solidFill>
                  </a:tcPr>
                </a:tc>
                <a:tc>
                  <a:txBody>
                    <a:bodyPr/>
                    <a:lstStyle/>
                    <a:p>
                      <a:r>
                        <a:rPr lang="en-US" b="1" dirty="0" smtClean="0">
                          <a:latin typeface="Calibri"/>
                          <a:cs typeface="Calibri"/>
                        </a:rPr>
                        <a:t>Job</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solidFill>
                  </a:tcPr>
                </a:tc>
                <a:tc>
                  <a:txBody>
                    <a:bodyPr/>
                    <a:lstStyle/>
                    <a:p>
                      <a:r>
                        <a:rPr lang="en-US" b="1" dirty="0" smtClean="0">
                          <a:latin typeface="Calibri"/>
                          <a:cs typeface="Calibri"/>
                        </a:rPr>
                        <a:t>Time needed</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solidFill>
                  </a:tcPr>
                </a:tc>
              </a:tr>
              <a:tr h="363816">
                <a:tc>
                  <a:txBody>
                    <a:bodyPr/>
                    <a:lstStyle/>
                    <a:p>
                      <a:r>
                        <a:rPr lang="en-US" b="1" dirty="0" smtClean="0">
                          <a:latin typeface="Calibri"/>
                          <a:cs typeface="Calibri"/>
                        </a:rPr>
                        <a:t>A</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Get passengers out of the cabin and off</a:t>
                      </a:r>
                      <a:r>
                        <a:rPr lang="en-US" b="1" baseline="0" dirty="0" smtClean="0">
                          <a:latin typeface="Calibri"/>
                          <a:cs typeface="Calibri"/>
                        </a:rPr>
                        <a:t> the plane</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10 minutes</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3816">
                <a:tc>
                  <a:txBody>
                    <a:bodyPr/>
                    <a:lstStyle/>
                    <a:p>
                      <a:r>
                        <a:rPr lang="en-US" b="1" dirty="0" smtClean="0">
                          <a:latin typeface="Calibri"/>
                          <a:cs typeface="Calibri"/>
                        </a:rPr>
                        <a:t>B</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Clean the cabin</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20 minutes</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3816">
                <a:tc>
                  <a:txBody>
                    <a:bodyPr/>
                    <a:lstStyle/>
                    <a:p>
                      <a:r>
                        <a:rPr lang="en-US" b="1" dirty="0" smtClean="0">
                          <a:latin typeface="Calibri"/>
                          <a:cs typeface="Calibri"/>
                        </a:rPr>
                        <a:t>C</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Refuel the plane</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40 minutes</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3816">
                <a:tc>
                  <a:txBody>
                    <a:bodyPr/>
                    <a:lstStyle/>
                    <a:p>
                      <a:r>
                        <a:rPr lang="en-US" b="1" dirty="0" smtClean="0">
                          <a:latin typeface="Calibri"/>
                          <a:cs typeface="Calibri"/>
                        </a:rPr>
                        <a:t>D</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Unload the baggage from the cargo hold</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25 minutes</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3816">
                <a:tc>
                  <a:txBody>
                    <a:bodyPr/>
                    <a:lstStyle/>
                    <a:p>
                      <a:r>
                        <a:rPr lang="en-US" b="1" dirty="0" smtClean="0">
                          <a:latin typeface="Calibri"/>
                          <a:cs typeface="Calibri"/>
                        </a:rPr>
                        <a:t>E</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Get new passengers on the plane</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25 minutes</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3816">
                <a:tc>
                  <a:txBody>
                    <a:bodyPr/>
                    <a:lstStyle/>
                    <a:p>
                      <a:r>
                        <a:rPr lang="en-US" b="1" dirty="0" smtClean="0">
                          <a:latin typeface="Calibri"/>
                          <a:cs typeface="Calibri"/>
                        </a:rPr>
                        <a:t>F</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Load the baggage</a:t>
                      </a:r>
                      <a:r>
                        <a:rPr lang="en-US" b="1" baseline="0" dirty="0" smtClean="0">
                          <a:latin typeface="Calibri"/>
                          <a:cs typeface="Calibri"/>
                        </a:rPr>
                        <a:t> into the cargo hold</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35 minutes</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3816">
                <a:tc>
                  <a:txBody>
                    <a:bodyPr/>
                    <a:lstStyle/>
                    <a:p>
                      <a:r>
                        <a:rPr lang="en-US" b="1" dirty="0" smtClean="0">
                          <a:latin typeface="Calibri"/>
                          <a:cs typeface="Calibri"/>
                        </a:rPr>
                        <a:t>G</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Do a final safety check before lift-off</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5 minutes</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392094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Mathematical </a:t>
            </a:r>
            <a:r>
              <a:rPr lang="en-US" dirty="0">
                <a:solidFill>
                  <a:schemeClr val="accent6"/>
                </a:solidFill>
              </a:rPr>
              <a:t>Practices</a:t>
            </a:r>
            <a:r>
              <a:rPr lang="en-US" dirty="0">
                <a:solidFill>
                  <a:schemeClr val="bg1"/>
                </a:solidFill>
              </a:rPr>
              <a:t> Standards</a:t>
            </a:r>
          </a:p>
        </p:txBody>
      </p:sp>
      <p:sp>
        <p:nvSpPr>
          <p:cNvPr id="3" name="Content Placeholder 2"/>
          <p:cNvSpPr>
            <a:spLocks noGrp="1"/>
          </p:cNvSpPr>
          <p:nvPr>
            <p:ph idx="1"/>
          </p:nvPr>
        </p:nvSpPr>
        <p:spPr/>
        <p:txBody>
          <a:bodyPr/>
          <a:lstStyle/>
          <a:p>
            <a:r>
              <a:rPr lang="en-US" sz="2400" dirty="0">
                <a:solidFill>
                  <a:srgbClr val="FF0000"/>
                </a:solidFill>
              </a:rPr>
              <a:t>Make sense of complex problems and persevere in solving them. </a:t>
            </a:r>
          </a:p>
          <a:p>
            <a:r>
              <a:rPr lang="en-US" sz="2400" dirty="0">
                <a:solidFill>
                  <a:schemeClr val="tx2">
                    <a:lumMod val="60000"/>
                    <a:lumOff val="40000"/>
                  </a:schemeClr>
                </a:solidFill>
              </a:rPr>
              <a:t>Reason abstractly and quantitatively</a:t>
            </a:r>
          </a:p>
          <a:p>
            <a:r>
              <a:rPr lang="en-US" sz="2400" dirty="0">
                <a:solidFill>
                  <a:srgbClr val="FF0000"/>
                </a:solidFill>
              </a:rPr>
              <a:t>Construct viable arguments and critique the reasoning of </a:t>
            </a:r>
            <a:r>
              <a:rPr lang="en-US" sz="2400" dirty="0" smtClean="0">
                <a:solidFill>
                  <a:srgbClr val="FF0000"/>
                </a:solidFill>
              </a:rPr>
              <a:t>others</a:t>
            </a:r>
            <a:r>
              <a:rPr lang="en-US" sz="2400" dirty="0">
                <a:solidFill>
                  <a:srgbClr val="FF0000"/>
                </a:solidFill>
              </a:rPr>
              <a:t>.</a:t>
            </a:r>
          </a:p>
          <a:p>
            <a:r>
              <a:rPr lang="en-US" sz="2400" dirty="0">
                <a:solidFill>
                  <a:srgbClr val="E63333"/>
                </a:solidFill>
              </a:rPr>
              <a:t>Model with mathematics</a:t>
            </a:r>
            <a:r>
              <a:rPr lang="en-US" sz="2400" dirty="0"/>
              <a:t>. </a:t>
            </a:r>
          </a:p>
          <a:p>
            <a:r>
              <a:rPr lang="en-US" sz="2400" dirty="0"/>
              <a:t>Use appropriate tools strategically.</a:t>
            </a:r>
          </a:p>
          <a:p>
            <a:r>
              <a:rPr lang="en-US" sz="2400" dirty="0"/>
              <a:t>Attend to precision</a:t>
            </a:r>
          </a:p>
          <a:p>
            <a:r>
              <a:rPr lang="en-US" sz="2400" dirty="0"/>
              <a:t>Look for and make use of structure</a:t>
            </a:r>
          </a:p>
          <a:p>
            <a:r>
              <a:rPr lang="en-US" sz="2400" dirty="0"/>
              <a:t>Look for and express regularity in repeated reasoning</a:t>
            </a:r>
            <a:r>
              <a:rPr lang="en-US" sz="2400" dirty="0" smtClean="0"/>
              <a:t>.</a:t>
            </a:r>
            <a:endParaRPr lang="en-US" sz="2400" dirty="0"/>
          </a:p>
        </p:txBody>
      </p:sp>
    </p:spTree>
    <p:extLst>
      <p:ext uri="{BB962C8B-B14F-4D97-AF65-F5344CB8AC3E}">
        <p14:creationId xmlns:p14="http://schemas.microsoft.com/office/powerpoint/2010/main" val="100801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en-US" dirty="0" smtClean="0"/>
              <a:t>Doing Math - Overview</a:t>
            </a:r>
            <a:endParaRPr lang="en-US" dirty="0">
              <a:latin typeface="Verdana"/>
              <a:ea typeface="ＭＳ Ｐゴシック" charset="-128"/>
              <a:cs typeface="Verdana"/>
            </a:endParaRPr>
          </a:p>
        </p:txBody>
      </p:sp>
      <p:sp>
        <p:nvSpPr>
          <p:cNvPr id="2" name="Content Placeholder 1"/>
          <p:cNvSpPr>
            <a:spLocks noGrp="1"/>
          </p:cNvSpPr>
          <p:nvPr>
            <p:ph idx="1"/>
          </p:nvPr>
        </p:nvSpPr>
        <p:spPr/>
        <p:txBody>
          <a:bodyPr/>
          <a:lstStyle/>
          <a:p>
            <a:r>
              <a:rPr lang="en-US" sz="2400" dirty="0"/>
              <a:t>Proficient students expect mathematics to make sense. </a:t>
            </a:r>
          </a:p>
          <a:p>
            <a:r>
              <a:rPr lang="en-US" sz="2400" dirty="0"/>
              <a:t>They take an active stance in solving mathematical problems. </a:t>
            </a:r>
          </a:p>
          <a:p>
            <a:r>
              <a:rPr lang="en-US" sz="2400" dirty="0"/>
              <a:t>When faced with a non-routine problem, they have the courage to plunge in and try something, and </a:t>
            </a:r>
          </a:p>
          <a:p>
            <a:r>
              <a:rPr lang="en-US" sz="2400" dirty="0" smtClean="0"/>
              <a:t>They </a:t>
            </a:r>
            <a:r>
              <a:rPr lang="en-US" sz="2400" dirty="0"/>
              <a:t>have the procedural and conceptual tools to carry through. </a:t>
            </a:r>
          </a:p>
          <a:p>
            <a:r>
              <a:rPr lang="en-US" sz="2400" dirty="0"/>
              <a:t>They are experimenters and inventors, and can adapt known strategies to new problems. </a:t>
            </a:r>
          </a:p>
          <a:p>
            <a:r>
              <a:rPr lang="en-US" sz="2400" dirty="0"/>
              <a:t>They think </a:t>
            </a:r>
            <a:r>
              <a:rPr lang="en-US" sz="2400" dirty="0" smtClean="0"/>
              <a:t>strategically</a:t>
            </a:r>
            <a:r>
              <a:rPr lang="en-US" sz="2400" dirty="0"/>
              <a:t>						</a:t>
            </a:r>
            <a:r>
              <a:rPr lang="en-US" dirty="0"/>
              <a:t>		</a:t>
            </a:r>
          </a:p>
          <a:p>
            <a:endParaRPr lang="en-US" dirty="0"/>
          </a:p>
          <a:p>
            <a:pPr marL="0" indent="0">
              <a:buNone/>
            </a:pPr>
            <a:r>
              <a:rPr lang="en-US" sz="2000" dirty="0"/>
              <a:t>(From a draft of CCSSM</a:t>
            </a:r>
            <a:r>
              <a:rPr lang="en-US" sz="2000" dirty="0" smtClean="0"/>
              <a:t>)</a:t>
            </a:r>
            <a:endParaRPr lang="en-US" sz="2000" dirty="0"/>
          </a:p>
        </p:txBody>
      </p:sp>
    </p:spTree>
    <p:extLst>
      <p:ext uri="{BB962C8B-B14F-4D97-AF65-F5344CB8AC3E}">
        <p14:creationId xmlns:p14="http://schemas.microsoft.com/office/powerpoint/2010/main" val="30055708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Content Placeholder 2"/>
          <p:cNvSpPr>
            <a:spLocks noGrp="1"/>
          </p:cNvSpPr>
          <p:nvPr>
            <p:ph type="subTitle" idx="4294967295"/>
          </p:nvPr>
        </p:nvSpPr>
        <p:spPr>
          <a:xfrm>
            <a:off x="0" y="1006475"/>
            <a:ext cx="9144000" cy="5086350"/>
          </a:xfrm>
        </p:spPr>
        <p:txBody>
          <a:bodyPr>
            <a:normAutofit/>
          </a:bodyPr>
          <a:lstStyle/>
          <a:p>
            <a:pPr algn="ctr" eaLnBrk="1" hangingPunct="1">
              <a:buFont typeface="Arial" charset="0"/>
              <a:buNone/>
            </a:pPr>
            <a:endParaRPr lang="en-US" sz="3600" dirty="0" smtClean="0"/>
          </a:p>
          <a:p>
            <a:pPr algn="ctr" eaLnBrk="1" hangingPunct="1">
              <a:buFont typeface="Arial" charset="0"/>
              <a:buNone/>
            </a:pPr>
            <a:endParaRPr lang="en-US" sz="3600" b="1" dirty="0" smtClean="0">
              <a:solidFill>
                <a:srgbClr val="0000FF"/>
              </a:solidFill>
            </a:endParaRPr>
          </a:p>
          <a:p>
            <a:pPr algn="ctr" eaLnBrk="1" hangingPunct="1">
              <a:buFont typeface="Arial" charset="0"/>
              <a:buNone/>
            </a:pPr>
            <a:endParaRPr lang="en-US" sz="4800" b="1" dirty="0" smtClean="0">
              <a:solidFill>
                <a:schemeClr val="tx2"/>
              </a:solidFill>
              <a:latin typeface="Rockwell"/>
              <a:cs typeface="Rockwell"/>
            </a:endParaRPr>
          </a:p>
          <a:p>
            <a:pPr algn="ctr" eaLnBrk="1" hangingPunct="1">
              <a:buFont typeface="Arial" charset="0"/>
              <a:buNone/>
            </a:pPr>
            <a:r>
              <a:rPr lang="en-US" sz="4800" b="1" dirty="0" smtClean="0">
                <a:solidFill>
                  <a:schemeClr val="tx2"/>
                </a:solidFill>
                <a:latin typeface="Rockwell"/>
                <a:cs typeface="Rockwell"/>
              </a:rPr>
              <a:t>Key capabilities</a:t>
            </a:r>
          </a:p>
          <a:p>
            <a:pPr algn="ctr" eaLnBrk="1" hangingPunct="1">
              <a:buFont typeface="Arial" charset="0"/>
              <a:buNone/>
            </a:pPr>
            <a:r>
              <a:rPr lang="en-US" sz="3600" dirty="0" smtClean="0">
                <a:solidFill>
                  <a:schemeClr val="tx2"/>
                </a:solidFill>
                <a:latin typeface="Rockwell"/>
                <a:cs typeface="Rockwell"/>
              </a:rPr>
              <a:t>What are they?</a:t>
            </a:r>
            <a:endParaRPr lang="en-US" sz="3600" b="1" dirty="0" smtClean="0">
              <a:solidFill>
                <a:schemeClr val="tx2"/>
              </a:solidFill>
              <a:latin typeface="Rockwell"/>
              <a:cs typeface="Rockwell"/>
            </a:endParaRPr>
          </a:p>
          <a:p>
            <a:pPr algn="ctr" eaLnBrk="1" hangingPunct="1">
              <a:buFont typeface="Arial" charset="0"/>
              <a:buNone/>
            </a:pPr>
            <a:endParaRPr lang="en-US" sz="3600" b="1" dirty="0">
              <a:solidFill>
                <a:srgbClr val="0000FF"/>
              </a:solidFill>
            </a:endParaRPr>
          </a:p>
        </p:txBody>
      </p:sp>
      <p:pic>
        <p:nvPicPr>
          <p:cNvPr id="4" name="Picture 3"/>
          <p:cNvPicPr>
            <a:picLocks noChangeAspect="1"/>
          </p:cNvPicPr>
          <p:nvPr/>
        </p:nvPicPr>
        <p:blipFill>
          <a:blip r:embed="rId3"/>
          <a:stretch>
            <a:fillRect/>
          </a:stretch>
        </p:blipFill>
        <p:spPr>
          <a:xfrm>
            <a:off x="3209552" y="558022"/>
            <a:ext cx="2657653" cy="2657653"/>
          </a:xfrm>
          <a:prstGeom prst="rect">
            <a:avLst/>
          </a:prstGeom>
        </p:spPr>
      </p:pic>
    </p:spTree>
    <p:extLst>
      <p:ext uri="{BB962C8B-B14F-4D97-AF65-F5344CB8AC3E}">
        <p14:creationId xmlns:p14="http://schemas.microsoft.com/office/powerpoint/2010/main" val="27863881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bg1"/>
                </a:solidFill>
              </a:rPr>
              <a:t>Key Capabilities</a:t>
            </a:r>
            <a:endParaRPr lang="en-US" dirty="0">
              <a:solidFill>
                <a:schemeClr val="bg1"/>
              </a:solidFill>
            </a:endParaRPr>
          </a:p>
        </p:txBody>
      </p:sp>
      <p:sp>
        <p:nvSpPr>
          <p:cNvPr id="3" name="Text Placeholder 2"/>
          <p:cNvSpPr>
            <a:spLocks noGrp="1"/>
          </p:cNvSpPr>
          <p:nvPr>
            <p:ph idx="1"/>
          </p:nvPr>
        </p:nvSpPr>
        <p:spPr/>
        <p:txBody>
          <a:bodyPr/>
          <a:lstStyle/>
          <a:p>
            <a:r>
              <a:rPr lang="en-US" sz="2400" b="1" dirty="0" smtClean="0"/>
              <a:t>What </a:t>
            </a:r>
            <a:r>
              <a:rPr lang="en-US" sz="2400" b="1" dirty="0"/>
              <a:t>capabilities in general do you want your children to leave school with?</a:t>
            </a:r>
          </a:p>
          <a:p>
            <a:pPr marL="0" indent="0">
              <a:buNone/>
            </a:pPr>
            <a:endParaRPr lang="en-US" sz="2400" dirty="0"/>
          </a:p>
          <a:p>
            <a:r>
              <a:rPr lang="en-US" sz="2400" dirty="0"/>
              <a:t>Let’s look from a broader </a:t>
            </a:r>
            <a:r>
              <a:rPr lang="en-US" sz="2400" dirty="0" smtClean="0"/>
              <a:t>viewpoint</a:t>
            </a:r>
            <a:r>
              <a:rPr lang="en-US" sz="2400" dirty="0"/>
              <a:t>, </a:t>
            </a:r>
            <a:br>
              <a:rPr lang="en-US" sz="2400" dirty="0"/>
            </a:br>
            <a:r>
              <a:rPr lang="en-US" sz="2400" dirty="0" smtClean="0"/>
              <a:t>beyond just </a:t>
            </a:r>
            <a:r>
              <a:rPr lang="en-US" sz="2400" dirty="0"/>
              <a:t>math.</a:t>
            </a:r>
            <a:br>
              <a:rPr lang="en-US" sz="2400" dirty="0"/>
            </a:br>
            <a:endParaRPr lang="en-US" sz="2400" dirty="0"/>
          </a:p>
          <a:p>
            <a:r>
              <a:rPr lang="en-US" sz="2400" dirty="0" smtClean="0"/>
              <a:t>Talk </a:t>
            </a:r>
            <a:r>
              <a:rPr lang="en-US" sz="2400" dirty="0"/>
              <a:t>with </a:t>
            </a:r>
            <a:r>
              <a:rPr lang="en-US" sz="2400" dirty="0" smtClean="0"/>
              <a:t>your </a:t>
            </a:r>
            <a:r>
              <a:rPr lang="en-US" sz="2400" dirty="0"/>
              <a:t>neighbors, try to agree on your priorities, and write them down.</a:t>
            </a:r>
          </a:p>
        </p:txBody>
      </p:sp>
    </p:spTree>
    <p:extLst>
      <p:ext uri="{BB962C8B-B14F-4D97-AF65-F5344CB8AC3E}">
        <p14:creationId xmlns:p14="http://schemas.microsoft.com/office/powerpoint/2010/main" val="287463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Key Capabilities</a:t>
            </a:r>
            <a:endParaRPr lang="en-US" dirty="0"/>
          </a:p>
        </p:txBody>
      </p:sp>
    </p:spTree>
    <p:extLst>
      <p:ext uri="{BB962C8B-B14F-4D97-AF65-F5344CB8AC3E}">
        <p14:creationId xmlns:p14="http://schemas.microsoft.com/office/powerpoint/2010/main" val="15632897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sz="2400" dirty="0"/>
              <a:t>How much did your school mathematics program contribute to building these key capabilities? </a:t>
            </a:r>
          </a:p>
          <a:p>
            <a:endParaRPr lang="en-US" sz="2400" dirty="0"/>
          </a:p>
          <a:p>
            <a:r>
              <a:rPr lang="en-US" sz="2400" dirty="0"/>
              <a:t>How might these the </a:t>
            </a:r>
            <a:r>
              <a:rPr lang="en-US" sz="2400" dirty="0" smtClean="0"/>
              <a:t>“mathematical practices</a:t>
            </a:r>
            <a:r>
              <a:rPr lang="en-US" sz="2400" dirty="0"/>
              <a:t>” </a:t>
            </a:r>
            <a:r>
              <a:rPr lang="en-US" sz="2400" dirty="0" smtClean="0"/>
              <a:t>in the Common </a:t>
            </a:r>
            <a:r>
              <a:rPr lang="en-US" sz="2400" dirty="0"/>
              <a:t>Core Standards for </a:t>
            </a:r>
            <a:r>
              <a:rPr lang="en-US" sz="2400" dirty="0" smtClean="0"/>
              <a:t>Mathematics</a:t>
            </a:r>
            <a:r>
              <a:rPr lang="en-US" sz="2400" dirty="0"/>
              <a:t> </a:t>
            </a:r>
            <a:r>
              <a:rPr lang="en-US" sz="2400" dirty="0" smtClean="0"/>
              <a:t>change </a:t>
            </a:r>
            <a:r>
              <a:rPr lang="en-US" sz="2400" dirty="0"/>
              <a:t>that? </a:t>
            </a:r>
          </a:p>
        </p:txBody>
      </p:sp>
      <p:sp>
        <p:nvSpPr>
          <p:cNvPr id="4" name="Title 3"/>
          <p:cNvSpPr>
            <a:spLocks noGrp="1"/>
          </p:cNvSpPr>
          <p:nvPr>
            <p:ph type="title"/>
          </p:nvPr>
        </p:nvSpPr>
        <p:spPr/>
        <p:txBody>
          <a:bodyPr/>
          <a:lstStyle/>
          <a:p>
            <a:endParaRPr lang="en-US"/>
          </a:p>
        </p:txBody>
      </p:sp>
      <p:sp>
        <p:nvSpPr>
          <p:cNvPr id="5" name="Title 5"/>
          <p:cNvSpPr txBox="1">
            <a:spLocks/>
          </p:cNvSpPr>
          <p:nvPr/>
        </p:nvSpPr>
        <p:spPr bwMode="auto">
          <a:xfrm>
            <a:off x="457200" y="274638"/>
            <a:ext cx="8229600" cy="673100"/>
          </a:xfrm>
          <a:prstGeom prst="rect">
            <a:avLst/>
          </a:prstGeom>
          <a:solidFill>
            <a:srgbClr val="6C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200" b="1" kern="1200">
                <a:solidFill>
                  <a:schemeClr val="bg1"/>
                </a:solidFill>
                <a:latin typeface="Rockwell"/>
                <a:ea typeface="MS PGothic" panose="020B0600070205080204" pitchFamily="34" charset="-128"/>
                <a:cs typeface="Rockwell"/>
              </a:defRPr>
            </a:lvl1pPr>
            <a:lvl2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2pPr>
            <a:lvl3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3pPr>
            <a:lvl4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4pPr>
            <a:lvl5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5pPr>
            <a:lvl6pPr marL="4572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9pPr>
          </a:lstStyle>
          <a:p>
            <a:r>
              <a:rPr lang="en-US" dirty="0" smtClean="0"/>
              <a:t>Key Capabilities</a:t>
            </a:r>
            <a:endParaRPr lang="en-US" dirty="0"/>
          </a:p>
        </p:txBody>
      </p:sp>
    </p:spTree>
    <p:extLst>
      <p:ext uri="{BB962C8B-B14F-4D97-AF65-F5344CB8AC3E}">
        <p14:creationId xmlns:p14="http://schemas.microsoft.com/office/powerpoint/2010/main" val="26518714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Implementing </a:t>
            </a:r>
            <a:r>
              <a:rPr lang="en-US" sz="2400" dirty="0"/>
              <a:t>the </a:t>
            </a:r>
            <a:r>
              <a:rPr lang="en-US" sz="2400" dirty="0" smtClean="0"/>
              <a:t>Standards </a:t>
            </a:r>
            <a:r>
              <a:rPr lang="en-US" sz="2400" dirty="0"/>
              <a:t>for Mathematics </a:t>
            </a:r>
            <a:r>
              <a:rPr lang="en-US" sz="2400" dirty="0" smtClean="0"/>
              <a:t>has meant </a:t>
            </a:r>
            <a:endParaRPr lang="en-US" sz="2400" dirty="0"/>
          </a:p>
          <a:p>
            <a:pPr lvl="1"/>
            <a:r>
              <a:rPr lang="en-US" sz="2000" dirty="0" smtClean="0"/>
              <a:t>Moving </a:t>
            </a:r>
            <a:r>
              <a:rPr lang="en-US" sz="2000" dirty="0"/>
              <a:t>some </a:t>
            </a:r>
            <a:r>
              <a:rPr lang="en-US" sz="2000" dirty="0" smtClean="0"/>
              <a:t>curriculum </a:t>
            </a:r>
            <a:endParaRPr lang="en-US" sz="2000" dirty="0"/>
          </a:p>
          <a:p>
            <a:pPr lvl="1"/>
            <a:r>
              <a:rPr lang="en-US" sz="2000" dirty="0" smtClean="0">
                <a:solidFill>
                  <a:schemeClr val="tx2">
                    <a:lumMod val="60000"/>
                    <a:lumOff val="40000"/>
                  </a:schemeClr>
                </a:solidFill>
              </a:rPr>
              <a:t>Broadening </a:t>
            </a:r>
            <a:r>
              <a:rPr lang="en-US" sz="2000" dirty="0">
                <a:solidFill>
                  <a:schemeClr val="tx2">
                    <a:lumMod val="60000"/>
                    <a:lumOff val="40000"/>
                  </a:schemeClr>
                </a:solidFill>
              </a:rPr>
              <a:t>and refocusing </a:t>
            </a:r>
            <a:r>
              <a:rPr lang="en-US" sz="2000" dirty="0" smtClean="0">
                <a:solidFill>
                  <a:schemeClr val="tx2">
                    <a:lumMod val="60000"/>
                    <a:lumOff val="40000"/>
                  </a:schemeClr>
                </a:solidFill>
              </a:rPr>
              <a:t>instruction</a:t>
            </a:r>
            <a:endParaRPr lang="en-US" sz="2000" dirty="0"/>
          </a:p>
          <a:p>
            <a:pPr lvl="1"/>
            <a:r>
              <a:rPr lang="en-US" sz="2000" dirty="0" smtClean="0"/>
              <a:t>A greater </a:t>
            </a:r>
            <a:r>
              <a:rPr lang="en-US" sz="2000" dirty="0"/>
              <a:t>focus on </a:t>
            </a:r>
            <a:r>
              <a:rPr lang="en-US" sz="2000" dirty="0">
                <a:solidFill>
                  <a:srgbClr val="E63333"/>
                </a:solidFill>
              </a:rPr>
              <a:t>content </a:t>
            </a:r>
            <a:r>
              <a:rPr lang="en-US" sz="2000" dirty="0" smtClean="0">
                <a:solidFill>
                  <a:srgbClr val="E63333"/>
                </a:solidFill>
              </a:rPr>
              <a:t>coherence</a:t>
            </a:r>
            <a:r>
              <a:rPr lang="en-US" sz="2000" dirty="0" smtClean="0"/>
              <a:t> </a:t>
            </a:r>
            <a:endParaRPr lang="en-US" sz="2000" dirty="0"/>
          </a:p>
          <a:p>
            <a:endParaRPr lang="en-US" sz="2400" dirty="0"/>
          </a:p>
          <a:p>
            <a:r>
              <a:rPr lang="en-US" sz="2400" dirty="0"/>
              <a:t>It </a:t>
            </a:r>
            <a:r>
              <a:rPr lang="en-US" sz="2400" dirty="0" smtClean="0"/>
              <a:t>has also meant</a:t>
            </a:r>
            <a:endParaRPr lang="en-US" sz="2400" dirty="0"/>
          </a:p>
          <a:p>
            <a:pPr lvl="1"/>
            <a:r>
              <a:rPr lang="en-US" sz="2000" dirty="0" smtClean="0">
                <a:solidFill>
                  <a:srgbClr val="E63333"/>
                </a:solidFill>
              </a:rPr>
              <a:t>Daily involvement</a:t>
            </a:r>
            <a:r>
              <a:rPr lang="en-US" sz="2000" dirty="0" smtClean="0"/>
              <a:t> </a:t>
            </a:r>
            <a:r>
              <a:rPr lang="en-US" sz="2000" dirty="0"/>
              <a:t>by students </a:t>
            </a:r>
            <a:r>
              <a:rPr lang="en-US" sz="2000" dirty="0">
                <a:solidFill>
                  <a:srgbClr val="E63333"/>
                </a:solidFill>
              </a:rPr>
              <a:t>with the practices</a:t>
            </a:r>
          </a:p>
          <a:p>
            <a:pPr lvl="1"/>
            <a:r>
              <a:rPr lang="en-US" sz="2000" dirty="0" smtClean="0">
                <a:solidFill>
                  <a:srgbClr val="E63333"/>
                </a:solidFill>
              </a:rPr>
              <a:t>Assessments</a:t>
            </a:r>
            <a:r>
              <a:rPr lang="en-US" sz="2000" dirty="0" smtClean="0"/>
              <a:t> </a:t>
            </a:r>
            <a:r>
              <a:rPr lang="en-US" sz="2000" dirty="0"/>
              <a:t>that assess concepts, procedures, </a:t>
            </a:r>
            <a:r>
              <a:rPr lang="en-US" sz="2000" dirty="0" smtClean="0"/>
              <a:t/>
            </a:r>
            <a:br>
              <a:rPr lang="en-US" sz="2000" dirty="0" smtClean="0"/>
            </a:br>
            <a:r>
              <a:rPr lang="en-US" sz="2000" dirty="0" smtClean="0"/>
              <a:t>reasoning </a:t>
            </a:r>
            <a:r>
              <a:rPr lang="en-US" sz="2000" dirty="0"/>
              <a:t>and problem </a:t>
            </a:r>
            <a:r>
              <a:rPr lang="en-US" sz="2000" dirty="0" smtClean="0"/>
              <a:t>solving</a:t>
            </a:r>
            <a:br>
              <a:rPr lang="en-US" sz="2000" dirty="0" smtClean="0"/>
            </a:br>
            <a:endParaRPr lang="en-US" sz="2000" dirty="0" smtClean="0"/>
          </a:p>
        </p:txBody>
      </p:sp>
      <p:sp>
        <p:nvSpPr>
          <p:cNvPr id="4" name="Title 3"/>
          <p:cNvSpPr>
            <a:spLocks noGrp="1"/>
          </p:cNvSpPr>
          <p:nvPr>
            <p:ph type="title"/>
          </p:nvPr>
        </p:nvSpPr>
        <p:spPr/>
        <p:txBody>
          <a:bodyPr/>
          <a:lstStyle/>
          <a:p>
            <a:endParaRPr lang="en-US"/>
          </a:p>
        </p:txBody>
      </p:sp>
      <p:sp>
        <p:nvSpPr>
          <p:cNvPr id="5" name="Title 5"/>
          <p:cNvSpPr txBox="1">
            <a:spLocks/>
          </p:cNvSpPr>
          <p:nvPr/>
        </p:nvSpPr>
        <p:spPr bwMode="auto">
          <a:xfrm>
            <a:off x="457200" y="274638"/>
            <a:ext cx="8229600" cy="673100"/>
          </a:xfrm>
          <a:prstGeom prst="rect">
            <a:avLst/>
          </a:prstGeom>
          <a:solidFill>
            <a:srgbClr val="6C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200" b="1" kern="1200">
                <a:solidFill>
                  <a:schemeClr val="bg1"/>
                </a:solidFill>
                <a:latin typeface="Rockwell"/>
                <a:ea typeface="MS PGothic" panose="020B0600070205080204" pitchFamily="34" charset="-128"/>
                <a:cs typeface="Rockwell"/>
              </a:defRPr>
            </a:lvl1pPr>
            <a:lvl2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2pPr>
            <a:lvl3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3pPr>
            <a:lvl4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4pPr>
            <a:lvl5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5pPr>
            <a:lvl6pPr marL="4572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9pPr>
          </a:lstStyle>
          <a:p>
            <a:r>
              <a:rPr lang="en-US" sz="2400" dirty="0"/>
              <a:t>What </a:t>
            </a:r>
            <a:r>
              <a:rPr lang="en-US" sz="2400" dirty="0" smtClean="0"/>
              <a:t>do the Standards mean </a:t>
            </a:r>
            <a:r>
              <a:rPr lang="en-US" sz="2400" dirty="0"/>
              <a:t>for a </a:t>
            </a:r>
            <a:r>
              <a:rPr lang="en-US" sz="2400" dirty="0" smtClean="0"/>
              <a:t>District’s </a:t>
            </a:r>
            <a:r>
              <a:rPr lang="en-US" sz="2400" dirty="0"/>
              <a:t>Program?</a:t>
            </a:r>
          </a:p>
        </p:txBody>
      </p:sp>
    </p:spTree>
    <p:extLst>
      <p:ext uri="{BB962C8B-B14F-4D97-AF65-F5344CB8AC3E}">
        <p14:creationId xmlns:p14="http://schemas.microsoft.com/office/powerpoint/2010/main" val="17256490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Content Placeholder 2"/>
          <p:cNvSpPr>
            <a:spLocks noGrp="1"/>
          </p:cNvSpPr>
          <p:nvPr>
            <p:ph type="subTitle" idx="4294967295"/>
          </p:nvPr>
        </p:nvSpPr>
        <p:spPr>
          <a:xfrm>
            <a:off x="0" y="1006475"/>
            <a:ext cx="9144000" cy="5086350"/>
          </a:xfrm>
        </p:spPr>
        <p:txBody>
          <a:bodyPr>
            <a:normAutofit/>
          </a:bodyPr>
          <a:lstStyle/>
          <a:p>
            <a:pPr algn="ctr" eaLnBrk="1" hangingPunct="1">
              <a:buFont typeface="Arial" charset="0"/>
              <a:buNone/>
            </a:pPr>
            <a:endParaRPr lang="en-US" sz="3600" dirty="0" smtClean="0"/>
          </a:p>
          <a:p>
            <a:pPr algn="ctr" eaLnBrk="1" hangingPunct="1">
              <a:buFont typeface="Arial" charset="0"/>
              <a:buNone/>
            </a:pPr>
            <a:endParaRPr lang="en-US" sz="3600" b="1" dirty="0" smtClean="0">
              <a:solidFill>
                <a:srgbClr val="0000FF"/>
              </a:solidFill>
            </a:endParaRPr>
          </a:p>
          <a:p>
            <a:pPr algn="ctr" eaLnBrk="1" hangingPunct="1">
              <a:buFont typeface="Arial" charset="0"/>
              <a:buNone/>
            </a:pPr>
            <a:endParaRPr lang="en-US" sz="4800" b="1" dirty="0" smtClean="0">
              <a:solidFill>
                <a:schemeClr val="tx2"/>
              </a:solidFill>
              <a:latin typeface="Rockwell"/>
              <a:cs typeface="Rockwell"/>
            </a:endParaRPr>
          </a:p>
          <a:p>
            <a:pPr algn="ctr" eaLnBrk="1" hangingPunct="1">
              <a:buFont typeface="Arial" charset="0"/>
              <a:buNone/>
            </a:pPr>
            <a:r>
              <a:rPr lang="en-US" sz="4800" b="1" dirty="0" smtClean="0">
                <a:solidFill>
                  <a:schemeClr val="tx2"/>
                </a:solidFill>
                <a:latin typeface="Rockwell"/>
                <a:cs typeface="Rockwell"/>
              </a:rPr>
              <a:t>Concepts and Skills</a:t>
            </a:r>
          </a:p>
          <a:p>
            <a:pPr algn="ctr" eaLnBrk="1" hangingPunct="1">
              <a:buFont typeface="Arial" charset="0"/>
              <a:buNone/>
            </a:pPr>
            <a:r>
              <a:rPr lang="en-US" sz="3600" dirty="0" smtClean="0">
                <a:solidFill>
                  <a:schemeClr val="tx2"/>
                </a:solidFill>
                <a:latin typeface="Rockwell"/>
                <a:cs typeface="Rockwell"/>
              </a:rPr>
              <a:t>support each other</a:t>
            </a:r>
            <a:endParaRPr lang="en-US" sz="3600" b="1" dirty="0" smtClean="0">
              <a:solidFill>
                <a:schemeClr val="tx2"/>
              </a:solidFill>
              <a:latin typeface="Rockwell"/>
              <a:cs typeface="Rockwell"/>
            </a:endParaRPr>
          </a:p>
          <a:p>
            <a:pPr algn="ctr" eaLnBrk="1" hangingPunct="1">
              <a:buFont typeface="Arial" charset="0"/>
              <a:buNone/>
            </a:pPr>
            <a:endParaRPr lang="en-US" sz="3600" b="1" dirty="0">
              <a:solidFill>
                <a:srgbClr val="0000FF"/>
              </a:solidFill>
            </a:endParaRPr>
          </a:p>
        </p:txBody>
      </p:sp>
      <p:pic>
        <p:nvPicPr>
          <p:cNvPr id="3" name="Picture 2"/>
          <p:cNvPicPr>
            <a:picLocks noChangeAspect="1"/>
          </p:cNvPicPr>
          <p:nvPr/>
        </p:nvPicPr>
        <p:blipFill>
          <a:blip r:embed="rId3"/>
          <a:stretch>
            <a:fillRect/>
          </a:stretch>
        </p:blipFill>
        <p:spPr>
          <a:xfrm>
            <a:off x="3667252" y="1006475"/>
            <a:ext cx="1835480" cy="2060586"/>
          </a:xfrm>
          <a:prstGeom prst="rect">
            <a:avLst/>
          </a:prstGeom>
        </p:spPr>
      </p:pic>
    </p:spTree>
    <p:extLst>
      <p:ext uri="{BB962C8B-B14F-4D97-AF65-F5344CB8AC3E}">
        <p14:creationId xmlns:p14="http://schemas.microsoft.com/office/powerpoint/2010/main" val="10118488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r>
            <a:br>
              <a:rPr lang="en-US" dirty="0"/>
            </a:br>
            <a:r>
              <a:rPr lang="en-US" dirty="0"/>
              <a:t> </a:t>
            </a:r>
            <a:r>
              <a:rPr lang="en-US" dirty="0" smtClean="0"/>
              <a:t>Outline</a:t>
            </a:r>
            <a:br>
              <a:rPr lang="en-US" dirty="0" smtClean="0"/>
            </a:br>
            <a:endParaRPr lang="en-US" dirty="0"/>
          </a:p>
        </p:txBody>
      </p:sp>
      <p:sp>
        <p:nvSpPr>
          <p:cNvPr id="5" name="Content Placeholder 4"/>
          <p:cNvSpPr>
            <a:spLocks noGrp="1"/>
          </p:cNvSpPr>
          <p:nvPr>
            <p:ph idx="1"/>
          </p:nvPr>
        </p:nvSpPr>
        <p:spPr>
          <a:xfrm>
            <a:off x="457199" y="1240518"/>
            <a:ext cx="8021123" cy="5241638"/>
          </a:xfrm>
        </p:spPr>
        <p:txBody>
          <a:bodyPr/>
          <a:lstStyle/>
          <a:p>
            <a:r>
              <a:rPr lang="en-US" dirty="0" smtClean="0"/>
              <a:t>Standards:  Why and what? </a:t>
            </a:r>
            <a:br>
              <a:rPr lang="en-US" dirty="0" smtClean="0"/>
            </a:br>
            <a:endParaRPr lang="en-US" dirty="0" smtClean="0"/>
          </a:p>
          <a:p>
            <a:r>
              <a:rPr lang="en-US" dirty="0" smtClean="0"/>
              <a:t>Tackling a real problem </a:t>
            </a:r>
            <a:br>
              <a:rPr lang="en-US" dirty="0" smtClean="0"/>
            </a:br>
            <a:endParaRPr lang="en-US" dirty="0" smtClean="0"/>
          </a:p>
          <a:p>
            <a:r>
              <a:rPr lang="en-US" dirty="0" smtClean="0"/>
              <a:t>Your priorities as parents</a:t>
            </a:r>
            <a:br>
              <a:rPr lang="en-US" dirty="0" smtClean="0"/>
            </a:br>
            <a:endParaRPr lang="en-US" dirty="0" smtClean="0"/>
          </a:p>
          <a:p>
            <a:r>
              <a:rPr lang="en-US" dirty="0" smtClean="0"/>
              <a:t>Concepts and skills </a:t>
            </a:r>
            <a:br>
              <a:rPr lang="en-US" dirty="0" smtClean="0"/>
            </a:br>
            <a:endParaRPr lang="en-US" dirty="0" smtClean="0"/>
          </a:p>
          <a:p>
            <a:r>
              <a:rPr lang="en-US" dirty="0" smtClean="0"/>
              <a:t>Concepts and Skills support Problem Solving</a:t>
            </a:r>
            <a:br>
              <a:rPr lang="en-US" dirty="0" smtClean="0"/>
            </a:br>
            <a:endParaRPr lang="en-US" dirty="0" smtClean="0"/>
          </a:p>
          <a:p>
            <a:r>
              <a:rPr lang="en-US" dirty="0" smtClean="0"/>
              <a:t>Q &amp; A</a:t>
            </a:r>
          </a:p>
          <a:p>
            <a:endParaRPr lang="en-US" dirty="0" smtClean="0"/>
          </a:p>
          <a:p>
            <a:endParaRPr lang="en-US" dirty="0"/>
          </a:p>
        </p:txBody>
      </p:sp>
    </p:spTree>
    <p:extLst>
      <p:ext uri="{BB962C8B-B14F-4D97-AF65-F5344CB8AC3E}">
        <p14:creationId xmlns:p14="http://schemas.microsoft.com/office/powerpoint/2010/main" val="9496622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 name="Group 212"/>
          <p:cNvGrpSpPr/>
          <p:nvPr/>
        </p:nvGrpSpPr>
        <p:grpSpPr>
          <a:xfrm>
            <a:off x="4612685" y="1007600"/>
            <a:ext cx="4056085" cy="4992597"/>
            <a:chOff x="7112" y="0"/>
            <a:chExt cx="4056084" cy="4511160"/>
          </a:xfrm>
        </p:grpSpPr>
        <p:grpSp>
          <p:nvGrpSpPr>
            <p:cNvPr id="210" name="Group 210"/>
            <p:cNvGrpSpPr/>
            <p:nvPr/>
          </p:nvGrpSpPr>
          <p:grpSpPr>
            <a:xfrm>
              <a:off x="7112" y="1215344"/>
              <a:ext cx="3949938" cy="3295816"/>
              <a:chOff x="7113" y="0"/>
              <a:chExt cx="3949936" cy="3295815"/>
            </a:xfrm>
          </p:grpSpPr>
          <p:pic>
            <p:nvPicPr>
              <p:cNvPr id="197" name="Picture 196"/>
              <p:cNvPicPr/>
              <p:nvPr/>
            </p:nvPicPr>
            <p:blipFill>
              <a:blip r:embed="rId3">
                <a:extLst/>
              </a:blip>
              <a:stretch>
                <a:fillRect/>
              </a:stretch>
            </p:blipFill>
            <p:spPr>
              <a:xfrm rot="31351">
                <a:off x="1991872" y="1664348"/>
                <a:ext cx="453029" cy="753268"/>
              </a:xfrm>
              <a:prstGeom prst="rect">
                <a:avLst/>
              </a:prstGeom>
              <a:effectLst/>
            </p:spPr>
          </p:pic>
          <p:pic>
            <p:nvPicPr>
              <p:cNvPr id="199" name="Picture 198"/>
              <p:cNvPicPr/>
              <p:nvPr/>
            </p:nvPicPr>
            <p:blipFill>
              <a:blip r:embed="rId4">
                <a:extLst/>
              </a:blip>
              <a:stretch>
                <a:fillRect/>
              </a:stretch>
            </p:blipFill>
            <p:spPr>
              <a:xfrm rot="31351">
                <a:off x="517104" y="1354857"/>
                <a:ext cx="685096" cy="614022"/>
              </a:xfrm>
              <a:prstGeom prst="rect">
                <a:avLst/>
              </a:prstGeom>
              <a:effectLst/>
            </p:spPr>
          </p:pic>
          <p:pic>
            <p:nvPicPr>
              <p:cNvPr id="201" name="Picture 200"/>
              <p:cNvPicPr/>
              <p:nvPr/>
            </p:nvPicPr>
            <p:blipFill>
              <a:blip r:embed="rId5">
                <a:extLst/>
              </a:blip>
              <a:stretch>
                <a:fillRect/>
              </a:stretch>
            </p:blipFill>
            <p:spPr>
              <a:xfrm rot="31351">
                <a:off x="2622837" y="1513444"/>
                <a:ext cx="541108" cy="678142"/>
              </a:xfrm>
              <a:prstGeom prst="rect">
                <a:avLst/>
              </a:prstGeom>
              <a:effectLst/>
            </p:spPr>
          </p:pic>
          <p:pic>
            <p:nvPicPr>
              <p:cNvPr id="203" name="Picture 202"/>
              <p:cNvPicPr/>
              <p:nvPr/>
            </p:nvPicPr>
            <p:blipFill>
              <a:blip r:embed="rId6">
                <a:extLst/>
              </a:blip>
              <a:stretch>
                <a:fillRect/>
              </a:stretch>
            </p:blipFill>
            <p:spPr>
              <a:xfrm rot="31351">
                <a:off x="1257189" y="1643495"/>
                <a:ext cx="440313" cy="774174"/>
              </a:xfrm>
              <a:prstGeom prst="rect">
                <a:avLst/>
              </a:prstGeom>
              <a:effectLst/>
            </p:spPr>
          </p:pic>
          <p:pic>
            <p:nvPicPr>
              <p:cNvPr id="205" name="Picture 204"/>
              <p:cNvPicPr/>
              <p:nvPr/>
            </p:nvPicPr>
            <p:blipFill>
              <a:blip r:embed="rId7">
                <a:extLst/>
              </a:blip>
              <a:stretch>
                <a:fillRect/>
              </a:stretch>
            </p:blipFill>
            <p:spPr>
              <a:xfrm rot="31351">
                <a:off x="2865446" y="1248198"/>
                <a:ext cx="813198" cy="472308"/>
              </a:xfrm>
              <a:prstGeom prst="rect">
                <a:avLst/>
              </a:prstGeom>
              <a:effectLst/>
            </p:spPr>
          </p:pic>
          <p:sp>
            <p:nvSpPr>
              <p:cNvPr id="207" name="Shape 207"/>
              <p:cNvSpPr/>
              <p:nvPr/>
            </p:nvSpPr>
            <p:spPr>
              <a:xfrm>
                <a:off x="800609" y="0"/>
                <a:ext cx="2366464" cy="17267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solidFill>
                <a:srgbClr val="C6E6E9"/>
              </a:solidFill>
              <a:ln w="50800" cap="flat">
                <a:solidFill>
                  <a:srgbClr val="000000"/>
                </a:solidFill>
                <a:prstDash val="solid"/>
                <a:round/>
              </a:ln>
              <a:effectLst/>
            </p:spPr>
            <p:txBody>
              <a:bodyPr wrap="square" lIns="0" tIns="0" rIns="0" bIns="0" numCol="1" anchor="ctr">
                <a:noAutofit/>
              </a:bodyPr>
              <a:lstStyle/>
              <a:p>
                <a:pPr marL="40640" marR="40640" lvl="0" defTabSz="914400">
                  <a:defRPr sz="3800">
                    <a:uFill>
                      <a:solidFill/>
                    </a:uFill>
                    <a:latin typeface="+mn-lt"/>
                    <a:ea typeface="+mn-ea"/>
                    <a:cs typeface="+mn-cs"/>
                    <a:sym typeface="Calibri"/>
                  </a:defRPr>
                </a:pPr>
                <a:endParaRPr/>
              </a:p>
            </p:txBody>
          </p:sp>
          <p:sp>
            <p:nvSpPr>
              <p:cNvPr id="208" name="Shape 208"/>
              <p:cNvSpPr/>
              <p:nvPr/>
            </p:nvSpPr>
            <p:spPr>
              <a:xfrm>
                <a:off x="7113" y="2437931"/>
                <a:ext cx="3949936" cy="8578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marL="40640" marR="40640" algn="ctr" defTabSz="914400">
                  <a:defRPr sz="2400" b="1">
                    <a:uFill>
                      <a:solidFill/>
                    </a:uFill>
                    <a:latin typeface="+mn-lt"/>
                    <a:ea typeface="+mn-ea"/>
                    <a:cs typeface="+mn-cs"/>
                    <a:sym typeface="Calibri"/>
                  </a:defRPr>
                </a:lvl1pPr>
              </a:lstStyle>
              <a:p>
                <a:pPr>
                  <a:defRPr sz="1800"/>
                </a:pPr>
                <a:r>
                  <a:rPr sz="2000" dirty="0">
                    <a:latin typeface="Rockwell"/>
                    <a:cs typeface="Rockwell"/>
                    <a:sym typeface="Helvetica"/>
                  </a:rPr>
                  <a:t>Choose appropriate </a:t>
                </a:r>
                <a:endParaRPr lang="en-GB" sz="2000" dirty="0">
                  <a:latin typeface="Rockwell"/>
                  <a:cs typeface="Rockwell"/>
                  <a:sym typeface="Helvetica"/>
                </a:endParaRPr>
              </a:p>
              <a:p>
                <a:pPr>
                  <a:defRPr sz="1800"/>
                </a:pPr>
                <a:r>
                  <a:rPr sz="2000" dirty="0">
                    <a:latin typeface="Rockwell"/>
                    <a:cs typeface="Rockwell"/>
                    <a:sym typeface="Helvetica"/>
                  </a:rPr>
                  <a:t>mathematical tools</a:t>
                </a:r>
              </a:p>
            </p:txBody>
          </p:sp>
          <p:sp>
            <p:nvSpPr>
              <p:cNvPr id="209" name="Shape 209"/>
              <p:cNvSpPr/>
              <p:nvPr/>
            </p:nvSpPr>
            <p:spPr>
              <a:xfrm>
                <a:off x="1087658" y="652353"/>
                <a:ext cx="1800950" cy="4646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marL="40640" marR="40640" algn="ctr" defTabSz="914400">
                  <a:defRPr sz="2400" b="1">
                    <a:uFill>
                      <a:solidFill/>
                    </a:uFill>
                    <a:latin typeface="+mn-lt"/>
                    <a:ea typeface="+mn-ea"/>
                    <a:cs typeface="+mn-cs"/>
                    <a:sym typeface="Calibri"/>
                  </a:defRPr>
                </a:lvl1pPr>
              </a:lstStyle>
              <a:p>
                <a:pPr lvl="0">
                  <a:defRPr sz="1800" b="0">
                    <a:uFillTx/>
                  </a:defRPr>
                </a:pPr>
                <a:r>
                  <a:rPr sz="2400" b="1" dirty="0">
                    <a:uFill>
                      <a:solidFill/>
                    </a:uFill>
                    <a:latin typeface="Rockwell"/>
                    <a:cs typeface="Rockwell"/>
                  </a:rPr>
                  <a:t>Problem</a:t>
                </a:r>
              </a:p>
            </p:txBody>
          </p:sp>
        </p:grpSp>
        <p:sp>
          <p:nvSpPr>
            <p:cNvPr id="211" name="Shape 211"/>
            <p:cNvSpPr/>
            <p:nvPr/>
          </p:nvSpPr>
          <p:spPr>
            <a:xfrm>
              <a:off x="243794" y="0"/>
              <a:ext cx="3819402" cy="9293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p>
              <a:pPr algn="ctr" defTabSz="914400">
                <a:defRPr sz="1800"/>
              </a:pPr>
              <a:r>
                <a:rPr sz="2400" b="1" dirty="0">
                  <a:solidFill>
                    <a:srgbClr val="A02E30"/>
                  </a:solidFill>
                  <a:uFill>
                    <a:solidFill>
                      <a:srgbClr val="A02E30"/>
                    </a:solidFill>
                  </a:uFill>
                  <a:latin typeface="Rockwell"/>
                  <a:ea typeface="+mn-ea"/>
                  <a:cs typeface="Rockwell"/>
                  <a:sym typeface="Calibri"/>
                </a:rPr>
                <a:t>Problem solving </a:t>
              </a:r>
            </a:p>
            <a:p>
              <a:pPr algn="ctr" defTabSz="914400">
                <a:defRPr sz="1800"/>
              </a:pPr>
              <a:r>
                <a:rPr lang="en-US" sz="2400" b="1" dirty="0">
                  <a:solidFill>
                    <a:srgbClr val="A02E30"/>
                  </a:solidFill>
                  <a:uFill>
                    <a:solidFill>
                      <a:srgbClr val="A02E30"/>
                    </a:solidFill>
                  </a:uFill>
                  <a:latin typeface="Rockwell"/>
                  <a:ea typeface="+mn-ea"/>
                  <a:cs typeface="Rockwell"/>
                  <a:sym typeface="Calibri"/>
                </a:rPr>
                <a:t>f</a:t>
              </a:r>
              <a:r>
                <a:rPr sz="2400" b="1" dirty="0" smtClean="0">
                  <a:solidFill>
                    <a:srgbClr val="A02E30"/>
                  </a:solidFill>
                  <a:uFill>
                    <a:solidFill>
                      <a:srgbClr val="A02E30"/>
                    </a:solidFill>
                  </a:uFill>
                  <a:latin typeface="Rockwell"/>
                  <a:ea typeface="+mn-ea"/>
                  <a:cs typeface="Rockwell"/>
                  <a:sym typeface="Calibri"/>
                </a:rPr>
                <a:t>ocused</a:t>
              </a:r>
              <a:r>
                <a:rPr lang="en-GB" sz="2400" b="1" dirty="0" smtClean="0">
                  <a:solidFill>
                    <a:srgbClr val="A02E30"/>
                  </a:solidFill>
                  <a:uFill>
                    <a:solidFill>
                      <a:srgbClr val="A02E30"/>
                    </a:solidFill>
                  </a:uFill>
                  <a:latin typeface="Rockwell"/>
                  <a:ea typeface="+mn-ea"/>
                  <a:cs typeface="Rockwell"/>
                  <a:sym typeface="Calibri"/>
                </a:rPr>
                <a:t> </a:t>
              </a:r>
              <a:r>
                <a:rPr lang="en-GB" sz="2400" b="1" dirty="0">
                  <a:solidFill>
                    <a:srgbClr val="A02E30"/>
                  </a:solidFill>
                  <a:uFill>
                    <a:solidFill>
                      <a:srgbClr val="A02E30"/>
                    </a:solidFill>
                  </a:uFill>
                  <a:latin typeface="Rockwell"/>
                  <a:ea typeface="+mn-ea"/>
                  <a:cs typeface="Rockwell"/>
                  <a:sym typeface="Calibri"/>
                </a:rPr>
                <a:t>math</a:t>
              </a:r>
              <a:endParaRPr sz="2400" b="1" dirty="0">
                <a:solidFill>
                  <a:srgbClr val="A02E30"/>
                </a:solidFill>
                <a:uFill>
                  <a:solidFill>
                    <a:srgbClr val="A02E30"/>
                  </a:solidFill>
                </a:uFill>
                <a:latin typeface="Rockwell"/>
                <a:ea typeface="+mn-ea"/>
                <a:cs typeface="Rockwell"/>
                <a:sym typeface="Calibri"/>
              </a:endParaRPr>
            </a:p>
          </p:txBody>
        </p:sp>
      </p:grpSp>
      <p:grpSp>
        <p:nvGrpSpPr>
          <p:cNvPr id="228" name="Group 228"/>
          <p:cNvGrpSpPr/>
          <p:nvPr/>
        </p:nvGrpSpPr>
        <p:grpSpPr>
          <a:xfrm>
            <a:off x="275259" y="1000368"/>
            <a:ext cx="4098889" cy="4799812"/>
            <a:chOff x="68114" y="0"/>
            <a:chExt cx="4098887" cy="4731573"/>
          </a:xfrm>
        </p:grpSpPr>
        <p:sp>
          <p:nvSpPr>
            <p:cNvPr id="213" name="Shape 213"/>
            <p:cNvSpPr/>
            <p:nvPr/>
          </p:nvSpPr>
          <p:spPr>
            <a:xfrm>
              <a:off x="68114" y="0"/>
              <a:ext cx="3924301" cy="927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p>
              <a:pPr lvl="0" algn="ctr" defTabSz="914400">
                <a:defRPr sz="1800"/>
              </a:pPr>
              <a:r>
                <a:rPr sz="2400" b="1" dirty="0">
                  <a:solidFill>
                    <a:srgbClr val="A02E30"/>
                  </a:solidFill>
                  <a:uFill>
                    <a:solidFill>
                      <a:srgbClr val="A02E30"/>
                    </a:solidFill>
                  </a:uFill>
                  <a:latin typeface="Rockwell"/>
                  <a:ea typeface="+mn-ea"/>
                  <a:cs typeface="Rockwell"/>
                  <a:sym typeface="Calibri"/>
                </a:rPr>
                <a:t>Concept </a:t>
              </a:r>
            </a:p>
            <a:p>
              <a:pPr lvl="0" algn="ctr" defTabSz="914400">
                <a:defRPr sz="1800"/>
              </a:pPr>
              <a:r>
                <a:rPr lang="en-US" sz="2400" b="1" dirty="0" smtClean="0">
                  <a:solidFill>
                    <a:srgbClr val="A02E30"/>
                  </a:solidFill>
                  <a:uFill>
                    <a:solidFill>
                      <a:srgbClr val="A02E30"/>
                    </a:solidFill>
                  </a:uFill>
                  <a:latin typeface="Rockwell"/>
                  <a:ea typeface="+mn-ea"/>
                  <a:cs typeface="Rockwell"/>
                  <a:sym typeface="Calibri"/>
                </a:rPr>
                <a:t>f</a:t>
              </a:r>
              <a:r>
                <a:rPr sz="2400" b="1" dirty="0" smtClean="0">
                  <a:solidFill>
                    <a:srgbClr val="A02E30"/>
                  </a:solidFill>
                  <a:uFill>
                    <a:solidFill>
                      <a:srgbClr val="A02E30"/>
                    </a:solidFill>
                  </a:uFill>
                  <a:latin typeface="Rockwell"/>
                  <a:ea typeface="+mn-ea"/>
                  <a:cs typeface="Rockwell"/>
                  <a:sym typeface="Calibri"/>
                </a:rPr>
                <a:t>ocused</a:t>
              </a:r>
              <a:r>
                <a:rPr lang="en-GB" sz="2400" b="1" dirty="0" smtClean="0">
                  <a:solidFill>
                    <a:srgbClr val="A02E30"/>
                  </a:solidFill>
                  <a:uFill>
                    <a:solidFill>
                      <a:srgbClr val="A02E30"/>
                    </a:solidFill>
                  </a:uFill>
                  <a:latin typeface="Rockwell"/>
                  <a:ea typeface="+mn-ea"/>
                  <a:cs typeface="Rockwell"/>
                  <a:sym typeface="Calibri"/>
                </a:rPr>
                <a:t> math</a:t>
              </a:r>
              <a:r>
                <a:rPr sz="2400" b="1" dirty="0" smtClean="0">
                  <a:solidFill>
                    <a:srgbClr val="A02E30"/>
                  </a:solidFill>
                  <a:uFill>
                    <a:solidFill>
                      <a:srgbClr val="A02E30"/>
                    </a:solidFill>
                  </a:uFill>
                  <a:latin typeface="Rockwell"/>
                  <a:ea typeface="+mn-ea"/>
                  <a:cs typeface="Rockwell"/>
                  <a:sym typeface="Calibri"/>
                </a:rPr>
                <a:t>  </a:t>
              </a:r>
              <a:r>
                <a:rPr sz="2400" b="1" dirty="0" smtClean="0">
                  <a:solidFill>
                    <a:srgbClr val="0433FF"/>
                  </a:solidFill>
                  <a:uFill>
                    <a:solidFill>
                      <a:srgbClr val="0433FF"/>
                    </a:solidFill>
                  </a:uFill>
                  <a:latin typeface="Rockwell"/>
                  <a:ea typeface="+mn-ea"/>
                  <a:cs typeface="Rockwell"/>
                  <a:sym typeface="Calibri"/>
                </a:rPr>
                <a:t>          </a:t>
              </a:r>
              <a:endParaRPr sz="2400" b="1" dirty="0">
                <a:solidFill>
                  <a:srgbClr val="0433FF"/>
                </a:solidFill>
                <a:uFill>
                  <a:solidFill>
                    <a:srgbClr val="0433FF"/>
                  </a:solidFill>
                </a:uFill>
                <a:latin typeface="Rockwell"/>
                <a:ea typeface="+mn-ea"/>
                <a:cs typeface="Rockwell"/>
                <a:sym typeface="Calibri"/>
              </a:endParaRPr>
            </a:p>
          </p:txBody>
        </p:sp>
        <p:sp>
          <p:nvSpPr>
            <p:cNvPr id="214" name="Shape 214"/>
            <p:cNvSpPr/>
            <p:nvPr/>
          </p:nvSpPr>
          <p:spPr>
            <a:xfrm>
              <a:off x="115700" y="3992909"/>
              <a:ext cx="40513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marL="40640" marR="40640" algn="ctr" defTabSz="914400">
                <a:defRPr sz="1800"/>
              </a:pPr>
              <a:r>
                <a:rPr sz="2000" b="1" dirty="0">
                  <a:uFill>
                    <a:solidFill/>
                  </a:uFill>
                  <a:latin typeface="Rockwell"/>
                  <a:ea typeface="+mn-ea"/>
                  <a:cs typeface="Rockwell"/>
                  <a:sym typeface="Calibri"/>
                </a:rPr>
                <a:t>Illustrative </a:t>
              </a:r>
            </a:p>
            <a:p>
              <a:pPr marL="40640" marR="40640" algn="ctr" defTabSz="914400">
                <a:defRPr sz="1800"/>
              </a:pPr>
              <a:r>
                <a:rPr sz="2000" b="1" dirty="0">
                  <a:uFill>
                    <a:solidFill/>
                  </a:uFill>
                  <a:latin typeface="Rockwell"/>
                  <a:ea typeface="+mn-ea"/>
                  <a:cs typeface="Rockwell"/>
                  <a:sym typeface="Calibri"/>
                </a:rPr>
                <a:t>Applications</a:t>
              </a:r>
            </a:p>
          </p:txBody>
        </p:sp>
        <p:grpSp>
          <p:nvGrpSpPr>
            <p:cNvPr id="227" name="Group 227"/>
            <p:cNvGrpSpPr/>
            <p:nvPr/>
          </p:nvGrpSpPr>
          <p:grpSpPr>
            <a:xfrm>
              <a:off x="540274" y="1269999"/>
              <a:ext cx="3243751" cy="2498427"/>
              <a:chOff x="-48540" y="0"/>
              <a:chExt cx="3243750" cy="2498425"/>
            </a:xfrm>
          </p:grpSpPr>
          <p:pic>
            <p:nvPicPr>
              <p:cNvPr id="215" name="Picture 214"/>
              <p:cNvPicPr/>
              <p:nvPr/>
            </p:nvPicPr>
            <p:blipFill>
              <a:blip r:embed="rId8">
                <a:extLst/>
              </a:blip>
              <a:stretch>
                <a:fillRect/>
              </a:stretch>
            </p:blipFill>
            <p:spPr>
              <a:xfrm rot="30529">
                <a:off x="2114107" y="1551736"/>
                <a:ext cx="552697" cy="677712"/>
              </a:xfrm>
              <a:prstGeom prst="rect">
                <a:avLst/>
              </a:prstGeom>
              <a:effectLst/>
            </p:spPr>
          </p:pic>
          <p:pic>
            <p:nvPicPr>
              <p:cNvPr id="217" name="Picture 216"/>
              <p:cNvPicPr/>
              <p:nvPr/>
            </p:nvPicPr>
            <p:blipFill>
              <a:blip r:embed="rId9">
                <a:extLst/>
              </a:blip>
              <a:stretch>
                <a:fillRect/>
              </a:stretch>
            </p:blipFill>
            <p:spPr>
              <a:xfrm rot="30529">
                <a:off x="652246" y="1724752"/>
                <a:ext cx="439180" cy="773673"/>
              </a:xfrm>
              <a:prstGeom prst="rect">
                <a:avLst/>
              </a:prstGeom>
              <a:effectLst/>
            </p:spPr>
          </p:pic>
          <p:pic>
            <p:nvPicPr>
              <p:cNvPr id="219" name="Picture 218"/>
              <p:cNvPicPr/>
              <p:nvPr/>
            </p:nvPicPr>
            <p:blipFill>
              <a:blip r:embed="rId10">
                <a:extLst/>
              </a:blip>
              <a:stretch>
                <a:fillRect/>
              </a:stretch>
            </p:blipFill>
            <p:spPr>
              <a:xfrm rot="30529">
                <a:off x="1468852" y="1727549"/>
                <a:ext cx="452808" cy="752784"/>
              </a:xfrm>
              <a:prstGeom prst="rect">
                <a:avLst/>
              </a:prstGeom>
              <a:effectLst/>
            </p:spPr>
          </p:pic>
          <p:pic>
            <p:nvPicPr>
              <p:cNvPr id="221" name="Picture 220"/>
              <p:cNvPicPr/>
              <p:nvPr/>
            </p:nvPicPr>
            <p:blipFill>
              <a:blip r:embed="rId11">
                <a:extLst/>
              </a:blip>
              <a:stretch>
                <a:fillRect/>
              </a:stretch>
            </p:blipFill>
            <p:spPr>
              <a:xfrm rot="30529">
                <a:off x="-48540" y="1350584"/>
                <a:ext cx="700484" cy="613641"/>
              </a:xfrm>
              <a:prstGeom prst="rect">
                <a:avLst/>
              </a:prstGeom>
              <a:effectLst/>
            </p:spPr>
          </p:pic>
          <p:pic>
            <p:nvPicPr>
              <p:cNvPr id="223" name="Picture 222"/>
              <p:cNvPicPr/>
              <p:nvPr/>
            </p:nvPicPr>
            <p:blipFill>
              <a:blip r:embed="rId12">
                <a:extLst/>
              </a:blip>
              <a:stretch>
                <a:fillRect/>
              </a:stretch>
            </p:blipFill>
            <p:spPr>
              <a:xfrm rot="30529">
                <a:off x="2363246" y="1247824"/>
                <a:ext cx="831964" cy="476112"/>
              </a:xfrm>
              <a:prstGeom prst="rect">
                <a:avLst/>
              </a:prstGeom>
              <a:effectLst/>
            </p:spPr>
          </p:pic>
          <p:sp>
            <p:nvSpPr>
              <p:cNvPr id="225" name="Shape 225"/>
              <p:cNvSpPr/>
              <p:nvPr/>
            </p:nvSpPr>
            <p:spPr>
              <a:xfrm>
                <a:off x="266699" y="0"/>
                <a:ext cx="2425701" cy="1854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7"/>
                    </a:cubicBezTo>
                    <a:cubicBezTo>
                      <a:pt x="12954" y="20639"/>
                      <a:pt x="6724" y="20639"/>
                      <a:pt x="2882" y="16797"/>
                    </a:cubicBezTo>
                    <a:cubicBezTo>
                      <a:pt x="-961" y="12954"/>
                      <a:pt x="-961" y="6724"/>
                      <a:pt x="2882" y="2882"/>
                    </a:cubicBezTo>
                    <a:cubicBezTo>
                      <a:pt x="6724" y="-961"/>
                      <a:pt x="12954" y="-961"/>
                      <a:pt x="16796" y="2882"/>
                    </a:cubicBezTo>
                  </a:path>
                </a:pathLst>
              </a:custGeom>
              <a:solidFill>
                <a:srgbClr val="C6E6E9"/>
              </a:solidFill>
              <a:ln w="50800" cap="flat">
                <a:solidFill>
                  <a:srgbClr val="000000"/>
                </a:solidFill>
                <a:prstDash val="solid"/>
                <a:round/>
              </a:ln>
              <a:effectLst/>
            </p:spPr>
            <p:txBody>
              <a:bodyPr wrap="square" lIns="0" tIns="0" rIns="0" bIns="0" numCol="1" anchor="ctr">
                <a:noAutofit/>
              </a:bodyPr>
              <a:lstStyle/>
              <a:p>
                <a:pPr marL="40640" marR="40640" lvl="0" defTabSz="914400">
                  <a:defRPr sz="3800">
                    <a:uFill>
                      <a:solidFill/>
                    </a:uFill>
                    <a:latin typeface="+mn-lt"/>
                    <a:ea typeface="+mn-ea"/>
                    <a:cs typeface="+mn-cs"/>
                    <a:sym typeface="Calibri"/>
                  </a:defRPr>
                </a:pPr>
                <a:endParaRPr/>
              </a:p>
            </p:txBody>
          </p:sp>
          <p:sp>
            <p:nvSpPr>
              <p:cNvPr id="226" name="Shape 226"/>
              <p:cNvSpPr/>
              <p:nvPr/>
            </p:nvSpPr>
            <p:spPr>
              <a:xfrm>
                <a:off x="455424" y="641787"/>
                <a:ext cx="2057401" cy="6155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marL="40640" marR="40640" algn="ctr" defTabSz="914400">
                  <a:defRPr sz="2400" b="1">
                    <a:uFill>
                      <a:solidFill/>
                    </a:uFill>
                    <a:latin typeface="+mn-lt"/>
                    <a:ea typeface="+mn-ea"/>
                    <a:cs typeface="+mn-cs"/>
                    <a:sym typeface="Calibri"/>
                  </a:defRPr>
                </a:lvl1pPr>
              </a:lstStyle>
              <a:p>
                <a:pPr lvl="0">
                  <a:defRPr sz="1800" b="0">
                    <a:uFillTx/>
                  </a:defRPr>
                </a:pPr>
                <a:r>
                  <a:rPr sz="2000" b="1" dirty="0">
                    <a:uFill>
                      <a:solidFill/>
                    </a:uFill>
                    <a:latin typeface="Rockwell"/>
                    <a:cs typeface="Rockwell"/>
                  </a:rPr>
                  <a:t>Mathematical topic</a:t>
                </a:r>
              </a:p>
            </p:txBody>
          </p:sp>
        </p:grpSp>
      </p:grpSp>
    </p:spTree>
    <p:extLst>
      <p:ext uri="{BB962C8B-B14F-4D97-AF65-F5344CB8AC3E}">
        <p14:creationId xmlns:p14="http://schemas.microsoft.com/office/powerpoint/2010/main" val="12885017"/>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Tasks for Concept </a:t>
            </a:r>
            <a:r>
              <a:rPr lang="en-US" sz="2400" dirty="0"/>
              <a:t>D</a:t>
            </a:r>
            <a:r>
              <a:rPr lang="en-US" sz="2400" dirty="0" smtClean="0"/>
              <a:t>evelopment </a:t>
            </a:r>
            <a:r>
              <a:rPr lang="en-US" sz="2400" dirty="0"/>
              <a:t>and </a:t>
            </a:r>
            <a:r>
              <a:rPr lang="en-US" sz="2400" dirty="0" smtClean="0"/>
              <a:t>Reinforcement</a:t>
            </a:r>
            <a:endParaRPr lang="en-US" sz="2400" dirty="0"/>
          </a:p>
        </p:txBody>
      </p:sp>
      <p:sp>
        <p:nvSpPr>
          <p:cNvPr id="3" name="Content Placeholder 2"/>
          <p:cNvSpPr>
            <a:spLocks noGrp="1"/>
          </p:cNvSpPr>
          <p:nvPr>
            <p:ph idx="1"/>
          </p:nvPr>
        </p:nvSpPr>
        <p:spPr/>
        <p:txBody>
          <a:bodyPr/>
          <a:lstStyle/>
          <a:p>
            <a:endParaRPr lang="en-US" dirty="0" smtClean="0"/>
          </a:p>
          <a:p>
            <a:r>
              <a:rPr lang="en-US" dirty="0" smtClean="0"/>
              <a:t>Classifying</a:t>
            </a:r>
            <a:r>
              <a:rPr lang="en-US" dirty="0"/>
              <a:t>, naming and defining </a:t>
            </a:r>
            <a:r>
              <a:rPr lang="en-US" dirty="0" smtClean="0"/>
              <a:t>objects</a:t>
            </a:r>
            <a:br>
              <a:rPr lang="en-US" dirty="0" smtClean="0"/>
            </a:br>
            <a:endParaRPr lang="en-US" dirty="0"/>
          </a:p>
          <a:p>
            <a:r>
              <a:rPr lang="en-US" dirty="0" smtClean="0">
                <a:solidFill>
                  <a:schemeClr val="tx2">
                    <a:lumMod val="60000"/>
                    <a:lumOff val="40000"/>
                  </a:schemeClr>
                </a:solidFill>
              </a:rPr>
              <a:t>Interpreting </a:t>
            </a:r>
            <a:r>
              <a:rPr lang="en-US" dirty="0">
                <a:solidFill>
                  <a:schemeClr val="tx2">
                    <a:lumMod val="60000"/>
                    <a:lumOff val="40000"/>
                  </a:schemeClr>
                </a:solidFill>
              </a:rPr>
              <a:t>multiple representations </a:t>
            </a:r>
          </a:p>
          <a:p>
            <a:pPr lvl="1"/>
            <a:r>
              <a:rPr lang="en-US" dirty="0">
                <a:solidFill>
                  <a:schemeClr val="tx2">
                    <a:lumMod val="60000"/>
                    <a:lumOff val="40000"/>
                  </a:schemeClr>
                </a:solidFill>
              </a:rPr>
              <a:t>what is another way of showing this</a:t>
            </a:r>
            <a:r>
              <a:rPr lang="en-US" dirty="0" smtClean="0">
                <a:solidFill>
                  <a:schemeClr val="tx2">
                    <a:lumMod val="60000"/>
                    <a:lumOff val="40000"/>
                  </a:schemeClr>
                </a:solidFill>
              </a:rPr>
              <a:t>?</a:t>
            </a:r>
            <a:br>
              <a:rPr lang="en-US" dirty="0" smtClean="0">
                <a:solidFill>
                  <a:schemeClr val="tx2">
                    <a:lumMod val="60000"/>
                    <a:lumOff val="40000"/>
                  </a:schemeClr>
                </a:solidFill>
              </a:rPr>
            </a:br>
            <a:endParaRPr lang="en-US" dirty="0">
              <a:solidFill>
                <a:schemeClr val="tx2">
                  <a:lumMod val="60000"/>
                  <a:lumOff val="40000"/>
                </a:schemeClr>
              </a:solidFill>
            </a:endParaRPr>
          </a:p>
          <a:p>
            <a:r>
              <a:rPr lang="en-US" dirty="0"/>
              <a:t>Analyzing and testing </a:t>
            </a:r>
            <a:r>
              <a:rPr lang="en-US" dirty="0" smtClean="0"/>
              <a:t>generalizations</a:t>
            </a:r>
            <a:br>
              <a:rPr lang="en-US" dirty="0" smtClean="0"/>
            </a:br>
            <a:endParaRPr lang="en-US" dirty="0"/>
          </a:p>
          <a:p>
            <a:r>
              <a:rPr lang="en-US" dirty="0" smtClean="0"/>
              <a:t>Exploring </a:t>
            </a:r>
            <a:r>
              <a:rPr lang="en-US" dirty="0"/>
              <a:t>structure and connections</a:t>
            </a:r>
          </a:p>
          <a:p>
            <a:endParaRPr lang="en-US" dirty="0"/>
          </a:p>
        </p:txBody>
      </p:sp>
    </p:spTree>
    <p:extLst>
      <p:ext uri="{BB962C8B-B14F-4D97-AF65-F5344CB8AC3E}">
        <p14:creationId xmlns:p14="http://schemas.microsoft.com/office/powerpoint/2010/main" val="3647216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Multiple representations: Distance</a:t>
            </a:r>
            <a:r>
              <a:rPr lang="en-US" sz="2400" dirty="0"/>
              <a:t>-time graphs</a:t>
            </a:r>
          </a:p>
        </p:txBody>
      </p:sp>
      <p:sp>
        <p:nvSpPr>
          <p:cNvPr id="3" name="Shape 769"/>
          <p:cNvSpPr txBox="1">
            <a:spLocks/>
          </p:cNvSpPr>
          <p:nvPr/>
        </p:nvSpPr>
        <p:spPr>
          <a:xfrm>
            <a:off x="755576" y="1196752"/>
            <a:ext cx="7543800" cy="12954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800" b="1" kern="1200">
                <a:solidFill>
                  <a:srgbClr val="6C0000"/>
                </a:solidFill>
                <a:latin typeface="+mj-lt"/>
                <a:ea typeface="MS PGothic" panose="020B0600070205080204"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j-lt"/>
                <a:ea typeface="MS PGothic" panose="020B0600070205080204"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mj-lt"/>
                <a:ea typeface="MS PGothic" panose="020B0600070205080204"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MS PGothic" panose="020B0600070205080204"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640" indent="0">
              <a:lnSpc>
                <a:spcPct val="90000"/>
              </a:lnSpc>
              <a:buClr>
                <a:srgbClr val="550F55"/>
              </a:buClr>
              <a:buNone/>
              <a:defRPr sz="1800" b="0">
                <a:solidFill>
                  <a:srgbClr val="000000"/>
                </a:solidFill>
                <a:uFillTx/>
              </a:defRPr>
            </a:pPr>
            <a:r>
              <a:rPr lang="en-US" sz="1800" dirty="0" smtClean="0">
                <a:solidFill>
                  <a:srgbClr val="710E0E"/>
                </a:solidFill>
                <a:uFill>
                  <a:solidFill>
                    <a:srgbClr val="123462"/>
                  </a:solidFill>
                </a:uFill>
              </a:rPr>
              <a:t>Every morning Jane walks along a straight road to a bus stop 160 meters from her home, where she catches a bus to college. </a:t>
            </a:r>
            <a:r>
              <a:rPr lang="en-US" sz="1800" b="0" dirty="0" smtClean="0">
                <a:solidFill>
                  <a:srgbClr val="710E0E"/>
                </a:solidFill>
                <a:uFill>
                  <a:solidFill>
                    <a:srgbClr val="123462"/>
                  </a:solidFill>
                </a:uFill>
                <a:latin typeface="ＭＳ Ｐゴシック"/>
                <a:ea typeface="ＭＳ Ｐゴシック"/>
                <a:cs typeface="ＭＳ Ｐゴシック"/>
                <a:sym typeface="ＭＳ Ｐゴシック"/>
              </a:rPr>
              <a:t/>
            </a:r>
            <a:br>
              <a:rPr lang="en-US" sz="1800" b="0" dirty="0" smtClean="0">
                <a:solidFill>
                  <a:srgbClr val="710E0E"/>
                </a:solidFill>
                <a:uFill>
                  <a:solidFill>
                    <a:srgbClr val="123462"/>
                  </a:solidFill>
                </a:uFill>
                <a:latin typeface="ＭＳ Ｐゴシック"/>
                <a:ea typeface="ＭＳ Ｐゴシック"/>
                <a:cs typeface="ＭＳ Ｐゴシック"/>
                <a:sym typeface="ＭＳ Ｐゴシック"/>
              </a:rPr>
            </a:br>
            <a:r>
              <a:rPr lang="en-US" sz="1800" dirty="0" smtClean="0">
                <a:solidFill>
                  <a:srgbClr val="710E0E"/>
                </a:solidFill>
                <a:uFill>
                  <a:solidFill>
                    <a:srgbClr val="123462"/>
                  </a:solidFill>
                </a:uFill>
              </a:rPr>
              <a:t>The graph shows her journey on one particular day. Describe what may have happened. Is the graph realistic? Why?</a:t>
            </a:r>
            <a:endParaRPr lang="en-US" sz="1800" dirty="0">
              <a:solidFill>
                <a:srgbClr val="710E0E"/>
              </a:solidFill>
              <a:uFill>
                <a:solidFill>
                  <a:srgbClr val="123462"/>
                </a:solidFill>
              </a:u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372667" y="2638465"/>
            <a:ext cx="5779874" cy="3377080"/>
          </a:xfrm>
          <a:prstGeom prst="rect">
            <a:avLst/>
          </a:prstGeom>
          <a:noFill/>
          <a:ln>
            <a:noFill/>
          </a:ln>
        </p:spPr>
      </p:pic>
    </p:spTree>
    <p:extLst>
      <p:ext uri="{BB962C8B-B14F-4D97-AF65-F5344CB8AC3E}">
        <p14:creationId xmlns:p14="http://schemas.microsoft.com/office/powerpoint/2010/main" val="15492679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2" name="cardsetA_G.png"/>
          <p:cNvPicPr/>
          <p:nvPr/>
        </p:nvPicPr>
        <p:blipFill>
          <a:blip r:embed="rId3">
            <a:extLst/>
          </a:blip>
          <a:stretch>
            <a:fillRect/>
          </a:stretch>
        </p:blipFill>
        <p:spPr>
          <a:xfrm>
            <a:off x="469900" y="2400300"/>
            <a:ext cx="2631177" cy="2057400"/>
          </a:xfrm>
          <a:prstGeom prst="rect">
            <a:avLst/>
          </a:prstGeom>
          <a:ln>
            <a:round/>
          </a:ln>
        </p:spPr>
      </p:pic>
      <p:pic>
        <p:nvPicPr>
          <p:cNvPr id="583" name="cardsetA_E.png"/>
          <p:cNvPicPr/>
          <p:nvPr/>
        </p:nvPicPr>
        <p:blipFill>
          <a:blip r:embed="rId4">
            <a:extLst/>
          </a:blip>
          <a:stretch>
            <a:fillRect/>
          </a:stretch>
        </p:blipFill>
        <p:spPr>
          <a:xfrm>
            <a:off x="381000" y="304800"/>
            <a:ext cx="2669977" cy="2081256"/>
          </a:xfrm>
          <a:prstGeom prst="rect">
            <a:avLst/>
          </a:prstGeom>
          <a:ln>
            <a:round/>
          </a:ln>
        </p:spPr>
      </p:pic>
      <p:pic>
        <p:nvPicPr>
          <p:cNvPr id="584" name="cardsetA_D.png"/>
          <p:cNvPicPr/>
          <p:nvPr/>
        </p:nvPicPr>
        <p:blipFill>
          <a:blip r:embed="rId5">
            <a:extLst/>
          </a:blip>
          <a:stretch>
            <a:fillRect/>
          </a:stretch>
        </p:blipFill>
        <p:spPr>
          <a:xfrm>
            <a:off x="533400" y="4470400"/>
            <a:ext cx="2669977" cy="2081255"/>
          </a:xfrm>
          <a:prstGeom prst="rect">
            <a:avLst/>
          </a:prstGeom>
          <a:ln>
            <a:round/>
          </a:ln>
        </p:spPr>
      </p:pic>
      <p:pic>
        <p:nvPicPr>
          <p:cNvPr id="585" name="cardsetB_1.png"/>
          <p:cNvPicPr/>
          <p:nvPr/>
        </p:nvPicPr>
        <p:blipFill>
          <a:blip r:embed="rId6">
            <a:extLst/>
          </a:blip>
          <a:stretch>
            <a:fillRect/>
          </a:stretch>
        </p:blipFill>
        <p:spPr>
          <a:xfrm>
            <a:off x="3314700" y="2603500"/>
            <a:ext cx="3225800" cy="1349296"/>
          </a:xfrm>
          <a:prstGeom prst="rect">
            <a:avLst/>
          </a:prstGeom>
          <a:ln>
            <a:round/>
          </a:ln>
        </p:spPr>
      </p:pic>
      <p:pic>
        <p:nvPicPr>
          <p:cNvPr id="586" name="cardsetB_2.png"/>
          <p:cNvPicPr/>
          <p:nvPr/>
        </p:nvPicPr>
        <p:blipFill>
          <a:blip r:embed="rId7">
            <a:extLst/>
          </a:blip>
          <a:stretch>
            <a:fillRect/>
          </a:stretch>
        </p:blipFill>
        <p:spPr>
          <a:xfrm>
            <a:off x="3314700" y="673100"/>
            <a:ext cx="3225800" cy="1349296"/>
          </a:xfrm>
          <a:prstGeom prst="rect">
            <a:avLst/>
          </a:prstGeom>
          <a:ln>
            <a:round/>
          </a:ln>
        </p:spPr>
      </p:pic>
      <p:pic>
        <p:nvPicPr>
          <p:cNvPr id="587" name="cardsetB_6.png"/>
          <p:cNvPicPr/>
          <p:nvPr/>
        </p:nvPicPr>
        <p:blipFill>
          <a:blip r:embed="rId8">
            <a:extLst/>
          </a:blip>
          <a:stretch>
            <a:fillRect/>
          </a:stretch>
        </p:blipFill>
        <p:spPr>
          <a:xfrm>
            <a:off x="3314700" y="4660900"/>
            <a:ext cx="3225800" cy="1349296"/>
          </a:xfrm>
          <a:prstGeom prst="rect">
            <a:avLst/>
          </a:prstGeom>
          <a:ln>
            <a:round/>
          </a:ln>
        </p:spPr>
      </p:pic>
      <p:sp>
        <p:nvSpPr>
          <p:cNvPr id="591" name="Shape 591"/>
          <p:cNvSpPr/>
          <p:nvPr/>
        </p:nvSpPr>
        <p:spPr>
          <a:xfrm>
            <a:off x="6997700" y="1016868"/>
            <a:ext cx="1892300" cy="35650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7905" marR="81279" lvl="0" algn="ctr" defTabSz="914400">
              <a:spcBef>
                <a:spcPts val="700"/>
              </a:spcBef>
              <a:buClr>
                <a:srgbClr val="6D75FF"/>
              </a:buClr>
              <a:buFont typeface="Wingdings"/>
              <a:defRPr sz="1800"/>
            </a:pPr>
            <a:r>
              <a:rPr sz="2200" dirty="0">
                <a:uFill>
                  <a:solidFill/>
                </a:uFill>
                <a:latin typeface="Ariel"/>
                <a:ea typeface="+mn-ea"/>
                <a:cs typeface="Ariel"/>
                <a:sym typeface="Calibri"/>
              </a:rPr>
              <a:t>Ambiguity promotes discussion. </a:t>
            </a:r>
          </a:p>
          <a:p>
            <a:pPr marL="27905" marR="81279" lvl="0" algn="ctr" defTabSz="914400">
              <a:spcBef>
                <a:spcPts val="700"/>
              </a:spcBef>
              <a:buClr>
                <a:srgbClr val="6D75FF"/>
              </a:buClr>
              <a:buFont typeface="Wingdings"/>
              <a:defRPr sz="1800"/>
            </a:pPr>
            <a:endParaRPr sz="2200" dirty="0">
              <a:uFill>
                <a:solidFill/>
              </a:uFill>
              <a:latin typeface="Ariel"/>
              <a:ea typeface="+mn-ea"/>
              <a:cs typeface="Ariel"/>
              <a:sym typeface="Calibri"/>
            </a:endParaRPr>
          </a:p>
          <a:p>
            <a:pPr marL="27905" marR="81279" lvl="0" algn="ctr" defTabSz="914400">
              <a:spcBef>
                <a:spcPts val="700"/>
              </a:spcBef>
              <a:buClr>
                <a:srgbClr val="6D75FF"/>
              </a:buClr>
              <a:buFont typeface="Wingdings"/>
              <a:defRPr sz="1800"/>
            </a:pPr>
            <a:r>
              <a:rPr sz="2200" dirty="0">
                <a:uFill>
                  <a:solidFill/>
                </a:uFill>
                <a:latin typeface="Ariel"/>
                <a:ea typeface="+mn-ea"/>
                <a:cs typeface="Ariel"/>
                <a:sym typeface="Calibri"/>
              </a:rPr>
              <a:t>E.g. Can the distance from home be constant, yet Tom still be moving? </a:t>
            </a:r>
          </a:p>
        </p:txBody>
      </p:sp>
    </p:spTree>
    <p:extLst>
      <p:ext uri="{BB962C8B-B14F-4D97-AF65-F5344CB8AC3E}">
        <p14:creationId xmlns:p14="http://schemas.microsoft.com/office/powerpoint/2010/main" val="4225281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5" name="cardsetA_G.png"/>
          <p:cNvPicPr/>
          <p:nvPr/>
        </p:nvPicPr>
        <p:blipFill>
          <a:blip r:embed="rId3">
            <a:extLst/>
          </a:blip>
          <a:stretch>
            <a:fillRect/>
          </a:stretch>
        </p:blipFill>
        <p:spPr>
          <a:xfrm>
            <a:off x="469900" y="2400300"/>
            <a:ext cx="2631177" cy="2057400"/>
          </a:xfrm>
          <a:prstGeom prst="rect">
            <a:avLst/>
          </a:prstGeom>
          <a:ln>
            <a:round/>
          </a:ln>
        </p:spPr>
      </p:pic>
      <p:pic>
        <p:nvPicPr>
          <p:cNvPr id="596" name="cardsetA_E.png"/>
          <p:cNvPicPr/>
          <p:nvPr/>
        </p:nvPicPr>
        <p:blipFill>
          <a:blip r:embed="rId4">
            <a:extLst/>
          </a:blip>
          <a:stretch>
            <a:fillRect/>
          </a:stretch>
        </p:blipFill>
        <p:spPr>
          <a:xfrm>
            <a:off x="381000" y="304800"/>
            <a:ext cx="2669977" cy="2081256"/>
          </a:xfrm>
          <a:prstGeom prst="rect">
            <a:avLst/>
          </a:prstGeom>
          <a:ln>
            <a:round/>
          </a:ln>
        </p:spPr>
      </p:pic>
      <p:pic>
        <p:nvPicPr>
          <p:cNvPr id="597" name="cardsetA_D.png"/>
          <p:cNvPicPr/>
          <p:nvPr/>
        </p:nvPicPr>
        <p:blipFill>
          <a:blip r:embed="rId5">
            <a:extLst/>
          </a:blip>
          <a:stretch>
            <a:fillRect/>
          </a:stretch>
        </p:blipFill>
        <p:spPr>
          <a:xfrm>
            <a:off x="520700" y="4470400"/>
            <a:ext cx="2669977" cy="2081255"/>
          </a:xfrm>
          <a:prstGeom prst="rect">
            <a:avLst/>
          </a:prstGeom>
          <a:ln>
            <a:round/>
          </a:ln>
        </p:spPr>
      </p:pic>
      <p:pic>
        <p:nvPicPr>
          <p:cNvPr id="598" name="cardsetB_1.png"/>
          <p:cNvPicPr/>
          <p:nvPr/>
        </p:nvPicPr>
        <p:blipFill>
          <a:blip r:embed="rId6">
            <a:extLst/>
          </a:blip>
          <a:stretch>
            <a:fillRect/>
          </a:stretch>
        </p:blipFill>
        <p:spPr>
          <a:xfrm>
            <a:off x="3314700" y="2603500"/>
            <a:ext cx="3225800" cy="1349296"/>
          </a:xfrm>
          <a:prstGeom prst="rect">
            <a:avLst/>
          </a:prstGeom>
          <a:ln>
            <a:round/>
          </a:ln>
        </p:spPr>
      </p:pic>
      <p:pic>
        <p:nvPicPr>
          <p:cNvPr id="599" name="cardsetB_2.png"/>
          <p:cNvPicPr/>
          <p:nvPr/>
        </p:nvPicPr>
        <p:blipFill>
          <a:blip r:embed="rId7">
            <a:extLst/>
          </a:blip>
          <a:stretch>
            <a:fillRect/>
          </a:stretch>
        </p:blipFill>
        <p:spPr>
          <a:xfrm>
            <a:off x="3314700" y="673100"/>
            <a:ext cx="3225800" cy="1349296"/>
          </a:xfrm>
          <a:prstGeom prst="rect">
            <a:avLst/>
          </a:prstGeom>
          <a:ln>
            <a:round/>
          </a:ln>
        </p:spPr>
      </p:pic>
      <p:pic>
        <p:nvPicPr>
          <p:cNvPr id="600" name="cardsetB_6.png"/>
          <p:cNvPicPr/>
          <p:nvPr/>
        </p:nvPicPr>
        <p:blipFill>
          <a:blip r:embed="rId8">
            <a:extLst/>
          </a:blip>
          <a:stretch>
            <a:fillRect/>
          </a:stretch>
        </p:blipFill>
        <p:spPr>
          <a:xfrm>
            <a:off x="3314700" y="4660900"/>
            <a:ext cx="3225800" cy="1349296"/>
          </a:xfrm>
          <a:prstGeom prst="rect">
            <a:avLst/>
          </a:prstGeom>
          <a:ln>
            <a:round/>
          </a:ln>
        </p:spPr>
      </p:pic>
      <p:pic>
        <p:nvPicPr>
          <p:cNvPr id="601" name="cardsetC_T.png"/>
          <p:cNvPicPr/>
          <p:nvPr/>
        </p:nvPicPr>
        <p:blipFill>
          <a:blip r:embed="rId9">
            <a:extLst/>
          </a:blip>
          <a:stretch>
            <a:fillRect/>
          </a:stretch>
        </p:blipFill>
        <p:spPr>
          <a:xfrm>
            <a:off x="6908800" y="4622800"/>
            <a:ext cx="1893094" cy="2013418"/>
          </a:xfrm>
          <a:prstGeom prst="rect">
            <a:avLst/>
          </a:prstGeom>
          <a:ln>
            <a:round/>
          </a:ln>
        </p:spPr>
      </p:pic>
      <p:pic>
        <p:nvPicPr>
          <p:cNvPr id="602" name="cardsetC_P.png"/>
          <p:cNvPicPr/>
          <p:nvPr/>
        </p:nvPicPr>
        <p:blipFill>
          <a:blip r:embed="rId10">
            <a:extLst/>
          </a:blip>
          <a:stretch>
            <a:fillRect/>
          </a:stretch>
        </p:blipFill>
        <p:spPr>
          <a:xfrm>
            <a:off x="6870700" y="2451100"/>
            <a:ext cx="1958330" cy="2082800"/>
          </a:xfrm>
          <a:prstGeom prst="rect">
            <a:avLst/>
          </a:prstGeom>
          <a:ln>
            <a:round/>
          </a:ln>
        </p:spPr>
      </p:pic>
      <p:pic>
        <p:nvPicPr>
          <p:cNvPr id="603" name="cardsetC_Q.png"/>
          <p:cNvPicPr/>
          <p:nvPr/>
        </p:nvPicPr>
        <p:blipFill>
          <a:blip r:embed="rId11">
            <a:extLst/>
          </a:blip>
          <a:stretch>
            <a:fillRect/>
          </a:stretch>
        </p:blipFill>
        <p:spPr>
          <a:xfrm>
            <a:off x="6896100" y="330200"/>
            <a:ext cx="1914298" cy="2035969"/>
          </a:xfrm>
          <a:prstGeom prst="rect">
            <a:avLst/>
          </a:prstGeom>
          <a:ln>
            <a:round/>
          </a:ln>
        </p:spPr>
      </p:pic>
    </p:spTree>
    <p:extLst>
      <p:ext uri="{BB962C8B-B14F-4D97-AF65-F5344CB8AC3E}">
        <p14:creationId xmlns:p14="http://schemas.microsoft.com/office/powerpoint/2010/main" val="383571015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p:txBody>
          <a:bodyPr/>
          <a:lstStyle/>
          <a:p>
            <a:pPr eaLnBrk="1" hangingPunct="1"/>
            <a:r>
              <a:rPr lang="en-US" dirty="0" smtClean="0">
                <a:solidFill>
                  <a:srgbClr val="FFFFFF"/>
                </a:solidFill>
              </a:rPr>
              <a:t>Building connections is crucial</a:t>
            </a:r>
            <a:endParaRPr lang="en-US" dirty="0">
              <a:solidFill>
                <a:srgbClr val="FFFFFF"/>
              </a:solidFill>
            </a:endParaRPr>
          </a:p>
        </p:txBody>
      </p:sp>
      <p:sp>
        <p:nvSpPr>
          <p:cNvPr id="97283" name="Rectangle 3"/>
          <p:cNvSpPr>
            <a:spLocks noGrp="1"/>
          </p:cNvSpPr>
          <p:nvPr>
            <p:ph idx="1"/>
          </p:nvPr>
        </p:nvSpPr>
        <p:spPr/>
        <p:txBody>
          <a:bodyPr>
            <a:normAutofit/>
          </a:bodyPr>
          <a:lstStyle/>
          <a:p>
            <a:pPr lvl="0">
              <a:defRPr sz="1800" b="0">
                <a:solidFill>
                  <a:srgbClr val="000000"/>
                </a:solidFill>
                <a:uFillTx/>
              </a:defRPr>
            </a:pPr>
            <a:r>
              <a:rPr lang="en-US" sz="2400" dirty="0">
                <a:solidFill>
                  <a:srgbClr val="070C0B"/>
                </a:solidFill>
                <a:uFill>
                  <a:solidFill>
                    <a:srgbClr val="070C0B"/>
                  </a:solidFill>
                </a:uFill>
              </a:rPr>
              <a:t>“Knowledge, learning, understanding are not linear. They are not little bits of facts lined up in rows or piled up one on top of the other. A field of knowledge (such as mathematics) is a territory, and knowing it is not just a matter of knowing all the items in the territory, but of knowing how they relate to, compare with, and fit in with each other</a:t>
            </a:r>
            <a:r>
              <a:rPr lang="en-US" sz="2400" dirty="0" smtClean="0">
                <a:solidFill>
                  <a:srgbClr val="070C0B"/>
                </a:solidFill>
                <a:uFill>
                  <a:solidFill>
                    <a:srgbClr val="070C0B"/>
                  </a:solidFill>
                </a:uFill>
              </a:rPr>
              <a:t>. </a:t>
            </a:r>
            <a:endParaRPr lang="en-US" sz="2400" dirty="0">
              <a:solidFill>
                <a:srgbClr val="070C0B"/>
              </a:solidFill>
              <a:uFill>
                <a:solidFill>
                  <a:srgbClr val="070C0B"/>
                </a:solidFill>
              </a:uFill>
            </a:endParaRPr>
          </a:p>
          <a:p>
            <a:pPr lvl="0">
              <a:defRPr sz="1800" b="0">
                <a:solidFill>
                  <a:srgbClr val="000000"/>
                </a:solidFill>
                <a:uFillTx/>
              </a:defRPr>
            </a:pPr>
            <a:r>
              <a:rPr lang="en-US" sz="2400" dirty="0">
                <a:solidFill>
                  <a:srgbClr val="070C0B"/>
                </a:solidFill>
                <a:uFill>
                  <a:solidFill>
                    <a:srgbClr val="070C0B"/>
                  </a:solidFill>
                </a:uFill>
              </a:rPr>
              <a:t>It is the difference between knowing the names of all the streets in a city and being able to get from any place, by any desired route, to any other place.”   </a:t>
            </a:r>
            <a:br>
              <a:rPr lang="en-US" sz="2400" dirty="0">
                <a:solidFill>
                  <a:srgbClr val="070C0B"/>
                </a:solidFill>
                <a:uFill>
                  <a:solidFill>
                    <a:srgbClr val="070C0B"/>
                  </a:solidFill>
                </a:uFill>
              </a:rPr>
            </a:br>
            <a:r>
              <a:rPr lang="en-US" sz="2400" dirty="0">
                <a:solidFill>
                  <a:srgbClr val="070C0B"/>
                </a:solidFill>
                <a:uFill>
                  <a:solidFill>
                    <a:srgbClr val="070C0B"/>
                  </a:solidFill>
                </a:uFill>
              </a:rPr>
              <a:t>		</a:t>
            </a:r>
            <a:endParaRPr lang="en-US" sz="2400" dirty="0" smtClean="0">
              <a:solidFill>
                <a:srgbClr val="070C0B"/>
              </a:solidFill>
              <a:uFill>
                <a:solidFill>
                  <a:srgbClr val="070C0B"/>
                </a:solidFill>
              </a:uFill>
            </a:endParaRPr>
          </a:p>
          <a:p>
            <a:pPr marL="0" lvl="0" indent="0" algn="r">
              <a:buNone/>
              <a:defRPr sz="1800" b="0">
                <a:solidFill>
                  <a:srgbClr val="000000"/>
                </a:solidFill>
                <a:uFillTx/>
              </a:defRPr>
            </a:pPr>
            <a:r>
              <a:rPr lang="en-US" sz="2400" dirty="0" smtClean="0">
                <a:solidFill>
                  <a:srgbClr val="070C0B"/>
                </a:solidFill>
                <a:uFill>
                  <a:solidFill>
                    <a:srgbClr val="070C0B"/>
                  </a:solidFill>
                </a:uFill>
              </a:rPr>
              <a:t>“</a:t>
            </a:r>
            <a:r>
              <a:rPr lang="en-US" sz="2400" dirty="0">
                <a:solidFill>
                  <a:srgbClr val="070C0B"/>
                </a:solidFill>
                <a:uFill>
                  <a:solidFill>
                    <a:srgbClr val="070C0B"/>
                  </a:solidFill>
                </a:uFill>
              </a:rPr>
              <a:t>How Children Fail” John Holt Pelican Books 1984 </a:t>
            </a:r>
          </a:p>
          <a:p>
            <a:pPr lvl="0">
              <a:defRPr sz="1800" b="0">
                <a:solidFill>
                  <a:srgbClr val="000000"/>
                </a:solidFill>
                <a:uFillTx/>
              </a:defRPr>
            </a:pPr>
            <a:endParaRPr lang="en-US" sz="2400" dirty="0">
              <a:solidFill>
                <a:srgbClr val="070C0B"/>
              </a:solidFill>
              <a:uFill>
                <a:solidFill>
                  <a:srgbClr val="070C0B"/>
                </a:solidFill>
              </a:uFill>
            </a:endParaRPr>
          </a:p>
        </p:txBody>
      </p:sp>
    </p:spTree>
    <p:extLst>
      <p:ext uri="{BB962C8B-B14F-4D97-AF65-F5344CB8AC3E}">
        <p14:creationId xmlns:p14="http://schemas.microsoft.com/office/powerpoint/2010/main" val="68735468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57200" y="274638"/>
            <a:ext cx="8229600" cy="672977"/>
          </a:xfrm>
          <a:prstGeom prst="rect">
            <a:avLst/>
          </a:prstGeom>
        </p:spPr>
        <p:txBody>
          <a:bodyPr/>
          <a:lstStyle>
            <a:lvl1pPr algn="ctr" defTabSz="457200" rtl="0" eaLnBrk="1" fontAlgn="base" hangingPunct="1">
              <a:spcBef>
                <a:spcPct val="0"/>
              </a:spcBef>
              <a:spcAft>
                <a:spcPct val="0"/>
              </a:spcAft>
              <a:defRPr sz="3200" b="1" kern="1200">
                <a:solidFill>
                  <a:schemeClr val="bg1"/>
                </a:solidFill>
                <a:latin typeface="Rockwell"/>
                <a:ea typeface="MS PGothic" panose="020B0600070205080204" pitchFamily="34" charset="-128"/>
                <a:cs typeface="Rockwell"/>
              </a:defRPr>
            </a:lvl1pPr>
            <a:lvl2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2pPr>
            <a:lvl3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3pPr>
            <a:lvl4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4pPr>
            <a:lvl5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5pPr>
            <a:lvl6pPr marL="4572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9pPr>
          </a:lstStyle>
          <a:p>
            <a:r>
              <a:rPr lang="en-US" sz="2400" dirty="0" smtClean="0"/>
              <a:t>Tasks for Concept development and reinforcement</a:t>
            </a:r>
            <a:endParaRPr lang="en-US" sz="2400" dirty="0"/>
          </a:p>
        </p:txBody>
      </p:sp>
      <p:sp>
        <p:nvSpPr>
          <p:cNvPr id="13" name="Content Placeholder 2"/>
          <p:cNvSpPr txBox="1">
            <a:spLocks/>
          </p:cNvSpPr>
          <p:nvPr/>
        </p:nvSpPr>
        <p:spPr>
          <a:xfrm>
            <a:off x="457200" y="1162538"/>
            <a:ext cx="8229600" cy="4963625"/>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800" b="0" kern="1200">
                <a:solidFill>
                  <a:srgbClr val="6C0000"/>
                </a:solidFill>
                <a:latin typeface="+mj-lt"/>
                <a:ea typeface="MS PGothic" panose="020B0600070205080204"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j-lt"/>
                <a:ea typeface="MS PGothic" panose="020B0600070205080204"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mj-lt"/>
                <a:ea typeface="MS PGothic" panose="020B0600070205080204"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MS PGothic" panose="020B0600070205080204"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r>
              <a:rPr lang="en-US" dirty="0" smtClean="0"/>
              <a:t>Classifying, naming and defining objects</a:t>
            </a:r>
            <a:br>
              <a:rPr lang="en-US" dirty="0" smtClean="0"/>
            </a:br>
            <a:endParaRPr lang="en-US" dirty="0" smtClean="0"/>
          </a:p>
          <a:p>
            <a:r>
              <a:rPr lang="en-US" dirty="0" smtClean="0"/>
              <a:t>Interpreting </a:t>
            </a:r>
            <a:r>
              <a:rPr lang="en-US" dirty="0"/>
              <a:t>multiple </a:t>
            </a:r>
            <a:r>
              <a:rPr lang="en-US" dirty="0" smtClean="0"/>
              <a:t>representations</a:t>
            </a:r>
            <a:br>
              <a:rPr lang="en-US" dirty="0" smtClean="0"/>
            </a:br>
            <a:r>
              <a:rPr lang="en-US" dirty="0" smtClean="0"/>
              <a:t> </a:t>
            </a:r>
            <a:endParaRPr lang="en-US" dirty="0"/>
          </a:p>
          <a:p>
            <a:r>
              <a:rPr lang="en-US" dirty="0" smtClean="0">
                <a:solidFill>
                  <a:srgbClr val="E63333"/>
                </a:solidFill>
              </a:rPr>
              <a:t>Analyzing </a:t>
            </a:r>
            <a:r>
              <a:rPr lang="en-US" dirty="0">
                <a:solidFill>
                  <a:srgbClr val="E63333"/>
                </a:solidFill>
              </a:rPr>
              <a:t>and testing generalizations</a:t>
            </a:r>
          </a:p>
          <a:p>
            <a:pPr lvl="1"/>
            <a:r>
              <a:rPr lang="en-US" dirty="0">
                <a:solidFill>
                  <a:srgbClr val="E63333"/>
                </a:solidFill>
              </a:rPr>
              <a:t>“always, sometimes or never true?</a:t>
            </a:r>
            <a:r>
              <a:rPr lang="en-US" dirty="0" smtClean="0">
                <a:solidFill>
                  <a:srgbClr val="E63333"/>
                </a:solidFill>
              </a:rPr>
              <a:t>”</a:t>
            </a:r>
            <a:br>
              <a:rPr lang="en-US" dirty="0" smtClean="0">
                <a:solidFill>
                  <a:srgbClr val="E63333"/>
                </a:solidFill>
              </a:rPr>
            </a:br>
            <a:endParaRPr lang="en-US" dirty="0">
              <a:solidFill>
                <a:srgbClr val="E63333"/>
              </a:solidFill>
            </a:endParaRPr>
          </a:p>
          <a:p>
            <a:r>
              <a:rPr lang="en-US" dirty="0" smtClean="0"/>
              <a:t>Exploring structure and connections</a:t>
            </a:r>
          </a:p>
        </p:txBody>
      </p:sp>
      <p:sp>
        <p:nvSpPr>
          <p:cNvPr id="15" name="Title 1"/>
          <p:cNvSpPr>
            <a:spLocks noGrp="1"/>
          </p:cNvSpPr>
          <p:nvPr>
            <p:ph type="title"/>
          </p:nvPr>
        </p:nvSpPr>
        <p:spPr/>
        <p:txBody>
          <a:bodyPr/>
          <a:lstStyle/>
          <a:p>
            <a:r>
              <a:rPr lang="en-US" sz="2400" dirty="0" smtClean="0"/>
              <a:t>Tasks for Concept Development </a:t>
            </a:r>
            <a:r>
              <a:rPr lang="en-US" sz="2400" dirty="0"/>
              <a:t>and </a:t>
            </a:r>
            <a:r>
              <a:rPr lang="en-US" sz="2400" dirty="0" smtClean="0"/>
              <a:t>Reinforcement</a:t>
            </a:r>
            <a:endParaRPr lang="en-US" sz="2400" dirty="0"/>
          </a:p>
        </p:txBody>
      </p:sp>
    </p:spTree>
    <p:extLst>
      <p:ext uri="{BB962C8B-B14F-4D97-AF65-F5344CB8AC3E}">
        <p14:creationId xmlns:p14="http://schemas.microsoft.com/office/powerpoint/2010/main" val="3232618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91"/>
          <p:cNvSpPr/>
          <p:nvPr/>
        </p:nvSpPr>
        <p:spPr>
          <a:xfrm>
            <a:off x="457200" y="1290977"/>
            <a:ext cx="4125517" cy="1339454"/>
          </a:xfrm>
          <a:prstGeom prst="rect">
            <a:avLst/>
          </a:prstGeom>
          <a:solidFill>
            <a:srgbClr val="FFFDD6"/>
          </a:solidFill>
          <a:ln w="25400">
            <a:solidFill/>
            <a:miter lim="400000"/>
          </a:ln>
          <a:effectLst>
            <a:outerShdw blurRad="25400" dist="12700" dir="5400000" rotWithShape="0">
              <a:srgbClr val="929292">
                <a:alpha val="37998"/>
              </a:srgbClr>
            </a:outerShdw>
          </a:effectLst>
          <a:extLst>
            <a:ext uri="{C572A759-6A51-4108-AA02-DFA0A04FC94B}">
              <ma14:wrappingTextBoxFlag xmlns:ma14="http://schemas.microsoft.com/office/mac/drawingml/2011/main" val="1"/>
            </a:ext>
          </a:extLst>
        </p:spPr>
        <p:txBody>
          <a:bodyPr lIns="35718" tIns="35718" rIns="35718" bIns="35718">
            <a:spAutoFit/>
          </a:bodyPr>
          <a:lstStyle>
            <a:lvl1pPr marL="57799" marR="57799" algn="ctr" defTabSz="1295400">
              <a:buClr>
                <a:srgbClr val="000000"/>
              </a:buClr>
              <a:buFont typeface="Arial"/>
              <a:defRPr sz="2600">
                <a:uFill>
                  <a:solidFill/>
                </a:uFill>
                <a:latin typeface="+mn-lt"/>
                <a:ea typeface="+mn-ea"/>
                <a:cs typeface="+mn-cs"/>
                <a:sym typeface="Calibri"/>
              </a:defRPr>
            </a:lvl1pPr>
          </a:lstStyle>
          <a:p>
            <a:pPr lvl="0">
              <a:defRPr sz="1800">
                <a:uFillTx/>
              </a:defRPr>
            </a:pPr>
            <a:r>
              <a:rPr sz="2600" dirty="0">
                <a:uFill>
                  <a:solidFill/>
                </a:uFill>
              </a:rPr>
              <a:t>When you cut a piece off a shape you reduce its area and perimeter.</a:t>
            </a:r>
          </a:p>
        </p:txBody>
      </p:sp>
      <p:sp>
        <p:nvSpPr>
          <p:cNvPr id="5" name="Shape 290"/>
          <p:cNvSpPr txBox="1">
            <a:spLocks/>
          </p:cNvSpPr>
          <p:nvPr/>
        </p:nvSpPr>
        <p:spPr>
          <a:xfrm>
            <a:off x="457200" y="274638"/>
            <a:ext cx="8229600" cy="672977"/>
          </a:xfrm>
          <a:prstGeom prst="rect">
            <a:avLst/>
          </a:prstGeom>
        </p:spPr>
        <p:txBody>
          <a:bodyPr/>
          <a:lstStyle>
            <a:lvl1pPr algn="ctr" defTabSz="457200" rtl="0" eaLnBrk="1" fontAlgn="base" hangingPunct="1">
              <a:spcBef>
                <a:spcPct val="0"/>
              </a:spcBef>
              <a:spcAft>
                <a:spcPct val="0"/>
              </a:spcAft>
              <a:defRPr sz="3200" b="1" kern="1200">
                <a:solidFill>
                  <a:schemeClr val="bg1"/>
                </a:solidFill>
                <a:latin typeface="Rockwell"/>
                <a:ea typeface="MS PGothic" panose="020B0600070205080204" pitchFamily="34" charset="-128"/>
                <a:cs typeface="Rockwell"/>
              </a:defRPr>
            </a:lvl1pPr>
            <a:lvl2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2pPr>
            <a:lvl3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3pPr>
            <a:lvl4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4pPr>
            <a:lvl5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5pPr>
            <a:lvl6pPr marL="4572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9pPr>
          </a:lstStyle>
          <a:p>
            <a:pPr>
              <a:defRPr sz="1800" b="0">
                <a:solidFill>
                  <a:srgbClr val="000000"/>
                </a:solidFill>
                <a:uFillTx/>
              </a:defRPr>
            </a:pPr>
            <a:r>
              <a:rPr lang="en-US" sz="3000" smtClean="0">
                <a:solidFill>
                  <a:srgbClr val="FFFCF2"/>
                </a:solidFill>
                <a:uFill>
                  <a:solidFill>
                    <a:srgbClr val="123462"/>
                  </a:solidFill>
                </a:uFill>
              </a:rPr>
              <a:t>Always, sometimes or never true?</a:t>
            </a:r>
            <a:endParaRPr lang="en-US" sz="3000" dirty="0">
              <a:solidFill>
                <a:srgbClr val="FFFCF2"/>
              </a:solidFill>
              <a:uFill>
                <a:solidFill>
                  <a:srgbClr val="123462"/>
                </a:solidFill>
              </a:uFill>
            </a:endParaRPr>
          </a:p>
        </p:txBody>
      </p:sp>
      <p:sp>
        <p:nvSpPr>
          <p:cNvPr id="2" name="Title 1"/>
          <p:cNvSpPr>
            <a:spLocks noGrp="1"/>
          </p:cNvSpPr>
          <p:nvPr>
            <p:ph type="title"/>
          </p:nvPr>
        </p:nvSpPr>
        <p:spPr/>
        <p:txBody>
          <a:bodyPr/>
          <a:lstStyle/>
          <a:p>
            <a:r>
              <a:rPr lang="en-US" dirty="0" smtClean="0"/>
              <a:t>Always, Sometimes or Never true?</a:t>
            </a:r>
            <a:endParaRPr lang="en-US" dirty="0"/>
          </a:p>
        </p:txBody>
      </p:sp>
    </p:spTree>
    <p:extLst>
      <p:ext uri="{BB962C8B-B14F-4D97-AF65-F5344CB8AC3E}">
        <p14:creationId xmlns:p14="http://schemas.microsoft.com/office/powerpoint/2010/main" val="15850947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91"/>
          <p:cNvSpPr/>
          <p:nvPr/>
        </p:nvSpPr>
        <p:spPr>
          <a:xfrm>
            <a:off x="457200" y="1290981"/>
            <a:ext cx="4125517" cy="1339454"/>
          </a:xfrm>
          <a:prstGeom prst="rect">
            <a:avLst/>
          </a:prstGeom>
          <a:solidFill>
            <a:srgbClr val="FFFDD6"/>
          </a:solidFill>
          <a:ln w="25400">
            <a:solidFill/>
            <a:miter lim="400000"/>
          </a:ln>
          <a:effectLst>
            <a:outerShdw blurRad="25400" dist="12700" dir="5400000" rotWithShape="0">
              <a:srgbClr val="929292">
                <a:alpha val="37998"/>
              </a:srgbClr>
            </a:outerShdw>
          </a:effectLst>
          <a:extLst>
            <a:ext uri="{C572A759-6A51-4108-AA02-DFA0A04FC94B}">
              <ma14:wrappingTextBoxFlag xmlns:ma14="http://schemas.microsoft.com/office/mac/drawingml/2011/main" val="1"/>
            </a:ext>
          </a:extLst>
        </p:spPr>
        <p:txBody>
          <a:bodyPr lIns="35718" tIns="35718" rIns="35718" bIns="35718">
            <a:spAutoFit/>
          </a:bodyPr>
          <a:lstStyle>
            <a:lvl1pPr marL="57799" marR="57799" algn="ctr" defTabSz="1295400">
              <a:buClr>
                <a:srgbClr val="000000"/>
              </a:buClr>
              <a:buFont typeface="Arial"/>
              <a:defRPr sz="2600">
                <a:uFill>
                  <a:solidFill/>
                </a:uFill>
                <a:latin typeface="+mn-lt"/>
                <a:ea typeface="+mn-ea"/>
                <a:cs typeface="+mn-cs"/>
                <a:sym typeface="Calibri"/>
              </a:defRPr>
            </a:lvl1pPr>
          </a:lstStyle>
          <a:p>
            <a:pPr lvl="0">
              <a:defRPr sz="1800">
                <a:uFillTx/>
              </a:defRPr>
            </a:pPr>
            <a:r>
              <a:rPr sz="2600" dirty="0">
                <a:uFill>
                  <a:solidFill/>
                </a:uFill>
              </a:rPr>
              <a:t>When you cut a piece off a shape you reduce its area and perimeter.</a:t>
            </a:r>
          </a:p>
        </p:txBody>
      </p:sp>
      <p:sp>
        <p:nvSpPr>
          <p:cNvPr id="5" name="Shape 290"/>
          <p:cNvSpPr txBox="1">
            <a:spLocks/>
          </p:cNvSpPr>
          <p:nvPr/>
        </p:nvSpPr>
        <p:spPr>
          <a:xfrm>
            <a:off x="457200" y="274638"/>
            <a:ext cx="8229600" cy="672977"/>
          </a:xfrm>
          <a:prstGeom prst="rect">
            <a:avLst/>
          </a:prstGeom>
        </p:spPr>
        <p:txBody>
          <a:bodyPr/>
          <a:lstStyle>
            <a:lvl1pPr algn="ctr" defTabSz="457200" rtl="0" eaLnBrk="1" fontAlgn="base" hangingPunct="1">
              <a:spcBef>
                <a:spcPct val="0"/>
              </a:spcBef>
              <a:spcAft>
                <a:spcPct val="0"/>
              </a:spcAft>
              <a:defRPr sz="3200" b="1" kern="1200">
                <a:solidFill>
                  <a:schemeClr val="bg1"/>
                </a:solidFill>
                <a:latin typeface="Rockwell"/>
                <a:ea typeface="MS PGothic" panose="020B0600070205080204" pitchFamily="34" charset="-128"/>
                <a:cs typeface="Rockwell"/>
              </a:defRPr>
            </a:lvl1pPr>
            <a:lvl2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2pPr>
            <a:lvl3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3pPr>
            <a:lvl4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4pPr>
            <a:lvl5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5pPr>
            <a:lvl6pPr marL="4572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9pPr>
          </a:lstStyle>
          <a:p>
            <a:pPr>
              <a:defRPr sz="1800" b="0">
                <a:solidFill>
                  <a:srgbClr val="000000"/>
                </a:solidFill>
                <a:uFillTx/>
              </a:defRPr>
            </a:pPr>
            <a:r>
              <a:rPr lang="en-US" sz="3000" smtClean="0">
                <a:solidFill>
                  <a:srgbClr val="FFFCF2"/>
                </a:solidFill>
                <a:uFill>
                  <a:solidFill>
                    <a:srgbClr val="123462"/>
                  </a:solidFill>
                </a:uFill>
              </a:rPr>
              <a:t>Always, sometimes or never true?</a:t>
            </a:r>
            <a:endParaRPr lang="en-US" sz="3000" dirty="0">
              <a:solidFill>
                <a:srgbClr val="FFFCF2"/>
              </a:solidFill>
              <a:uFill>
                <a:solidFill>
                  <a:srgbClr val="123462"/>
                </a:solidFill>
              </a:uFill>
            </a:endParaRPr>
          </a:p>
        </p:txBody>
      </p:sp>
      <p:sp>
        <p:nvSpPr>
          <p:cNvPr id="2" name="Title 1"/>
          <p:cNvSpPr>
            <a:spLocks noGrp="1"/>
          </p:cNvSpPr>
          <p:nvPr>
            <p:ph type="title"/>
          </p:nvPr>
        </p:nvSpPr>
        <p:spPr/>
        <p:txBody>
          <a:bodyPr/>
          <a:lstStyle/>
          <a:p>
            <a:r>
              <a:rPr lang="en-US" dirty="0" smtClean="0"/>
              <a:t>Always, Sometimes or </a:t>
            </a:r>
            <a:r>
              <a:rPr lang="en-US" dirty="0"/>
              <a:t>N</a:t>
            </a:r>
            <a:r>
              <a:rPr lang="en-US" dirty="0" smtClean="0"/>
              <a:t>ever true?</a:t>
            </a:r>
            <a:endParaRPr lang="en-US" dirty="0"/>
          </a:p>
        </p:txBody>
      </p:sp>
      <p:pic>
        <p:nvPicPr>
          <p:cNvPr id="6" name="Picture 5"/>
          <p:cNvPicPr>
            <a:picLocks noChangeAspect="1"/>
          </p:cNvPicPr>
          <p:nvPr/>
        </p:nvPicPr>
        <p:blipFill>
          <a:blip r:embed="rId3"/>
          <a:stretch>
            <a:fillRect/>
          </a:stretch>
        </p:blipFill>
        <p:spPr>
          <a:xfrm>
            <a:off x="4851400" y="2422277"/>
            <a:ext cx="3835400" cy="3581400"/>
          </a:xfrm>
          <a:prstGeom prst="rect">
            <a:avLst/>
          </a:prstGeom>
        </p:spPr>
      </p:pic>
    </p:spTree>
    <p:extLst>
      <p:ext uri="{BB962C8B-B14F-4D97-AF65-F5344CB8AC3E}">
        <p14:creationId xmlns:p14="http://schemas.microsoft.com/office/powerpoint/2010/main" val="1907093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Content Placeholder 2"/>
          <p:cNvSpPr>
            <a:spLocks noGrp="1"/>
          </p:cNvSpPr>
          <p:nvPr>
            <p:ph type="subTitle" idx="4294967295"/>
          </p:nvPr>
        </p:nvSpPr>
        <p:spPr>
          <a:xfrm>
            <a:off x="0" y="1006475"/>
            <a:ext cx="9144000" cy="5086350"/>
          </a:xfrm>
        </p:spPr>
        <p:txBody>
          <a:bodyPr>
            <a:normAutofit/>
          </a:bodyPr>
          <a:lstStyle/>
          <a:p>
            <a:pPr algn="ctr" eaLnBrk="1" hangingPunct="1">
              <a:buFont typeface="Arial" charset="0"/>
              <a:buNone/>
            </a:pPr>
            <a:endParaRPr lang="en-US" sz="3600" dirty="0" smtClean="0"/>
          </a:p>
          <a:p>
            <a:pPr algn="ctr" eaLnBrk="1" hangingPunct="1">
              <a:buFont typeface="Arial" charset="0"/>
              <a:buNone/>
            </a:pPr>
            <a:endParaRPr lang="en-US" sz="3600" b="1" dirty="0" smtClean="0">
              <a:solidFill>
                <a:srgbClr val="0000FF"/>
              </a:solidFill>
            </a:endParaRPr>
          </a:p>
          <a:p>
            <a:pPr algn="ctr" eaLnBrk="1" hangingPunct="1">
              <a:buFont typeface="Arial" charset="0"/>
              <a:buNone/>
            </a:pPr>
            <a:endParaRPr lang="en-US" sz="4800" b="1" dirty="0" smtClean="0">
              <a:solidFill>
                <a:schemeClr val="tx2"/>
              </a:solidFill>
              <a:latin typeface="Rockwell"/>
              <a:cs typeface="Rockwell"/>
            </a:endParaRPr>
          </a:p>
          <a:p>
            <a:pPr algn="ctr" eaLnBrk="1" hangingPunct="1">
              <a:buFont typeface="Arial" charset="0"/>
              <a:buNone/>
            </a:pPr>
            <a:r>
              <a:rPr lang="en-US" sz="4800" b="1" dirty="0" smtClean="0">
                <a:solidFill>
                  <a:schemeClr val="tx2"/>
                </a:solidFill>
                <a:latin typeface="Rockwell"/>
                <a:cs typeface="Rockwell"/>
              </a:rPr>
              <a:t>Concepts and Skills</a:t>
            </a:r>
          </a:p>
          <a:p>
            <a:pPr algn="ctr" eaLnBrk="1" hangingPunct="1">
              <a:buFont typeface="Arial" charset="0"/>
              <a:buNone/>
            </a:pPr>
            <a:r>
              <a:rPr lang="en-US" sz="3600" b="1" dirty="0" smtClean="0">
                <a:solidFill>
                  <a:schemeClr val="tx2"/>
                </a:solidFill>
                <a:latin typeface="Rockwell"/>
                <a:cs typeface="Rockwell"/>
              </a:rPr>
              <a:t>support</a:t>
            </a:r>
          </a:p>
          <a:p>
            <a:pPr algn="ctr" eaLnBrk="1" hangingPunct="1">
              <a:buFont typeface="Arial" charset="0"/>
              <a:buNone/>
            </a:pPr>
            <a:r>
              <a:rPr lang="en-US" sz="4800" b="1" dirty="0" smtClean="0">
                <a:solidFill>
                  <a:schemeClr val="tx2"/>
                </a:solidFill>
                <a:latin typeface="Rockwell"/>
                <a:cs typeface="Rockwell"/>
              </a:rPr>
              <a:t>Problem Solving</a:t>
            </a:r>
          </a:p>
          <a:p>
            <a:pPr algn="ctr" eaLnBrk="1" hangingPunct="1">
              <a:buFont typeface="Arial" charset="0"/>
              <a:buNone/>
            </a:pPr>
            <a:endParaRPr lang="en-US" sz="3600" b="1" dirty="0">
              <a:solidFill>
                <a:srgbClr val="0000FF"/>
              </a:solidFill>
            </a:endParaRPr>
          </a:p>
        </p:txBody>
      </p:sp>
      <p:pic>
        <p:nvPicPr>
          <p:cNvPr id="4" name="Picture 3"/>
          <p:cNvPicPr>
            <a:picLocks noChangeAspect="1"/>
          </p:cNvPicPr>
          <p:nvPr/>
        </p:nvPicPr>
        <p:blipFill>
          <a:blip r:embed="rId3"/>
          <a:stretch>
            <a:fillRect/>
          </a:stretch>
        </p:blipFill>
        <p:spPr>
          <a:xfrm>
            <a:off x="1994662" y="805957"/>
            <a:ext cx="4957340" cy="2313426"/>
          </a:xfrm>
          <a:prstGeom prst="rect">
            <a:avLst/>
          </a:prstGeom>
        </p:spPr>
      </p:pic>
    </p:spTree>
    <p:extLst>
      <p:ext uri="{BB962C8B-B14F-4D97-AF65-F5344CB8AC3E}">
        <p14:creationId xmlns:p14="http://schemas.microsoft.com/office/powerpoint/2010/main" val="27863881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r>
            <a:br>
              <a:rPr lang="en-US" dirty="0"/>
            </a:br>
            <a:r>
              <a:rPr lang="en-US" dirty="0"/>
              <a:t> Key Questions</a:t>
            </a:r>
            <a:br>
              <a:rPr lang="en-US" dirty="0"/>
            </a:br>
            <a:endParaRPr lang="en-US" dirty="0"/>
          </a:p>
        </p:txBody>
      </p:sp>
      <p:sp>
        <p:nvSpPr>
          <p:cNvPr id="5" name="Content Placeholder 4"/>
          <p:cNvSpPr>
            <a:spLocks noGrp="1"/>
          </p:cNvSpPr>
          <p:nvPr>
            <p:ph idx="1"/>
          </p:nvPr>
        </p:nvSpPr>
        <p:spPr>
          <a:xfrm>
            <a:off x="457199" y="1162538"/>
            <a:ext cx="6416815" cy="5241638"/>
          </a:xfrm>
        </p:spPr>
        <p:txBody>
          <a:bodyPr/>
          <a:lstStyle/>
          <a:p>
            <a:pPr marL="0" indent="0">
              <a:buNone/>
            </a:pPr>
            <a:endParaRPr lang="en-US" sz="2400" dirty="0"/>
          </a:p>
          <a:p>
            <a:r>
              <a:rPr lang="en-US" sz="2400" dirty="0"/>
              <a:t>What are </a:t>
            </a:r>
            <a:r>
              <a:rPr lang="en-US" sz="2400" dirty="0" smtClean="0"/>
              <a:t>standards? </a:t>
            </a:r>
            <a:r>
              <a:rPr lang="en-US" sz="2400" dirty="0"/>
              <a:t/>
            </a:r>
            <a:br>
              <a:rPr lang="en-US" sz="2400" dirty="0"/>
            </a:br>
            <a:r>
              <a:rPr lang="en-US" sz="1800" b="1" dirty="0" smtClean="0"/>
              <a:t>Standards are learning </a:t>
            </a:r>
            <a:r>
              <a:rPr lang="en-US" sz="1800" b="1" dirty="0"/>
              <a:t>expectations for students</a:t>
            </a:r>
            <a:r>
              <a:rPr lang="en-US" sz="1800" dirty="0" smtClean="0"/>
              <a:t>.</a:t>
            </a:r>
          </a:p>
          <a:p>
            <a:endParaRPr lang="en-US" sz="1800" dirty="0" smtClean="0"/>
          </a:p>
          <a:p>
            <a:r>
              <a:rPr lang="en-US" sz="2400" dirty="0"/>
              <a:t>Why do we need new standards?</a:t>
            </a:r>
            <a:br>
              <a:rPr lang="en-US" sz="2400" dirty="0"/>
            </a:br>
            <a:endParaRPr lang="en-US" sz="2400" dirty="0"/>
          </a:p>
          <a:p>
            <a:r>
              <a:rPr lang="en-US" sz="2400" dirty="0"/>
              <a:t>What do they mean for a district’s mathematics </a:t>
            </a:r>
            <a:r>
              <a:rPr lang="en-US" sz="2400" dirty="0" smtClean="0"/>
              <a:t>program?</a:t>
            </a:r>
          </a:p>
          <a:p>
            <a:endParaRPr lang="en-US" sz="2400" dirty="0" smtClean="0"/>
          </a:p>
          <a:p>
            <a:pPr marL="0" indent="0">
              <a:buNone/>
            </a:pPr>
            <a:r>
              <a:rPr lang="en-US" sz="2400" dirty="0" smtClean="0"/>
              <a:t>We will explore these questions in this session</a:t>
            </a:r>
          </a:p>
          <a:p>
            <a:pPr marL="0" indent="0">
              <a:buNone/>
            </a:pPr>
            <a:endParaRPr lang="en-US" sz="2400" dirty="0" smtClean="0"/>
          </a:p>
        </p:txBody>
      </p:sp>
      <p:pic>
        <p:nvPicPr>
          <p:cNvPr id="7" name="Picture 6"/>
          <p:cNvPicPr>
            <a:picLocks noChangeAspect="1"/>
          </p:cNvPicPr>
          <p:nvPr/>
        </p:nvPicPr>
        <p:blipFill>
          <a:blip r:embed="rId3"/>
          <a:stretch>
            <a:fillRect/>
          </a:stretch>
        </p:blipFill>
        <p:spPr>
          <a:xfrm>
            <a:off x="7131995" y="1130148"/>
            <a:ext cx="2148972" cy="2148972"/>
          </a:xfrm>
          <a:prstGeom prst="rect">
            <a:avLst/>
          </a:prstGeom>
        </p:spPr>
      </p:pic>
    </p:spTree>
    <p:extLst>
      <p:ext uri="{BB962C8B-B14F-4D97-AF65-F5344CB8AC3E}">
        <p14:creationId xmlns:p14="http://schemas.microsoft.com/office/powerpoint/2010/main" val="180079291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Students must select the mathematics</a:t>
            </a:r>
            <a:endParaRPr lang="en-US" b="0" dirty="0"/>
          </a:p>
        </p:txBody>
      </p:sp>
      <p:pic>
        <p:nvPicPr>
          <p:cNvPr id="5" name="Picture 4"/>
          <p:cNvPicPr>
            <a:picLocks noChangeAspect="1"/>
          </p:cNvPicPr>
          <p:nvPr/>
        </p:nvPicPr>
        <p:blipFill>
          <a:blip r:embed="rId3"/>
          <a:stretch>
            <a:fillRect/>
          </a:stretch>
        </p:blipFill>
        <p:spPr>
          <a:xfrm>
            <a:off x="457200" y="1092200"/>
            <a:ext cx="7810500" cy="3644900"/>
          </a:xfrm>
          <a:prstGeom prst="rect">
            <a:avLst/>
          </a:prstGeom>
        </p:spPr>
      </p:pic>
      <p:sp>
        <p:nvSpPr>
          <p:cNvPr id="6" name="Rectangle 5"/>
          <p:cNvSpPr/>
          <p:nvPr/>
        </p:nvSpPr>
        <p:spPr>
          <a:xfrm>
            <a:off x="574260" y="4994270"/>
            <a:ext cx="8024192" cy="1200328"/>
          </a:xfrm>
          <a:prstGeom prst="rect">
            <a:avLst/>
          </a:prstGeom>
        </p:spPr>
        <p:txBody>
          <a:bodyPr wrap="square">
            <a:spAutoFit/>
          </a:bodyPr>
          <a:lstStyle/>
          <a:p>
            <a:r>
              <a:rPr lang="en-US" sz="2400" dirty="0">
                <a:latin typeface="+mj-lt"/>
              </a:rPr>
              <a:t>Show how to cut the material to make a tent like this that is big enough for two adults to sleep in.</a:t>
            </a:r>
          </a:p>
          <a:p>
            <a:r>
              <a:rPr lang="en-US" sz="2400" dirty="0">
                <a:latin typeface="+mj-lt"/>
              </a:rPr>
              <a:t>Show all your measurements clearly.</a:t>
            </a:r>
          </a:p>
        </p:txBody>
      </p:sp>
    </p:spTree>
    <p:extLst>
      <p:ext uri="{BB962C8B-B14F-4D97-AF65-F5344CB8AC3E}">
        <p14:creationId xmlns:p14="http://schemas.microsoft.com/office/powerpoint/2010/main" val="2524126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This student has </a:t>
            </a:r>
            <a:r>
              <a:rPr lang="en-US" b="0" i="1" dirty="0" smtClean="0"/>
              <a:t>chosen</a:t>
            </a:r>
            <a:r>
              <a:rPr lang="en-US" b="0" dirty="0" smtClean="0"/>
              <a:t> Pythagoras</a:t>
            </a:r>
            <a:endParaRPr lang="en-US" b="0" dirty="0"/>
          </a:p>
        </p:txBody>
      </p:sp>
      <p:pic>
        <p:nvPicPr>
          <p:cNvPr id="5" name="Picture 4"/>
          <p:cNvPicPr>
            <a:picLocks noChangeAspect="1"/>
          </p:cNvPicPr>
          <p:nvPr/>
        </p:nvPicPr>
        <p:blipFill>
          <a:blip r:embed="rId3">
            <a:grayscl/>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1967948" y="1092200"/>
            <a:ext cx="4876800" cy="5765800"/>
          </a:xfrm>
          <a:prstGeom prst="rect">
            <a:avLst/>
          </a:prstGeom>
        </p:spPr>
      </p:pic>
    </p:spTree>
    <p:extLst>
      <p:ext uri="{BB962C8B-B14F-4D97-AF65-F5344CB8AC3E}">
        <p14:creationId xmlns:p14="http://schemas.microsoft.com/office/powerpoint/2010/main" val="1336885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Content Placeholder 2"/>
          <p:cNvSpPr>
            <a:spLocks noGrp="1"/>
          </p:cNvSpPr>
          <p:nvPr>
            <p:ph type="subTitle" idx="4294967295"/>
          </p:nvPr>
        </p:nvSpPr>
        <p:spPr>
          <a:xfrm>
            <a:off x="0" y="1006475"/>
            <a:ext cx="9144000" cy="5086350"/>
          </a:xfrm>
        </p:spPr>
        <p:txBody>
          <a:bodyPr>
            <a:normAutofit/>
          </a:bodyPr>
          <a:lstStyle/>
          <a:p>
            <a:pPr algn="ctr" eaLnBrk="1" hangingPunct="1">
              <a:buFont typeface="Arial" charset="0"/>
              <a:buNone/>
            </a:pPr>
            <a:endParaRPr lang="en-US" sz="3600" dirty="0" smtClean="0"/>
          </a:p>
          <a:p>
            <a:pPr algn="ctr" eaLnBrk="1" hangingPunct="1">
              <a:buFont typeface="Arial" charset="0"/>
              <a:buNone/>
            </a:pPr>
            <a:endParaRPr lang="en-US" sz="3600" b="1" dirty="0" smtClean="0">
              <a:solidFill>
                <a:srgbClr val="0000FF"/>
              </a:solidFill>
            </a:endParaRPr>
          </a:p>
          <a:p>
            <a:pPr algn="ctr" eaLnBrk="1" hangingPunct="1">
              <a:buFont typeface="Arial" charset="0"/>
              <a:buNone/>
            </a:pPr>
            <a:endParaRPr lang="en-US" sz="4800" b="1" dirty="0" smtClean="0">
              <a:solidFill>
                <a:schemeClr val="tx2"/>
              </a:solidFill>
              <a:latin typeface="Rockwell"/>
              <a:cs typeface="Rockwell"/>
            </a:endParaRPr>
          </a:p>
          <a:p>
            <a:pPr algn="ctr" eaLnBrk="1" hangingPunct="1">
              <a:buFont typeface="Arial" charset="0"/>
              <a:buNone/>
            </a:pPr>
            <a:r>
              <a:rPr lang="en-US" sz="4800" b="1" dirty="0" smtClean="0">
                <a:solidFill>
                  <a:schemeClr val="tx2"/>
                </a:solidFill>
                <a:latin typeface="Rockwell"/>
                <a:cs typeface="Rockwell"/>
              </a:rPr>
              <a:t>Summary</a:t>
            </a:r>
          </a:p>
          <a:p>
            <a:pPr algn="ctr" eaLnBrk="1" hangingPunct="1">
              <a:buFont typeface="Arial" charset="0"/>
              <a:buNone/>
            </a:pPr>
            <a:endParaRPr lang="en-US" sz="3600" b="1" dirty="0">
              <a:solidFill>
                <a:srgbClr val="0000FF"/>
              </a:solidFill>
            </a:endParaRPr>
          </a:p>
        </p:txBody>
      </p:sp>
    </p:spTree>
    <p:extLst>
      <p:ext uri="{BB962C8B-B14F-4D97-AF65-F5344CB8AC3E}">
        <p14:creationId xmlns:p14="http://schemas.microsoft.com/office/powerpoint/2010/main" val="84844827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Standards: math lessons that teach </a:t>
            </a:r>
            <a:r>
              <a:rPr lang="en-US" sz="2400" dirty="0"/>
              <a:t>students to</a:t>
            </a:r>
          </a:p>
        </p:txBody>
      </p:sp>
      <p:sp>
        <p:nvSpPr>
          <p:cNvPr id="3" name="Content Placeholder 2"/>
          <p:cNvSpPr>
            <a:spLocks noGrp="1"/>
          </p:cNvSpPr>
          <p:nvPr>
            <p:ph idx="1"/>
          </p:nvPr>
        </p:nvSpPr>
        <p:spPr/>
        <p:txBody>
          <a:bodyPr/>
          <a:lstStyle/>
          <a:p>
            <a:r>
              <a:rPr lang="en-US" sz="2400" dirty="0"/>
              <a:t>Make sense of complex problems and persevere in solving them. </a:t>
            </a:r>
          </a:p>
          <a:p>
            <a:r>
              <a:rPr lang="en-US" sz="2400" dirty="0"/>
              <a:t>Reason abstractly and </a:t>
            </a:r>
            <a:r>
              <a:rPr lang="en-US" sz="2400" dirty="0" smtClean="0"/>
              <a:t>quantitatively.</a:t>
            </a:r>
            <a:endParaRPr lang="en-US" sz="2400" dirty="0"/>
          </a:p>
          <a:p>
            <a:r>
              <a:rPr lang="en-US" sz="2400" dirty="0"/>
              <a:t>Construct viable arguments and critique the reasoning of others.</a:t>
            </a:r>
          </a:p>
          <a:p>
            <a:r>
              <a:rPr lang="en-US" sz="2400" dirty="0"/>
              <a:t>Model with mathematics. </a:t>
            </a:r>
          </a:p>
          <a:p>
            <a:r>
              <a:rPr lang="en-US" sz="2400" dirty="0"/>
              <a:t>Use appropriate tools strategically.</a:t>
            </a:r>
          </a:p>
          <a:p>
            <a:r>
              <a:rPr lang="en-US" sz="2400" dirty="0"/>
              <a:t>Attend to </a:t>
            </a:r>
            <a:r>
              <a:rPr lang="en-US" sz="2400" dirty="0" smtClean="0"/>
              <a:t>precision.</a:t>
            </a:r>
            <a:endParaRPr lang="en-US" sz="2400" dirty="0"/>
          </a:p>
          <a:p>
            <a:r>
              <a:rPr lang="en-US" sz="2400" dirty="0"/>
              <a:t>Look for and make use of </a:t>
            </a:r>
            <a:r>
              <a:rPr lang="en-US" sz="2400" dirty="0" smtClean="0"/>
              <a:t>structure.</a:t>
            </a:r>
            <a:endParaRPr lang="en-US" sz="2400" dirty="0"/>
          </a:p>
          <a:p>
            <a:r>
              <a:rPr lang="en-US" sz="2400" dirty="0"/>
              <a:t>Look for and express regularity in repeated </a:t>
            </a:r>
            <a:r>
              <a:rPr lang="en-US" sz="2400" dirty="0" smtClean="0"/>
              <a:t>reasoning.</a:t>
            </a:r>
            <a:br>
              <a:rPr lang="en-US" sz="2400" dirty="0" smtClean="0"/>
            </a:br>
            <a:endParaRPr lang="en-US" sz="2400" dirty="0" smtClean="0"/>
          </a:p>
          <a:p>
            <a:pPr marL="0" indent="0" algn="r">
              <a:buNone/>
            </a:pPr>
            <a:r>
              <a:rPr lang="en-US" sz="2400" dirty="0" smtClean="0">
                <a:solidFill>
                  <a:schemeClr val="tx2">
                    <a:lumMod val="60000"/>
                    <a:lumOff val="40000"/>
                  </a:schemeClr>
                </a:solidFill>
              </a:rPr>
              <a:t>…..and so they contribute </a:t>
            </a:r>
            <a:r>
              <a:rPr lang="en-US" sz="2400" dirty="0">
                <a:solidFill>
                  <a:schemeClr val="tx2">
                    <a:lumMod val="60000"/>
                    <a:lumOff val="40000"/>
                  </a:schemeClr>
                </a:solidFill>
              </a:rPr>
              <a:t>to building key </a:t>
            </a:r>
            <a:r>
              <a:rPr lang="en-US" sz="2400" dirty="0" smtClean="0">
                <a:solidFill>
                  <a:schemeClr val="tx2">
                    <a:lumMod val="60000"/>
                    <a:lumOff val="40000"/>
                  </a:schemeClr>
                </a:solidFill>
              </a:rPr>
              <a:t>capabilities</a:t>
            </a:r>
            <a:endParaRPr lang="en-US" sz="2400" dirty="0">
              <a:solidFill>
                <a:schemeClr val="tx2">
                  <a:lumMod val="60000"/>
                  <a:lumOff val="40000"/>
                </a:schemeClr>
              </a:solidFill>
            </a:endParaRPr>
          </a:p>
        </p:txBody>
      </p:sp>
    </p:spTree>
    <p:extLst>
      <p:ext uri="{BB962C8B-B14F-4D97-AF65-F5344CB8AC3E}">
        <p14:creationId xmlns:p14="http://schemas.microsoft.com/office/powerpoint/2010/main" val="3060399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image.png"/>
          <p:cNvPicPr/>
          <p:nvPr/>
        </p:nvPicPr>
        <p:blipFill>
          <a:blip r:embed="rId3">
            <a:extLst/>
          </a:blip>
          <a:stretch>
            <a:fillRect/>
          </a:stretch>
        </p:blipFill>
        <p:spPr>
          <a:xfrm>
            <a:off x="1113818" y="1361086"/>
            <a:ext cx="6859486" cy="4255718"/>
          </a:xfrm>
          <a:prstGeom prst="rect">
            <a:avLst/>
          </a:prstGeom>
          <a:ln w="12700">
            <a:miter lim="400000"/>
          </a:ln>
        </p:spPr>
      </p:pic>
      <p:sp>
        <p:nvSpPr>
          <p:cNvPr id="187" name="Shape 187"/>
          <p:cNvSpPr/>
          <p:nvPr/>
        </p:nvSpPr>
        <p:spPr>
          <a:xfrm>
            <a:off x="457200" y="0"/>
            <a:ext cx="8229600" cy="8683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marL="40639" marR="40639" algn="ctr">
              <a:buClr>
                <a:srgbClr val="FF2600"/>
              </a:buClr>
              <a:buFont typeface="Calibri"/>
              <a:defRPr sz="3200" b="1">
                <a:solidFill>
                  <a:srgbClr val="FF2600"/>
                </a:solidFill>
                <a:uFill>
                  <a:solidFill>
                    <a:srgbClr val="FF2600"/>
                  </a:solidFill>
                </a:uFill>
                <a:latin typeface="+mn-lt"/>
                <a:ea typeface="+mn-ea"/>
                <a:cs typeface="+mn-cs"/>
                <a:sym typeface="Calibri"/>
              </a:defRPr>
            </a:lvl1pPr>
          </a:lstStyle>
          <a:p>
            <a:pPr lvl="0">
              <a:defRPr sz="1800" b="0">
                <a:solidFill>
                  <a:srgbClr val="000000"/>
                </a:solidFill>
                <a:uFillTx/>
              </a:defRPr>
            </a:pPr>
            <a:r>
              <a:rPr sz="3200" b="0" dirty="0">
                <a:solidFill>
                  <a:srgbClr val="FF2600"/>
                </a:solidFill>
                <a:uFill>
                  <a:solidFill>
                    <a:srgbClr val="FF2600"/>
                  </a:solidFill>
                </a:uFill>
                <a:latin typeface="Verdana"/>
                <a:cs typeface="Verdana"/>
              </a:rPr>
              <a:t>Improving the flow of information</a:t>
            </a:r>
          </a:p>
        </p:txBody>
      </p:sp>
      <p:sp>
        <p:nvSpPr>
          <p:cNvPr id="2" name="Title 1"/>
          <p:cNvSpPr>
            <a:spLocks noGrp="1"/>
          </p:cNvSpPr>
          <p:nvPr>
            <p:ph type="title"/>
          </p:nvPr>
        </p:nvSpPr>
        <p:spPr/>
        <p:txBody>
          <a:bodyPr/>
          <a:lstStyle/>
          <a:p>
            <a:r>
              <a:rPr lang="en-US" dirty="0" smtClean="0"/>
              <a:t>Improving the flow of information</a:t>
            </a:r>
            <a:endParaRPr lang="en-US" dirty="0"/>
          </a:p>
        </p:txBody>
      </p:sp>
    </p:spTree>
    <p:extLst>
      <p:ext uri="{BB962C8B-B14F-4D97-AF65-F5344CB8AC3E}">
        <p14:creationId xmlns:p14="http://schemas.microsoft.com/office/powerpoint/2010/main" val="1053257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Content Placeholder 2"/>
          <p:cNvSpPr>
            <a:spLocks noGrp="1"/>
          </p:cNvSpPr>
          <p:nvPr>
            <p:ph type="subTitle" idx="4294967295"/>
          </p:nvPr>
        </p:nvSpPr>
        <p:spPr>
          <a:xfrm>
            <a:off x="0" y="1006475"/>
            <a:ext cx="9144000" cy="5086350"/>
          </a:xfrm>
        </p:spPr>
        <p:txBody>
          <a:bodyPr>
            <a:normAutofit/>
          </a:bodyPr>
          <a:lstStyle/>
          <a:p>
            <a:pPr algn="ctr" eaLnBrk="1" hangingPunct="1">
              <a:buFont typeface="Arial" charset="0"/>
              <a:buNone/>
            </a:pPr>
            <a:endParaRPr lang="en-US" sz="3600" dirty="0" smtClean="0"/>
          </a:p>
          <a:p>
            <a:pPr algn="ctr" eaLnBrk="1" hangingPunct="1">
              <a:buFont typeface="Arial" charset="0"/>
              <a:buNone/>
            </a:pPr>
            <a:endParaRPr lang="en-US" sz="3600" b="1" dirty="0" smtClean="0">
              <a:solidFill>
                <a:srgbClr val="0000FF"/>
              </a:solidFill>
            </a:endParaRPr>
          </a:p>
          <a:p>
            <a:pPr algn="ctr" eaLnBrk="1" hangingPunct="1">
              <a:buFont typeface="Arial" charset="0"/>
              <a:buNone/>
            </a:pPr>
            <a:endParaRPr lang="en-US" sz="4800" b="1" dirty="0" smtClean="0">
              <a:solidFill>
                <a:schemeClr val="tx2"/>
              </a:solidFill>
              <a:latin typeface="Rockwell"/>
              <a:cs typeface="Rockwell"/>
            </a:endParaRPr>
          </a:p>
          <a:p>
            <a:pPr algn="ctr">
              <a:buNone/>
            </a:pPr>
            <a:r>
              <a:rPr lang="en-US" sz="4800" b="1" dirty="0">
                <a:solidFill>
                  <a:schemeClr val="tx2"/>
                </a:solidFill>
                <a:latin typeface="Rockwell"/>
                <a:cs typeface="Rockwell"/>
              </a:rPr>
              <a:t>Now for your</a:t>
            </a:r>
          </a:p>
          <a:p>
            <a:pPr algn="ctr">
              <a:buNone/>
            </a:pPr>
            <a:r>
              <a:rPr lang="en-US" sz="4800" b="1" dirty="0">
                <a:solidFill>
                  <a:schemeClr val="tx2"/>
                </a:solidFill>
                <a:latin typeface="Rockwell"/>
                <a:cs typeface="Rockwell"/>
              </a:rPr>
              <a:t>Questions </a:t>
            </a:r>
          </a:p>
          <a:p>
            <a:pPr algn="ctr" eaLnBrk="1" hangingPunct="1">
              <a:buFont typeface="Arial" charset="0"/>
              <a:buNone/>
            </a:pPr>
            <a:endParaRPr lang="en-US" sz="3600" b="1" dirty="0">
              <a:solidFill>
                <a:srgbClr val="0000FF"/>
              </a:solidFill>
            </a:endParaRPr>
          </a:p>
        </p:txBody>
      </p:sp>
      <p:pic>
        <p:nvPicPr>
          <p:cNvPr id="4" name="Picture 3"/>
          <p:cNvPicPr>
            <a:picLocks noChangeAspect="1"/>
          </p:cNvPicPr>
          <p:nvPr/>
        </p:nvPicPr>
        <p:blipFill>
          <a:blip r:embed="rId3"/>
          <a:stretch>
            <a:fillRect/>
          </a:stretch>
        </p:blipFill>
        <p:spPr>
          <a:xfrm>
            <a:off x="3393264" y="835389"/>
            <a:ext cx="2245943" cy="2245943"/>
          </a:xfrm>
          <a:prstGeom prst="rect">
            <a:avLst/>
          </a:prstGeom>
        </p:spPr>
      </p:pic>
    </p:spTree>
    <p:extLst>
      <p:ext uri="{BB962C8B-B14F-4D97-AF65-F5344CB8AC3E}">
        <p14:creationId xmlns:p14="http://schemas.microsoft.com/office/powerpoint/2010/main" val="29333206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p:cNvSpPr>
          <p:nvPr>
            <p:ph type="subTitle" idx="1"/>
          </p:nvPr>
        </p:nvSpPr>
        <p:spPr/>
        <p:txBody>
          <a:bodyPr>
            <a:normAutofit/>
          </a:bodyPr>
          <a:lstStyle/>
          <a:p>
            <a:r>
              <a:rPr lang="en-US" dirty="0" smtClean="0">
                <a:ea typeface="ＭＳ Ｐゴシック" charset="-128"/>
                <a:cs typeface="ＭＳ Ｐゴシック" charset="-128"/>
              </a:rPr>
              <a:t>Thank </a:t>
            </a:r>
            <a:r>
              <a:rPr lang="en-US" dirty="0">
                <a:ea typeface="ＭＳ Ｐゴシック" charset="-128"/>
                <a:cs typeface="ＭＳ Ｐゴシック" charset="-128"/>
              </a:rPr>
              <a:t>you</a:t>
            </a:r>
          </a:p>
          <a:p>
            <a:endParaRPr lang="en-US" dirty="0">
              <a:ea typeface="ＭＳ Ｐゴシック" charset="-128"/>
              <a:cs typeface="ＭＳ Ｐゴシック" charset="-128"/>
            </a:endParaRPr>
          </a:p>
          <a:p>
            <a:r>
              <a:rPr lang="en-US" dirty="0">
                <a:ea typeface="ＭＳ Ｐゴシック" charset="-128"/>
                <a:cs typeface="ＭＳ Ｐゴシック" charset="-128"/>
              </a:rPr>
              <a:t>&lt;your contact email&gt;</a:t>
            </a:r>
          </a:p>
        </p:txBody>
      </p:sp>
    </p:spTree>
    <p:extLst>
      <p:ext uri="{BB962C8B-B14F-4D97-AF65-F5344CB8AC3E}">
        <p14:creationId xmlns:p14="http://schemas.microsoft.com/office/powerpoint/2010/main" val="12539099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Why </a:t>
            </a:r>
            <a:r>
              <a:rPr lang="en-US" sz="2800" dirty="0" smtClean="0"/>
              <a:t>have new Standards</a:t>
            </a:r>
            <a:r>
              <a:rPr lang="en-US" sz="2800" dirty="0"/>
              <a:t>? </a:t>
            </a:r>
          </a:p>
        </p:txBody>
      </p:sp>
      <p:sp>
        <p:nvSpPr>
          <p:cNvPr id="5" name="Content Placeholder 4"/>
          <p:cNvSpPr>
            <a:spLocks noGrp="1"/>
          </p:cNvSpPr>
          <p:nvPr>
            <p:ph idx="1"/>
          </p:nvPr>
        </p:nvSpPr>
        <p:spPr>
          <a:xfrm>
            <a:off x="457200" y="1162538"/>
            <a:ext cx="8229600" cy="5053691"/>
          </a:xfrm>
        </p:spPr>
        <p:txBody>
          <a:bodyPr>
            <a:spAutoFit/>
          </a:bodyPr>
          <a:lstStyle/>
          <a:p>
            <a:r>
              <a:rPr lang="en-US" sz="2400" dirty="0"/>
              <a:t>Concern with:</a:t>
            </a:r>
          </a:p>
          <a:p>
            <a:pPr lvl="1"/>
            <a:r>
              <a:rPr lang="en-US" sz="2000" dirty="0"/>
              <a:t>disparate standards across states</a:t>
            </a:r>
          </a:p>
          <a:p>
            <a:pPr lvl="1"/>
            <a:r>
              <a:rPr lang="en-US" sz="2000" dirty="0"/>
              <a:t>student mobility</a:t>
            </a:r>
          </a:p>
          <a:p>
            <a:pPr lvl="1"/>
            <a:r>
              <a:rPr lang="en-US" sz="2000" dirty="0"/>
              <a:t>global competition</a:t>
            </a:r>
          </a:p>
          <a:p>
            <a:pPr lvl="1"/>
            <a:r>
              <a:rPr lang="en-US" sz="2000" dirty="0"/>
              <a:t>today’s jobs require different </a:t>
            </a:r>
            <a:r>
              <a:rPr lang="en-US" sz="2000" dirty="0" smtClean="0"/>
              <a:t>skills</a:t>
            </a:r>
            <a:br>
              <a:rPr lang="en-US" sz="2000" dirty="0" smtClean="0"/>
            </a:br>
            <a:endParaRPr lang="en-US" sz="2000" dirty="0"/>
          </a:p>
          <a:p>
            <a:r>
              <a:rPr lang="en-US" sz="2400" dirty="0"/>
              <a:t>Governors and state superintendents pushed for the development of </a:t>
            </a:r>
            <a:r>
              <a:rPr lang="en-US" sz="2400" b="1" dirty="0"/>
              <a:t>common core standards </a:t>
            </a:r>
            <a:r>
              <a:rPr lang="en-US" sz="2400" dirty="0"/>
              <a:t>for grades K-12 in ELA and </a:t>
            </a:r>
            <a:r>
              <a:rPr lang="en-US" sz="2400" dirty="0" smtClean="0"/>
              <a:t>Mathematics</a:t>
            </a:r>
            <a:br>
              <a:rPr lang="en-US" sz="2400" dirty="0" smtClean="0"/>
            </a:br>
            <a:endParaRPr lang="en-US" sz="2400" dirty="0"/>
          </a:p>
          <a:p>
            <a:r>
              <a:rPr lang="en-US" sz="2400" dirty="0"/>
              <a:t>Gates Foundation supported </a:t>
            </a:r>
            <a:r>
              <a:rPr lang="en-US" sz="2400" dirty="0" smtClean="0"/>
              <a:t>the development, involving wide consultation. They </a:t>
            </a:r>
            <a:r>
              <a:rPr lang="en-US" sz="2400" dirty="0"/>
              <a:t>were released </a:t>
            </a:r>
            <a:r>
              <a:rPr lang="en-US" sz="2400" dirty="0" smtClean="0"/>
              <a:t>in 2010.</a:t>
            </a:r>
            <a:br>
              <a:rPr lang="en-US" sz="2400" dirty="0" smtClean="0"/>
            </a:br>
            <a:endParaRPr lang="en-US" sz="2400" dirty="0"/>
          </a:p>
        </p:txBody>
      </p:sp>
      <p:pic>
        <p:nvPicPr>
          <p:cNvPr id="6" name="Picture 5"/>
          <p:cNvPicPr>
            <a:picLocks noChangeAspect="1"/>
          </p:cNvPicPr>
          <p:nvPr/>
        </p:nvPicPr>
        <p:blipFill>
          <a:blip r:embed="rId3"/>
          <a:stretch>
            <a:fillRect/>
          </a:stretch>
        </p:blipFill>
        <p:spPr>
          <a:xfrm>
            <a:off x="5593732" y="1162539"/>
            <a:ext cx="2338681" cy="2019394"/>
          </a:xfrm>
          <a:prstGeom prst="rect">
            <a:avLst/>
          </a:prstGeom>
        </p:spPr>
      </p:pic>
    </p:spTree>
    <p:extLst>
      <p:ext uri="{BB962C8B-B14F-4D97-AF65-F5344CB8AC3E}">
        <p14:creationId xmlns:p14="http://schemas.microsoft.com/office/powerpoint/2010/main" val="9924444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2303" y="274638"/>
            <a:ext cx="8229600" cy="739093"/>
          </a:xfrm>
        </p:spPr>
        <p:txBody>
          <a:bodyPr/>
          <a:lstStyle/>
          <a:p>
            <a:r>
              <a:rPr lang="en-US" dirty="0"/>
              <a:t>Why have new Standards? </a:t>
            </a:r>
          </a:p>
        </p:txBody>
      </p:sp>
      <p:sp>
        <p:nvSpPr>
          <p:cNvPr id="5" name="Content Placeholder 4"/>
          <p:cNvSpPr>
            <a:spLocks noGrp="1"/>
          </p:cNvSpPr>
          <p:nvPr>
            <p:ph idx="1"/>
          </p:nvPr>
        </p:nvSpPr>
        <p:spPr>
          <a:xfrm>
            <a:off x="457199" y="1162538"/>
            <a:ext cx="8076829" cy="5241638"/>
          </a:xfrm>
        </p:spPr>
        <p:txBody>
          <a:bodyPr/>
          <a:lstStyle/>
          <a:p>
            <a:pPr marL="0" indent="0">
              <a:buNone/>
            </a:pPr>
            <a:r>
              <a:rPr lang="en-US" sz="3200" dirty="0" smtClean="0"/>
              <a:t>“</a:t>
            </a:r>
            <a:r>
              <a:rPr lang="en-US" sz="3200" dirty="0"/>
              <a:t>Talk to business leaders or university presidents or tech CEOs, and they'll say that </a:t>
            </a:r>
            <a:endParaRPr lang="en-US" sz="3200" dirty="0" smtClean="0"/>
          </a:p>
          <a:p>
            <a:pPr marL="0" indent="0">
              <a:buNone/>
            </a:pPr>
            <a:r>
              <a:rPr lang="en-US" sz="3200" dirty="0" smtClean="0"/>
              <a:t>today's </a:t>
            </a:r>
            <a:r>
              <a:rPr lang="en-US" sz="3200" dirty="0"/>
              <a:t>graduates need to be able to </a:t>
            </a:r>
            <a:endParaRPr lang="en-US" sz="3200" dirty="0" smtClean="0"/>
          </a:p>
          <a:p>
            <a:r>
              <a:rPr lang="en-US" sz="3200" dirty="0" smtClean="0"/>
              <a:t>solve </a:t>
            </a:r>
            <a:r>
              <a:rPr lang="en-US" sz="3200" dirty="0"/>
              <a:t>real-world problems and </a:t>
            </a:r>
            <a:endParaRPr lang="en-US" sz="3200" dirty="0" smtClean="0"/>
          </a:p>
          <a:p>
            <a:r>
              <a:rPr lang="en-US" sz="3200" dirty="0" smtClean="0"/>
              <a:t>engage </a:t>
            </a:r>
            <a:r>
              <a:rPr lang="en-US" sz="3200" dirty="0"/>
              <a:t>in sophisticated forms of math thinking, </a:t>
            </a:r>
            <a:endParaRPr lang="en-US" sz="3200" dirty="0" smtClean="0"/>
          </a:p>
          <a:p>
            <a:pPr marL="0" indent="0">
              <a:buNone/>
            </a:pPr>
            <a:r>
              <a:rPr lang="en-US" sz="3200" dirty="0" smtClean="0"/>
              <a:t>not </a:t>
            </a:r>
            <a:r>
              <a:rPr lang="en-US" sz="3200" dirty="0"/>
              <a:t>just memorize math facts.” </a:t>
            </a:r>
            <a:br>
              <a:rPr lang="en-US" sz="3200" dirty="0"/>
            </a:br>
            <a:endParaRPr lang="en-US" sz="3200" dirty="0"/>
          </a:p>
          <a:p>
            <a:pPr marL="0" indent="0">
              <a:buNone/>
            </a:pPr>
            <a:r>
              <a:rPr lang="en-US" sz="1600" dirty="0" err="1" smtClean="0"/>
              <a:t>Boser</a:t>
            </a:r>
            <a:r>
              <a:rPr lang="en-US" sz="1600" dirty="0"/>
              <a:t>, U., U.S. News and World report, November 4, </a:t>
            </a:r>
            <a:r>
              <a:rPr lang="en-US" sz="1600" dirty="0" smtClean="0"/>
              <a:t>2015</a:t>
            </a:r>
            <a:endParaRPr lang="en-GB" sz="1600" dirty="0"/>
          </a:p>
          <a:p>
            <a:pPr marL="0" indent="0">
              <a:buNone/>
            </a:pPr>
            <a:endParaRPr lang="en-US" sz="2400" dirty="0"/>
          </a:p>
          <a:p>
            <a:pPr marL="0" indent="0">
              <a:buNone/>
            </a:pPr>
            <a:endParaRPr lang="en-US" sz="2400" dirty="0" smtClean="0"/>
          </a:p>
        </p:txBody>
      </p:sp>
    </p:spTree>
    <p:extLst>
      <p:ext uri="{BB962C8B-B14F-4D97-AF65-F5344CB8AC3E}">
        <p14:creationId xmlns:p14="http://schemas.microsoft.com/office/powerpoint/2010/main" val="21421964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Mathematics </a:t>
            </a:r>
            <a:r>
              <a:rPr lang="en-US" dirty="0">
                <a:solidFill>
                  <a:srgbClr val="F79646"/>
                </a:solidFill>
              </a:rPr>
              <a:t>Content</a:t>
            </a:r>
            <a:r>
              <a:rPr lang="en-US" dirty="0">
                <a:solidFill>
                  <a:schemeClr val="bg2">
                    <a:lumMod val="90000"/>
                  </a:schemeClr>
                </a:solidFill>
              </a:rPr>
              <a:t> </a:t>
            </a:r>
            <a:r>
              <a:rPr lang="en-US" dirty="0"/>
              <a:t>Standards </a:t>
            </a:r>
          </a:p>
        </p:txBody>
      </p:sp>
      <p:sp>
        <p:nvSpPr>
          <p:cNvPr id="7" name="Content Placeholder 6"/>
          <p:cNvSpPr>
            <a:spLocks noGrp="1"/>
          </p:cNvSpPr>
          <p:nvPr>
            <p:ph idx="1"/>
          </p:nvPr>
        </p:nvSpPr>
        <p:spPr>
          <a:xfrm>
            <a:off x="457200" y="1162538"/>
            <a:ext cx="8229600" cy="5280593"/>
          </a:xfrm>
        </p:spPr>
        <p:txBody>
          <a:bodyPr/>
          <a:lstStyle/>
          <a:p>
            <a:pPr marL="0" indent="0">
              <a:buNone/>
            </a:pPr>
            <a:r>
              <a:rPr lang="en-US" sz="2400" dirty="0" smtClean="0"/>
              <a:t>Main </a:t>
            </a:r>
            <a:r>
              <a:rPr lang="en-US" sz="2400" dirty="0"/>
              <a:t>focus</a:t>
            </a:r>
            <a:r>
              <a:rPr lang="en-US" sz="2400" dirty="0" smtClean="0"/>
              <a:t>:</a:t>
            </a:r>
            <a:endParaRPr lang="en-US" sz="2400" dirty="0"/>
          </a:p>
          <a:p>
            <a:r>
              <a:rPr lang="en-US" sz="2400" dirty="0">
                <a:solidFill>
                  <a:schemeClr val="tx2"/>
                </a:solidFill>
              </a:rPr>
              <a:t>Students in K-5 develop a solid foundation in basic conceptual understandings and procedures </a:t>
            </a:r>
            <a:r>
              <a:rPr lang="en-US" sz="2400" dirty="0" smtClean="0">
                <a:solidFill>
                  <a:schemeClr val="tx2"/>
                </a:solidFill>
              </a:rPr>
              <a:t/>
            </a:r>
            <a:br>
              <a:rPr lang="en-US" sz="2400" dirty="0" smtClean="0">
                <a:solidFill>
                  <a:schemeClr val="tx2"/>
                </a:solidFill>
              </a:rPr>
            </a:br>
            <a:r>
              <a:rPr lang="en-US" sz="2400" dirty="0" smtClean="0">
                <a:solidFill>
                  <a:schemeClr val="tx2"/>
                </a:solidFill>
              </a:rPr>
              <a:t>(</a:t>
            </a:r>
            <a:r>
              <a:rPr lang="en-US" sz="2400" dirty="0">
                <a:solidFill>
                  <a:schemeClr val="tx2"/>
                </a:solidFill>
              </a:rPr>
              <a:t>with a heavy focus on </a:t>
            </a:r>
            <a:r>
              <a:rPr lang="en-US" sz="2400" dirty="0">
                <a:solidFill>
                  <a:schemeClr val="tx2">
                    <a:lumMod val="60000"/>
                    <a:lumOff val="40000"/>
                  </a:schemeClr>
                </a:solidFill>
              </a:rPr>
              <a:t>number and computation</a:t>
            </a:r>
            <a:r>
              <a:rPr lang="en-US" sz="2400" dirty="0">
                <a:solidFill>
                  <a:schemeClr val="tx2"/>
                </a:solidFill>
              </a:rPr>
              <a:t>)</a:t>
            </a:r>
            <a:br>
              <a:rPr lang="en-US" sz="2400" dirty="0">
                <a:solidFill>
                  <a:schemeClr val="tx2"/>
                </a:solidFill>
              </a:rPr>
            </a:br>
            <a:endParaRPr lang="en-US" sz="2400" dirty="0">
              <a:solidFill>
                <a:schemeClr val="tx2"/>
              </a:solidFill>
            </a:endParaRPr>
          </a:p>
          <a:p>
            <a:r>
              <a:rPr lang="en-US" sz="2400" dirty="0">
                <a:solidFill>
                  <a:schemeClr val="tx2"/>
                </a:solidFill>
              </a:rPr>
              <a:t>In the middle grades, students build on this foundation through hands on learning in geometry, algebra, probability and statistics </a:t>
            </a:r>
            <a:r>
              <a:rPr lang="en-US" sz="2400" dirty="0" smtClean="0">
                <a:solidFill>
                  <a:schemeClr val="tx2"/>
                </a:solidFill>
              </a:rPr>
              <a:t/>
            </a:r>
            <a:br>
              <a:rPr lang="en-US" sz="2400" dirty="0" smtClean="0">
                <a:solidFill>
                  <a:schemeClr val="tx2"/>
                </a:solidFill>
              </a:rPr>
            </a:br>
            <a:r>
              <a:rPr lang="en-US" sz="2400" dirty="0" smtClean="0">
                <a:solidFill>
                  <a:schemeClr val="tx2"/>
                </a:solidFill>
              </a:rPr>
              <a:t>(</a:t>
            </a:r>
            <a:r>
              <a:rPr lang="en-US" sz="2400" dirty="0">
                <a:solidFill>
                  <a:schemeClr val="tx2"/>
                </a:solidFill>
              </a:rPr>
              <a:t>with an focus on </a:t>
            </a:r>
            <a:r>
              <a:rPr lang="en-US" sz="2400" dirty="0">
                <a:solidFill>
                  <a:srgbClr val="E63333"/>
                </a:solidFill>
              </a:rPr>
              <a:t>proportionality</a:t>
            </a:r>
            <a:r>
              <a:rPr lang="en-US" sz="2400" dirty="0">
                <a:solidFill>
                  <a:schemeClr val="tx2"/>
                </a:solidFill>
              </a:rPr>
              <a:t>)</a:t>
            </a:r>
            <a:br>
              <a:rPr lang="en-US" sz="2400" dirty="0">
                <a:solidFill>
                  <a:schemeClr val="tx2"/>
                </a:solidFill>
              </a:rPr>
            </a:br>
            <a:endParaRPr lang="en-US" sz="2400" dirty="0">
              <a:solidFill>
                <a:schemeClr val="tx2"/>
              </a:solidFill>
            </a:endParaRPr>
          </a:p>
          <a:p>
            <a:r>
              <a:rPr lang="en-US" sz="2400" dirty="0">
                <a:solidFill>
                  <a:schemeClr val="tx2"/>
                </a:solidFill>
              </a:rPr>
              <a:t>High school students study advanced mathematics and </a:t>
            </a:r>
            <a:r>
              <a:rPr lang="en-US" sz="2400" dirty="0">
                <a:solidFill>
                  <a:srgbClr val="E63333"/>
                </a:solidFill>
              </a:rPr>
              <a:t>apply mathematical ways of thinking </a:t>
            </a:r>
            <a:r>
              <a:rPr lang="en-US" sz="2400" dirty="0">
                <a:solidFill>
                  <a:schemeClr val="tx2"/>
                </a:solidFill>
              </a:rPr>
              <a:t>to real world challenges </a:t>
            </a:r>
            <a:r>
              <a:rPr lang="en-US" sz="2400" dirty="0" smtClean="0">
                <a:solidFill>
                  <a:schemeClr val="tx2"/>
                </a:solidFill>
              </a:rPr>
              <a:t>(</a:t>
            </a:r>
            <a:r>
              <a:rPr lang="en-US" sz="2400" dirty="0">
                <a:solidFill>
                  <a:schemeClr val="tx2"/>
                </a:solidFill>
              </a:rPr>
              <a:t>emphasizing mathematical modeling)</a:t>
            </a:r>
          </a:p>
          <a:p>
            <a:endParaRPr lang="en-US" sz="2400" dirty="0"/>
          </a:p>
        </p:txBody>
      </p:sp>
    </p:spTree>
    <p:extLst>
      <p:ext uri="{BB962C8B-B14F-4D97-AF65-F5344CB8AC3E}">
        <p14:creationId xmlns:p14="http://schemas.microsoft.com/office/powerpoint/2010/main" val="32815618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Mathematical </a:t>
            </a:r>
            <a:r>
              <a:rPr lang="en-US" dirty="0" smtClean="0">
                <a:solidFill>
                  <a:srgbClr val="F79646"/>
                </a:solidFill>
              </a:rPr>
              <a:t>Practice</a:t>
            </a:r>
            <a:r>
              <a:rPr lang="en-US" dirty="0" smtClean="0"/>
              <a:t> Standards</a:t>
            </a:r>
            <a:endParaRPr lang="en-US" dirty="0"/>
          </a:p>
        </p:txBody>
      </p:sp>
      <p:sp>
        <p:nvSpPr>
          <p:cNvPr id="7" name="Content Placeholder 6"/>
          <p:cNvSpPr>
            <a:spLocks noGrp="1"/>
          </p:cNvSpPr>
          <p:nvPr>
            <p:ph idx="1"/>
          </p:nvPr>
        </p:nvSpPr>
        <p:spPr>
          <a:xfrm>
            <a:off x="457200" y="1162538"/>
            <a:ext cx="8229600" cy="5280593"/>
          </a:xfrm>
        </p:spPr>
        <p:txBody>
          <a:bodyPr/>
          <a:lstStyle/>
          <a:p>
            <a:pPr marL="571500" indent="-514350">
              <a:buClr>
                <a:schemeClr val="tx2"/>
              </a:buClr>
              <a:buFont typeface="+mj-lt"/>
              <a:buAutoNum type="arabicPeriod"/>
            </a:pPr>
            <a:r>
              <a:rPr lang="en-US" sz="2400" dirty="0" smtClean="0">
                <a:solidFill>
                  <a:srgbClr val="E63333"/>
                </a:solidFill>
              </a:rPr>
              <a:t>Make </a:t>
            </a:r>
            <a:r>
              <a:rPr lang="en-US" sz="2400" dirty="0">
                <a:solidFill>
                  <a:srgbClr val="E63333"/>
                </a:solidFill>
              </a:rPr>
              <a:t>sense </a:t>
            </a:r>
            <a:r>
              <a:rPr lang="en-US" sz="2400" dirty="0"/>
              <a:t>of problems and </a:t>
            </a:r>
            <a:r>
              <a:rPr lang="en-US" sz="2400" dirty="0">
                <a:solidFill>
                  <a:srgbClr val="E63333"/>
                </a:solidFill>
              </a:rPr>
              <a:t>persevere</a:t>
            </a:r>
            <a:r>
              <a:rPr lang="en-US" sz="2400" dirty="0"/>
              <a:t> in solving them</a:t>
            </a:r>
            <a:r>
              <a:rPr lang="en-US" sz="2400" dirty="0" smtClean="0"/>
              <a:t>.</a:t>
            </a:r>
            <a:endParaRPr lang="en-US" sz="2400" dirty="0"/>
          </a:p>
          <a:p>
            <a:pPr marL="571500" indent="-514350">
              <a:buClr>
                <a:schemeClr val="tx2"/>
              </a:buClr>
              <a:buFont typeface="+mj-lt"/>
              <a:buAutoNum type="arabicPeriod"/>
            </a:pPr>
            <a:r>
              <a:rPr lang="en-US" sz="2400" dirty="0">
                <a:solidFill>
                  <a:srgbClr val="E63333"/>
                </a:solidFill>
              </a:rPr>
              <a:t>Reason</a:t>
            </a:r>
            <a:r>
              <a:rPr lang="en-US" sz="2400" dirty="0"/>
              <a:t> abstractly and </a:t>
            </a:r>
            <a:r>
              <a:rPr lang="en-US" sz="2400" dirty="0" smtClean="0"/>
              <a:t>quantitatively.</a:t>
            </a:r>
            <a:endParaRPr lang="en-US" sz="2400" dirty="0"/>
          </a:p>
          <a:p>
            <a:pPr marL="571500" indent="-514350">
              <a:buClr>
                <a:schemeClr val="tx2"/>
              </a:buClr>
              <a:buFont typeface="+mj-lt"/>
              <a:buAutoNum type="arabicPeriod"/>
            </a:pPr>
            <a:r>
              <a:rPr lang="en-US" sz="2400" dirty="0">
                <a:solidFill>
                  <a:srgbClr val="E63333"/>
                </a:solidFill>
              </a:rPr>
              <a:t>Construct viable arguments </a:t>
            </a:r>
            <a:r>
              <a:rPr lang="en-US" sz="2400" dirty="0"/>
              <a:t>and </a:t>
            </a:r>
            <a:r>
              <a:rPr lang="en-US" sz="2400" dirty="0">
                <a:solidFill>
                  <a:srgbClr val="E63333"/>
                </a:solidFill>
              </a:rPr>
              <a:t>critique</a:t>
            </a:r>
            <a:r>
              <a:rPr lang="en-US" sz="2400" dirty="0"/>
              <a:t> the reasoning of </a:t>
            </a:r>
            <a:r>
              <a:rPr lang="en-US" sz="2400" dirty="0" smtClean="0"/>
              <a:t>others.</a:t>
            </a:r>
            <a:endParaRPr lang="en-US" sz="2400" dirty="0"/>
          </a:p>
          <a:p>
            <a:pPr marL="571500" indent="-514350">
              <a:buClr>
                <a:schemeClr val="tx2"/>
              </a:buClr>
              <a:buFont typeface="+mj-lt"/>
              <a:buAutoNum type="arabicPeriod"/>
            </a:pPr>
            <a:r>
              <a:rPr lang="en-US" sz="2400" dirty="0">
                <a:solidFill>
                  <a:srgbClr val="E63333"/>
                </a:solidFill>
              </a:rPr>
              <a:t>Model</a:t>
            </a:r>
            <a:r>
              <a:rPr lang="en-US" sz="2400" dirty="0"/>
              <a:t> with </a:t>
            </a:r>
            <a:r>
              <a:rPr lang="en-US" sz="2400" dirty="0" smtClean="0"/>
              <a:t>mathematics.</a:t>
            </a:r>
            <a:endParaRPr lang="en-US" sz="2400" dirty="0"/>
          </a:p>
          <a:p>
            <a:pPr marL="571500" indent="-514350">
              <a:buClr>
                <a:schemeClr val="tx2"/>
              </a:buClr>
              <a:buFont typeface="+mj-lt"/>
              <a:buAutoNum type="arabicPeriod"/>
            </a:pPr>
            <a:r>
              <a:rPr lang="en-US" sz="2400" dirty="0">
                <a:solidFill>
                  <a:srgbClr val="E63333"/>
                </a:solidFill>
              </a:rPr>
              <a:t>Use</a:t>
            </a:r>
            <a:r>
              <a:rPr lang="en-US" sz="2400" dirty="0"/>
              <a:t> appropriate tools </a:t>
            </a:r>
            <a:r>
              <a:rPr lang="en-US" sz="2400" dirty="0" smtClean="0"/>
              <a:t>strategically.</a:t>
            </a:r>
            <a:endParaRPr lang="en-US" sz="2400" dirty="0"/>
          </a:p>
          <a:p>
            <a:pPr marL="571500" indent="-514350">
              <a:buClr>
                <a:schemeClr val="tx2"/>
              </a:buClr>
              <a:buFont typeface="+mj-lt"/>
              <a:buAutoNum type="arabicPeriod"/>
            </a:pPr>
            <a:r>
              <a:rPr lang="en-US" sz="2400" dirty="0"/>
              <a:t>Attend to </a:t>
            </a:r>
            <a:r>
              <a:rPr lang="en-US" sz="2400" dirty="0" smtClean="0">
                <a:solidFill>
                  <a:srgbClr val="E63333"/>
                </a:solidFill>
              </a:rPr>
              <a:t>precision.</a:t>
            </a:r>
            <a:endParaRPr lang="en-US" sz="2400" dirty="0">
              <a:solidFill>
                <a:srgbClr val="E63333"/>
              </a:solidFill>
            </a:endParaRPr>
          </a:p>
          <a:p>
            <a:pPr marL="571500" indent="-514350">
              <a:buClr>
                <a:schemeClr val="tx2"/>
              </a:buClr>
              <a:buFont typeface="+mj-lt"/>
              <a:buAutoNum type="arabicPeriod"/>
            </a:pPr>
            <a:r>
              <a:rPr lang="en-US" sz="2400" dirty="0"/>
              <a:t>Look for and make use of </a:t>
            </a:r>
            <a:r>
              <a:rPr lang="en-US" sz="2400" dirty="0" smtClean="0"/>
              <a:t>structure.</a:t>
            </a:r>
            <a:endParaRPr lang="en-US" sz="2400" dirty="0"/>
          </a:p>
          <a:p>
            <a:pPr marL="571500" indent="-514350">
              <a:buClr>
                <a:schemeClr val="tx2"/>
              </a:buClr>
              <a:buFont typeface="+mj-lt"/>
              <a:buAutoNum type="arabicPeriod"/>
            </a:pPr>
            <a:r>
              <a:rPr lang="en-US" sz="2400" dirty="0"/>
              <a:t>Look for and express </a:t>
            </a:r>
            <a:r>
              <a:rPr lang="en-US" sz="2400" dirty="0">
                <a:solidFill>
                  <a:srgbClr val="E63333"/>
                </a:solidFill>
              </a:rPr>
              <a:t>regularity</a:t>
            </a:r>
            <a:r>
              <a:rPr lang="en-US" sz="2400" dirty="0"/>
              <a:t> in repeated </a:t>
            </a:r>
            <a:r>
              <a:rPr lang="en-US" sz="2400" dirty="0" smtClean="0"/>
              <a:t>reasoning.</a:t>
            </a:r>
            <a:endParaRPr lang="en-US" dirty="0"/>
          </a:p>
          <a:p>
            <a:endParaRPr lang="en-US" sz="2400" dirty="0"/>
          </a:p>
        </p:txBody>
      </p:sp>
    </p:spTree>
    <p:extLst>
      <p:ext uri="{BB962C8B-B14F-4D97-AF65-F5344CB8AC3E}">
        <p14:creationId xmlns:p14="http://schemas.microsoft.com/office/powerpoint/2010/main" val="10815931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Content Placeholder 2"/>
          <p:cNvSpPr>
            <a:spLocks noGrp="1"/>
          </p:cNvSpPr>
          <p:nvPr>
            <p:ph type="subTitle" idx="4294967295"/>
          </p:nvPr>
        </p:nvSpPr>
        <p:spPr>
          <a:xfrm>
            <a:off x="0" y="1006475"/>
            <a:ext cx="9144000" cy="5086350"/>
          </a:xfrm>
        </p:spPr>
        <p:txBody>
          <a:bodyPr>
            <a:normAutofit/>
          </a:bodyPr>
          <a:lstStyle/>
          <a:p>
            <a:pPr algn="ctr" eaLnBrk="1" hangingPunct="1">
              <a:buFont typeface="Arial" charset="0"/>
              <a:buNone/>
            </a:pPr>
            <a:endParaRPr lang="en-US" sz="3600" dirty="0" smtClean="0"/>
          </a:p>
          <a:p>
            <a:pPr algn="ctr" eaLnBrk="1" hangingPunct="1">
              <a:buFont typeface="Arial" charset="0"/>
              <a:buNone/>
            </a:pPr>
            <a:endParaRPr lang="en-US" sz="3600" b="1" dirty="0" smtClean="0">
              <a:solidFill>
                <a:srgbClr val="0000FF"/>
              </a:solidFill>
            </a:endParaRPr>
          </a:p>
          <a:p>
            <a:pPr algn="ctr" eaLnBrk="1" hangingPunct="1">
              <a:buFont typeface="Arial" charset="0"/>
              <a:buNone/>
            </a:pPr>
            <a:endParaRPr lang="en-US" sz="4800" b="1" dirty="0" smtClean="0">
              <a:solidFill>
                <a:schemeClr val="tx2"/>
              </a:solidFill>
              <a:latin typeface="Rockwell"/>
              <a:cs typeface="Rockwell"/>
            </a:endParaRPr>
          </a:p>
          <a:p>
            <a:pPr algn="ctr" eaLnBrk="1" hangingPunct="1">
              <a:buFont typeface="Arial" charset="0"/>
              <a:buNone/>
            </a:pPr>
            <a:r>
              <a:rPr lang="en-US" sz="4800" b="1" dirty="0" smtClean="0">
                <a:solidFill>
                  <a:schemeClr val="tx2"/>
                </a:solidFill>
                <a:latin typeface="Rockwell"/>
                <a:cs typeface="Rockwell"/>
              </a:rPr>
              <a:t>Tackling a real problem</a:t>
            </a:r>
          </a:p>
          <a:p>
            <a:pPr algn="ctr" eaLnBrk="1" hangingPunct="1">
              <a:buFont typeface="Arial" charset="0"/>
              <a:buNone/>
            </a:pPr>
            <a:endParaRPr lang="en-US" sz="3600" b="1" dirty="0">
              <a:solidFill>
                <a:srgbClr val="0000FF"/>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398359" y="1006475"/>
            <a:ext cx="4815205" cy="1803400"/>
          </a:xfrm>
          <a:prstGeom prst="rect">
            <a:avLst/>
          </a:prstGeom>
          <a:noFill/>
          <a:ln>
            <a:noFill/>
          </a:ln>
        </p:spPr>
      </p:pic>
    </p:spTree>
    <p:extLst>
      <p:ext uri="{BB962C8B-B14F-4D97-AF65-F5344CB8AC3E}">
        <p14:creationId xmlns:p14="http://schemas.microsoft.com/office/powerpoint/2010/main" val="27863881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2538"/>
            <a:ext cx="8229600" cy="1517555"/>
          </a:xfrm>
        </p:spPr>
        <p:txBody>
          <a:bodyPr/>
          <a:lstStyle/>
          <a:p>
            <a:r>
              <a:rPr lang="en-US" sz="2400" dirty="0"/>
              <a:t>Between landing and taking off, the following jobs need to be done.</a:t>
            </a:r>
          </a:p>
          <a:p>
            <a:r>
              <a:rPr lang="en-US" sz="2400" dirty="0"/>
              <a:t>How much time is needed to get all of the jobs done?</a:t>
            </a:r>
          </a:p>
          <a:p>
            <a:pPr algn="ctr">
              <a:buNone/>
            </a:pPr>
            <a:endParaRPr lang="en-US" dirty="0"/>
          </a:p>
        </p:txBody>
      </p:sp>
      <p:sp>
        <p:nvSpPr>
          <p:cNvPr id="6" name="Title 5"/>
          <p:cNvSpPr>
            <a:spLocks noGrp="1"/>
          </p:cNvSpPr>
          <p:nvPr>
            <p:ph type="title"/>
          </p:nvPr>
        </p:nvSpPr>
        <p:spPr/>
        <p:txBody>
          <a:bodyPr/>
          <a:lstStyle/>
          <a:p>
            <a:r>
              <a:rPr lang="en-US" dirty="0" smtClean="0"/>
              <a:t>Airplane Turn-round</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49732877"/>
              </p:ext>
            </p:extLst>
          </p:nvPr>
        </p:nvGraphicFramePr>
        <p:xfrm>
          <a:off x="635024" y="2680093"/>
          <a:ext cx="7965410" cy="2926080"/>
        </p:xfrm>
        <a:graphic>
          <a:graphicData uri="http://schemas.openxmlformats.org/drawingml/2006/table">
            <a:tbl>
              <a:tblPr firstRow="1" bandRow="1">
                <a:tableStyleId>{0660B408-B3CF-4A94-85FC-2B1E0A45F4A2}</a:tableStyleId>
              </a:tblPr>
              <a:tblGrid>
                <a:gridCol w="518351"/>
                <a:gridCol w="5930758"/>
                <a:gridCol w="1516301"/>
              </a:tblGrid>
              <a:tr h="363816">
                <a:tc>
                  <a:txBody>
                    <a:bodyPr/>
                    <a:lstStyle/>
                    <a:p>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solidFill>
                  </a:tcPr>
                </a:tc>
                <a:tc>
                  <a:txBody>
                    <a:bodyPr/>
                    <a:lstStyle/>
                    <a:p>
                      <a:r>
                        <a:rPr lang="en-US" b="1" dirty="0" smtClean="0">
                          <a:latin typeface="Calibri"/>
                          <a:cs typeface="Calibri"/>
                        </a:rPr>
                        <a:t>Job</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solidFill>
                  </a:tcPr>
                </a:tc>
                <a:tc>
                  <a:txBody>
                    <a:bodyPr/>
                    <a:lstStyle/>
                    <a:p>
                      <a:r>
                        <a:rPr lang="en-US" b="1" dirty="0" smtClean="0">
                          <a:latin typeface="Calibri"/>
                          <a:cs typeface="Calibri"/>
                        </a:rPr>
                        <a:t>Time needed</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solidFill>
                  </a:tcPr>
                </a:tc>
              </a:tr>
              <a:tr h="363816">
                <a:tc>
                  <a:txBody>
                    <a:bodyPr/>
                    <a:lstStyle/>
                    <a:p>
                      <a:r>
                        <a:rPr lang="en-US" b="1" dirty="0" smtClean="0">
                          <a:latin typeface="Calibri"/>
                          <a:cs typeface="Calibri"/>
                        </a:rPr>
                        <a:t>A</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Get passengers out of the cabin and off</a:t>
                      </a:r>
                      <a:r>
                        <a:rPr lang="en-US" b="1" baseline="0" dirty="0" smtClean="0">
                          <a:latin typeface="Calibri"/>
                          <a:cs typeface="Calibri"/>
                        </a:rPr>
                        <a:t> the plane</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10 minutes</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3816">
                <a:tc>
                  <a:txBody>
                    <a:bodyPr/>
                    <a:lstStyle/>
                    <a:p>
                      <a:r>
                        <a:rPr lang="en-US" b="1" dirty="0" smtClean="0">
                          <a:latin typeface="Calibri"/>
                          <a:cs typeface="Calibri"/>
                        </a:rPr>
                        <a:t>B</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Clean the cabin</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20 minutes</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3816">
                <a:tc>
                  <a:txBody>
                    <a:bodyPr/>
                    <a:lstStyle/>
                    <a:p>
                      <a:r>
                        <a:rPr lang="en-US" b="1" dirty="0" smtClean="0">
                          <a:latin typeface="Calibri"/>
                          <a:cs typeface="Calibri"/>
                        </a:rPr>
                        <a:t>C</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Refuel the plane</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40 minutes</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3816">
                <a:tc>
                  <a:txBody>
                    <a:bodyPr/>
                    <a:lstStyle/>
                    <a:p>
                      <a:r>
                        <a:rPr lang="en-US" b="1" dirty="0" smtClean="0">
                          <a:latin typeface="Calibri"/>
                          <a:cs typeface="Calibri"/>
                        </a:rPr>
                        <a:t>D</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Unload the baggage from the cargo hold</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25 minutes</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3816">
                <a:tc>
                  <a:txBody>
                    <a:bodyPr/>
                    <a:lstStyle/>
                    <a:p>
                      <a:r>
                        <a:rPr lang="en-US" b="1" dirty="0" smtClean="0">
                          <a:latin typeface="Calibri"/>
                          <a:cs typeface="Calibri"/>
                        </a:rPr>
                        <a:t>E</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Get new passengers on the plane</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25 minutes</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3816">
                <a:tc>
                  <a:txBody>
                    <a:bodyPr/>
                    <a:lstStyle/>
                    <a:p>
                      <a:r>
                        <a:rPr lang="en-US" b="1" dirty="0" smtClean="0">
                          <a:latin typeface="Calibri"/>
                          <a:cs typeface="Calibri"/>
                        </a:rPr>
                        <a:t>F</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Load the baggage</a:t>
                      </a:r>
                      <a:r>
                        <a:rPr lang="en-US" b="1" baseline="0" dirty="0" smtClean="0">
                          <a:latin typeface="Calibri"/>
                          <a:cs typeface="Calibri"/>
                        </a:rPr>
                        <a:t> into the cargo hold</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35 minutes</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3816">
                <a:tc>
                  <a:txBody>
                    <a:bodyPr/>
                    <a:lstStyle/>
                    <a:p>
                      <a:r>
                        <a:rPr lang="en-US" b="1" dirty="0" smtClean="0">
                          <a:latin typeface="Calibri"/>
                          <a:cs typeface="Calibri"/>
                        </a:rPr>
                        <a:t>G</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Do a final safety check before lift-off</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latin typeface="Calibri"/>
                          <a:cs typeface="Calibri"/>
                        </a:rPr>
                        <a:t>5 minutes</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024915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athNic">
  <a:themeElements>
    <a:clrScheme name="Custom 1">
      <a:dk1>
        <a:sysClr val="windowText" lastClr="000000"/>
      </a:dk1>
      <a:lt1>
        <a:sysClr val="window" lastClr="FFFFFF"/>
      </a:lt1>
      <a:dk2>
        <a:srgbClr val="710E0E"/>
      </a:dk2>
      <a:lt2>
        <a:srgbClr val="FFFCF2"/>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95C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MathNic.thmx</Template>
  <TotalTime>13847</TotalTime>
  <Words>3232</Words>
  <Application>Microsoft Macintosh PowerPoint</Application>
  <PresentationFormat>On-screen Show (4:3)</PresentationFormat>
  <Paragraphs>530</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MathNic</vt:lpstr>
      <vt:lpstr>PowerPoint Presentation</vt:lpstr>
      <vt:lpstr>  Outline </vt:lpstr>
      <vt:lpstr>  Key Questions </vt:lpstr>
      <vt:lpstr>Why have new Standards? </vt:lpstr>
      <vt:lpstr>Why have new Standards? </vt:lpstr>
      <vt:lpstr>Mathematics Content Standards </vt:lpstr>
      <vt:lpstr>Mathematical Practice Standards</vt:lpstr>
      <vt:lpstr>PowerPoint Presentation</vt:lpstr>
      <vt:lpstr>Airplane Turn-round</vt:lpstr>
      <vt:lpstr>PowerPoint Presentation</vt:lpstr>
      <vt:lpstr>Airplane Turn-round</vt:lpstr>
      <vt:lpstr>Mathematical Practices Standards</vt:lpstr>
      <vt:lpstr>Doing Math - Overview</vt:lpstr>
      <vt:lpstr>PowerPoint Presentation</vt:lpstr>
      <vt:lpstr>Key Capabilities</vt:lpstr>
      <vt:lpstr>Key Capabilities</vt:lpstr>
      <vt:lpstr>PowerPoint Presentation</vt:lpstr>
      <vt:lpstr>PowerPoint Presentation</vt:lpstr>
      <vt:lpstr>PowerPoint Presentation</vt:lpstr>
      <vt:lpstr>PowerPoint Presentation</vt:lpstr>
      <vt:lpstr>Tasks for Concept Development and Reinforcement</vt:lpstr>
      <vt:lpstr>Multiple representations: Distance-time graphs</vt:lpstr>
      <vt:lpstr>PowerPoint Presentation</vt:lpstr>
      <vt:lpstr>PowerPoint Presentation</vt:lpstr>
      <vt:lpstr>Building connections is crucial</vt:lpstr>
      <vt:lpstr>Tasks for Concept Development and Reinforcement</vt:lpstr>
      <vt:lpstr>Always, Sometimes or Never true?</vt:lpstr>
      <vt:lpstr>Always, Sometimes or Never true?</vt:lpstr>
      <vt:lpstr>PowerPoint Presentation</vt:lpstr>
      <vt:lpstr>Students must select the mathematics</vt:lpstr>
      <vt:lpstr>This student has chosen Pythagoras</vt:lpstr>
      <vt:lpstr>PowerPoint Presentation</vt:lpstr>
      <vt:lpstr>The Standards: math lessons that teach students to</vt:lpstr>
      <vt:lpstr>Improving the flow of information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Class Mathematics for Parents</dc:title>
  <dc:subject/>
  <dc:creator>MathNIC Team</dc:creator>
  <cp:keywords/>
  <dc:description/>
  <cp:lastModifiedBy>Daniel Pead</cp:lastModifiedBy>
  <cp:revision>214</cp:revision>
  <cp:lastPrinted>2015-11-18T14:56:02Z</cp:lastPrinted>
  <dcterms:modified xsi:type="dcterms:W3CDTF">2017-03-30T20:20:00Z</dcterms:modified>
  <cp:category/>
</cp:coreProperties>
</file>