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5" r:id="rId1"/>
  </p:sldMasterIdLst>
  <p:notesMasterIdLst>
    <p:notesMasterId r:id="rId43"/>
  </p:notesMasterIdLst>
  <p:sldIdLst>
    <p:sldId id="503" r:id="rId2"/>
    <p:sldId id="528" r:id="rId3"/>
    <p:sldId id="584" r:id="rId4"/>
    <p:sldId id="514" r:id="rId5"/>
    <p:sldId id="626" r:id="rId6"/>
    <p:sldId id="609" r:id="rId7"/>
    <p:sldId id="601" r:id="rId8"/>
    <p:sldId id="625" r:id="rId9"/>
    <p:sldId id="610" r:id="rId10"/>
    <p:sldId id="602" r:id="rId11"/>
    <p:sldId id="634" r:id="rId12"/>
    <p:sldId id="603" r:id="rId13"/>
    <p:sldId id="611" r:id="rId14"/>
    <p:sldId id="635" r:id="rId15"/>
    <p:sldId id="636" r:id="rId16"/>
    <p:sldId id="612" r:id="rId17"/>
    <p:sldId id="604" r:id="rId18"/>
    <p:sldId id="637" r:id="rId19"/>
    <p:sldId id="613" r:id="rId20"/>
    <p:sldId id="605" r:id="rId21"/>
    <p:sldId id="588" r:id="rId22"/>
    <p:sldId id="592" r:id="rId23"/>
    <p:sldId id="593" r:id="rId24"/>
    <p:sldId id="598" r:id="rId25"/>
    <p:sldId id="595" r:id="rId26"/>
    <p:sldId id="589" r:id="rId27"/>
    <p:sldId id="627" r:id="rId28"/>
    <p:sldId id="591" r:id="rId29"/>
    <p:sldId id="651" r:id="rId30"/>
    <p:sldId id="652" r:id="rId31"/>
    <p:sldId id="630" r:id="rId32"/>
    <p:sldId id="646" r:id="rId33"/>
    <p:sldId id="647" r:id="rId34"/>
    <p:sldId id="628" r:id="rId35"/>
    <p:sldId id="642" r:id="rId36"/>
    <p:sldId id="648" r:id="rId37"/>
    <p:sldId id="649" r:id="rId38"/>
    <p:sldId id="650" r:id="rId39"/>
    <p:sldId id="590" r:id="rId40"/>
    <p:sldId id="638" r:id="rId41"/>
    <p:sldId id="581"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2pPr>
    <a:lvl3pPr marL="9144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3pPr>
    <a:lvl4pPr marL="13716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4pPr>
    <a:lvl5pPr marL="1828800" algn="l" rtl="0" eaLnBrk="0" fontAlgn="base" hangingPunct="0">
      <a:spcBef>
        <a:spcPct val="0"/>
      </a:spcBef>
      <a:spcAft>
        <a:spcPct val="0"/>
      </a:spcAft>
      <a:defRPr sz="24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2400"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3" autoAdjust="0"/>
    <p:restoredTop sz="77593" autoAdjust="0"/>
  </p:normalViewPr>
  <p:slideViewPr>
    <p:cSldViewPr>
      <p:cViewPr varScale="1">
        <p:scale>
          <a:sx n="115" d="100"/>
          <a:sy n="115" d="100"/>
        </p:scale>
        <p:origin x="-1296" y="-104"/>
      </p:cViewPr>
      <p:guideLst>
        <p:guide orient="horz" pos="2160"/>
        <p:guide pos="36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32" charset="0"/>
                <a:ea typeface="ＭＳ Ｐゴシック" pitchFamily="32" charset="-128"/>
                <a:cs typeface="ＭＳ Ｐゴシック" pitchFamily="32" charset="-128"/>
              </a:defRPr>
            </a:lvl1pPr>
          </a:lstStyle>
          <a:p>
            <a:pPr>
              <a:defRPr/>
            </a:pPr>
            <a:fld id="{1D4705F5-0E86-7042-9863-165801F0AA7A}" type="slidenum">
              <a:rPr lang="en-US"/>
              <a:pPr>
                <a:defRPr/>
              </a:pPr>
              <a:t>‹#›</a:t>
            </a:fld>
            <a:endParaRPr lang="en-US"/>
          </a:p>
        </p:txBody>
      </p:sp>
    </p:spTree>
    <p:extLst>
      <p:ext uri="{BB962C8B-B14F-4D97-AF65-F5344CB8AC3E}">
        <p14:creationId xmlns:p14="http://schemas.microsoft.com/office/powerpoint/2010/main" val="2251206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ＭＳ Ｐゴシック" pitchFamily="32" charset="-128"/>
      </a:defRPr>
    </a:lvl1pPr>
    <a:lvl2pPr marL="4572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4" Type="http://schemas.openxmlformats.org/officeDocument/2006/relationships/hyperlink" Target="http://mathnic.mathshell.org/contact.html" TargetMode="External"/><Relationship Id="rId5" Type="http://schemas.openxmlformats.org/officeDocument/2006/relationships/hyperlink" Target="http://mathnic.mathshell.org/"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map.mathshell.org/lessons.php?unit=7325&amp;collection=8"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March </a:t>
            </a:r>
            <a:r>
              <a:rPr lang="en-US" smtClean="0"/>
              <a:t>2017 Release</a:t>
            </a:r>
            <a:endParaRPr lang="en-US" dirty="0" smtClean="0"/>
          </a:p>
          <a:p>
            <a:endParaRPr lang="en-US" dirty="0" smtClean="0"/>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Title Slide</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You may like to customize this slide and/or the last one with your own institutional and contact details. Please leave the copyright attribution, however.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Possible comments below are in </a:t>
            </a:r>
            <a:r>
              <a:rPr lang="en-US" sz="1200" kern="1200" dirty="0" smtClean="0">
                <a:solidFill>
                  <a:schemeClr val="tx1"/>
                </a:solidFill>
                <a:effectLst/>
                <a:latin typeface="Arial" pitchFamily="32" charset="0"/>
                <a:ea typeface="ＭＳ Ｐゴシック" pitchFamily="32" charset="-128"/>
                <a:cs typeface="ＭＳ Ｐゴシック" pitchFamily="32" charset="-128"/>
              </a:rPr>
              <a:t>plain text</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Suggestions are in italics. Users will, of course, adapt as necessary – though we recommend sticking with this activity sequence the first time or two.</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Today’s workshop is about exploring what it means to develop mathematical proficiency,</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identifying tasks that encourage the different elements that make up the characteristic behaviors of a mathematically proficient student.</a:t>
            </a:r>
            <a:r>
              <a:rPr lang="en-GB" dirty="0" smtClean="0">
                <a:effectLst/>
              </a:rPr>
              <a:t> </a:t>
            </a:r>
            <a:endParaRPr lang="en-GB" dirty="0" smtClean="0">
              <a:effectLst/>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Copying</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Except where noted/credited otherwise, these materials are Copyright © 2015-2017 Mathematics Assessment Resource Service, University of Nottingham. They are published under the </a:t>
            </a:r>
            <a:r>
              <a:rPr lang="en-US" sz="1200" i="1" u="sng" kern="1200" dirty="0" smtClean="0">
                <a:solidFill>
                  <a:schemeClr val="tx1"/>
                </a:solidFill>
                <a:effectLst/>
                <a:latin typeface="Arial" pitchFamily="32" charset="0"/>
                <a:ea typeface="ＭＳ Ｐゴシック" pitchFamily="32" charset="-128"/>
                <a:cs typeface="ＭＳ Ｐゴシック" pitchFamily="32" charset="-128"/>
                <a:hlinkClick r:id="rId3"/>
              </a:rPr>
              <a:t>Creative Commons Attribution-NonCommercial-ShareAlike 4.0 International</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license, so they may be copied and adapted for non-commercial use under certain conditions and with appropriate attribution. Please see the license for details, or contact us via </a:t>
            </a:r>
            <a:r>
              <a:rPr lang="en-US" sz="1200" i="1" u="sng" kern="1200" dirty="0" smtClean="0">
                <a:solidFill>
                  <a:schemeClr val="tx1"/>
                </a:solidFill>
                <a:effectLst/>
                <a:latin typeface="Arial" pitchFamily="32" charset="0"/>
                <a:ea typeface="ＭＳ Ｐゴシック" pitchFamily="32" charset="-128"/>
                <a:cs typeface="ＭＳ Ｐゴシック" pitchFamily="32" charset="-128"/>
                <a:hlinkClick r:id="rId4"/>
              </a:rPr>
              <a:t>http://mathnic.mathshell.org/contact.html</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if in doubt.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All </a:t>
            </a:r>
            <a:r>
              <a:rPr lang="en-US" sz="1200" i="1" kern="1200" dirty="0" err="1" smtClean="0">
                <a:solidFill>
                  <a:schemeClr val="tx1"/>
                </a:solidFill>
                <a:effectLst/>
                <a:latin typeface="Arial" pitchFamily="32" charset="0"/>
                <a:ea typeface="ＭＳ Ｐゴシック" pitchFamily="32" charset="-128"/>
                <a:cs typeface="ＭＳ Ｐゴシック" pitchFamily="32" charset="-128"/>
              </a:rPr>
              <a:t>MathNIC</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materials can be freely downloaded from our website </a:t>
            </a:r>
            <a:r>
              <a:rPr lang="en-US" sz="1200" i="1" u="sng" kern="1200" dirty="0" smtClean="0">
                <a:solidFill>
                  <a:schemeClr val="tx1"/>
                </a:solidFill>
                <a:effectLst/>
                <a:latin typeface="Arial" pitchFamily="32" charset="0"/>
                <a:ea typeface="ＭＳ Ｐゴシック" pitchFamily="32" charset="-128"/>
                <a:cs typeface="ＭＳ Ｐゴシック" pitchFamily="32" charset="-128"/>
                <a:hlinkClick r:id="rId5"/>
              </a:rPr>
              <a:t>http://mathnic.mathshell.org/</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a:t>
            </a:fld>
            <a:endParaRPr lang="en-US"/>
          </a:p>
        </p:txBody>
      </p:sp>
    </p:spTree>
    <p:extLst>
      <p:ext uri="{BB962C8B-B14F-4D97-AF65-F5344CB8AC3E}">
        <p14:creationId xmlns:p14="http://schemas.microsoft.com/office/powerpoint/2010/main" val="213045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Procedural fluency is a critical component of mathematical proficiency.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When developing procedural fluency, students need to have a deep and flexible knowledge of a variety of procedures, along with the ability to judge which procedures or strategies are appropriate for use in particular situations.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The end goal is that students are able to use appropriate mathematical procedures fluently, to apply their understanding to real world problems.</a:t>
            </a:r>
            <a:r>
              <a:rPr lang="en-GB" dirty="0" smtClean="0">
                <a:effectLst/>
              </a:rPr>
              <a:t> </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10</a:t>
            </a:fld>
            <a:endParaRPr lang="en-US"/>
          </a:p>
        </p:txBody>
      </p:sp>
    </p:spTree>
    <p:extLst>
      <p:ext uri="{BB962C8B-B14F-4D97-AF65-F5344CB8AC3E}">
        <p14:creationId xmlns:p14="http://schemas.microsoft.com/office/powerpoint/2010/main" val="260623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NCTM defines </a:t>
            </a:r>
            <a:r>
              <a:rPr lang="en-GB" sz="1200" kern="1200" dirty="0" smtClean="0">
                <a:solidFill>
                  <a:schemeClr val="tx1"/>
                </a:solidFill>
                <a:effectLst/>
                <a:latin typeface="Arial" pitchFamily="32" charset="0"/>
                <a:ea typeface="ＭＳ Ｐゴシック" pitchFamily="32" charset="-128"/>
                <a:cs typeface="ＭＳ Ｐゴシック" pitchFamily="32" charset="-128"/>
              </a:rPr>
              <a:t>procedural fluency as the ability to apply procedures accurately, efficiently, and flexibly. Procedural fluency and conceptual understanding often compete for attention in the classroom, however the two strands are interwoven.</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When students practice procedures they don’t understand, there’s a danger they will practice incorrect procedures, resulting in them failing to produce a correct answer to a problem. Students who learn procedures without understanding typically do no more than apply the learned methods, whereas students who learn with understanding, can modify or adapt procedures to make them easier to use. Students, therefore, need well-timed skills practice to support their development of the other strands.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11</a:t>
            </a:fld>
            <a:endParaRPr lang="en-US"/>
          </a:p>
        </p:txBody>
      </p:sp>
    </p:spTree>
    <p:extLst>
      <p:ext uri="{BB962C8B-B14F-4D97-AF65-F5344CB8AC3E}">
        <p14:creationId xmlns:p14="http://schemas.microsoft.com/office/powerpoint/2010/main" val="2606232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Strategic Competence refers to the ability to formulate mathematical problems, represent and solve them. This process involves taking a situation and turning it into a solvable problem that can be represented by a mathematical model, employing mathematical skills to produce a solution, and then interpreting and evaluating the solution in the context of the problem.</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12</a:t>
            </a:fld>
            <a:endParaRPr lang="en-US"/>
          </a:p>
        </p:txBody>
      </p:sp>
    </p:spTree>
    <p:extLst>
      <p:ext uri="{BB962C8B-B14F-4D97-AF65-F5344CB8AC3E}">
        <p14:creationId xmlns:p14="http://schemas.microsoft.com/office/powerpoint/2010/main" val="7064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Strategic Competence</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now move on to the third strand – Strategic Competence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13</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When addressing the question of what competency means in mathematics, the PISA 2015 mathematical framework identifies the importance of young people emerging from school, being adequately prepared to apply mathematics to solving meaningful problems.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flowchart shows a simplified version of the stages through which a problem solver moves, with each process drawing on fundamental mathematical capabilities.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14</a:t>
            </a:fld>
            <a:endParaRPr lang="en-US"/>
          </a:p>
        </p:txBody>
      </p:sp>
    </p:spTree>
    <p:extLst>
      <p:ext uri="{BB962C8B-B14F-4D97-AF65-F5344CB8AC3E}">
        <p14:creationId xmlns:p14="http://schemas.microsoft.com/office/powerpoint/2010/main" val="177716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There is a mutually supportive relationship between strategic competence and both conceptual understanding and procedural fluency.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Developing competence in solving non-routine problems provides a context and motivation for learning to solve routine problems. Similarly, the development of strategies for solving non-routine problems depends on understanding the quantities involved and their relationships, and fluency in solving routine problems. </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Students develop procedural fluency as they use strategic competence to choose effective procedures. They learn that solving challenging problems depends on carrying out procedures readily and that problem solving helps them acquire new concepts and skills. </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
            </a:r>
            <a:br>
              <a:rPr lang="en-US"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kern="1200" dirty="0" smtClean="0">
                <a:solidFill>
                  <a:schemeClr val="tx1"/>
                </a:solidFill>
                <a:effectLst/>
                <a:latin typeface="Arial" pitchFamily="32" charset="0"/>
                <a:ea typeface="ＭＳ Ｐゴシック" pitchFamily="32" charset="-128"/>
                <a:cs typeface="ＭＳ Ｐゴシック" pitchFamily="32" charset="-128"/>
              </a:rPr>
              <a:t>Research shows that very young children use a variety of strategies to solve problems, selecting strategies well suited to particular problems, showing the beginnings of adaptive reasoning, the next strand to be discussed.</a:t>
            </a:r>
            <a:r>
              <a:rPr lang="en-GB" dirty="0" smtClean="0">
                <a:effectLst/>
              </a:rPr>
              <a:t> </a:t>
            </a:r>
            <a:endParaRPr lang="en-US" sz="1200" i="1"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15</a:t>
            </a:fld>
            <a:endParaRPr lang="en-US"/>
          </a:p>
        </p:txBody>
      </p:sp>
    </p:spTree>
    <p:extLst>
      <p:ext uri="{BB962C8B-B14F-4D97-AF65-F5344CB8AC3E}">
        <p14:creationId xmlns:p14="http://schemas.microsoft.com/office/powerpoint/2010/main" val="225363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Adaptive Reasoning</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Adaptive Reasoning refers to the capacity for logical thought, reflection, explanation, and justification.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take a look at how students can demonstrate this strand and how it relates to the strands we have already explored</a:t>
            </a:r>
            <a:r>
              <a:rPr lang="en-GB" sz="1200" kern="1200" dirty="0" smtClean="0">
                <a:solidFill>
                  <a:schemeClr val="tx1"/>
                </a:solidFill>
                <a:effectLst/>
                <a:latin typeface="Arial" pitchFamily="32" charset="0"/>
                <a:ea typeface="ＭＳ Ｐゴシック" pitchFamily="32" charset="-128"/>
                <a:cs typeface="ＭＳ Ｐゴシック" pitchFamily="32" charset="-128"/>
              </a:rPr>
              <a:t>.</a:t>
            </a:r>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16</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In mathematics, adaptive reasoning guides learning as students navigate through facts, procedures, concepts, and solution methods to see if they fit together in a way that makes sense. A demonstration of adaptive reasoning is students’ ability to justify their work.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17</a:t>
            </a:fld>
            <a:endParaRPr lang="en-US"/>
          </a:p>
        </p:txBody>
      </p:sp>
    </p:spTree>
    <p:extLst>
      <p:ext uri="{BB962C8B-B14F-4D97-AF65-F5344CB8AC3E}">
        <p14:creationId xmlns:p14="http://schemas.microsoft.com/office/powerpoint/2010/main" val="35789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Adaptive reasoning interacts with the other strands of proficiency, particularly during problem solving. Students draw on their strategic competence to formulate and represent a problem, using investigative approaches that may provide a solution strategy, but adaptive reasoning must take over when they are determining the validity of a proposed strategy.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Conceptual understanding provides representations that can serve as a source of adaptive reasoning, which, taking into account the limitations of the representations, students use to determine whether a solution is justifiable and then to justify it.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Often a solution strategy will require fluent use of procedures, but adaptive reasoning should be used to determine whether the procedure is appropriate.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While carrying out a solution plan, students use their strategic competence to monitor their progress toward a solution and to generate alternative plans, if the current plan seems ineffective.</a:t>
            </a:r>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18</a:t>
            </a:fld>
            <a:endParaRPr lang="en-US"/>
          </a:p>
        </p:txBody>
      </p:sp>
    </p:spTree>
    <p:extLst>
      <p:ext uri="{BB962C8B-B14F-4D97-AF65-F5344CB8AC3E}">
        <p14:creationId xmlns:p14="http://schemas.microsoft.com/office/powerpoint/2010/main" val="3657336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Productive Disposition</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now look at the final strand, productive disposition …</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19</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Workshop Outline</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Here is an outline of what we are going to work through today, as we look at the potential of different types of tasks for student learning:</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b="1"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i="1" kern="1200" dirty="0" smtClean="0">
                <a:solidFill>
                  <a:schemeClr val="tx1"/>
                </a:solidFill>
                <a:effectLst/>
                <a:latin typeface="Arial" pitchFamily="32" charset="0"/>
                <a:ea typeface="ＭＳ Ｐゴシック" pitchFamily="32" charset="-128"/>
                <a:cs typeface="ＭＳ Ｐゴシック" pitchFamily="32" charset="-128"/>
              </a:rPr>
              <a:t>Rough timing</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The Five Strands of Mathematical Proficiency:</a:t>
            </a:r>
            <a:r>
              <a:rPr lang="en-US" sz="1200" i="1" kern="1200" baseline="0" dirty="0" smtClean="0">
                <a:solidFill>
                  <a:schemeClr val="tx1"/>
                </a:solidFill>
                <a:effectLst/>
                <a:latin typeface="Arial" pitchFamily="32" charset="0"/>
                <a:ea typeface="ＭＳ Ｐゴシック" pitchFamily="32" charset="-128"/>
                <a:cs typeface="ＭＳ Ｐゴシック" pitchFamily="32" charset="-128"/>
              </a:rPr>
              <a:t> </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(25 </a:t>
            </a:r>
            <a:r>
              <a:rPr lang="en-US" sz="1200" i="1" kern="1200" dirty="0" err="1" smtClean="0">
                <a:solidFill>
                  <a:schemeClr val="tx1"/>
                </a:solidFill>
                <a:effectLst/>
                <a:latin typeface="Arial" pitchFamily="32" charset="0"/>
                <a:ea typeface="ＭＳ Ｐゴシック" pitchFamily="32" charset="-128"/>
                <a:cs typeface="ＭＳ Ｐゴシック" pitchFamily="32" charset="-128"/>
              </a:rPr>
              <a:t>mins</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br>
              <a:rPr lang="en-US"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 Conceptual Understanding</a:t>
            </a:r>
            <a:r>
              <a:rPr lang="en-US" sz="1200" i="1" kern="1200" baseline="0" dirty="0" smtClean="0">
                <a:solidFill>
                  <a:schemeClr val="tx1"/>
                </a:solidFill>
                <a:effectLst/>
                <a:latin typeface="Arial" pitchFamily="32" charset="0"/>
                <a:ea typeface="ＭＳ Ｐゴシック" pitchFamily="32" charset="-128"/>
                <a:cs typeface="ＭＳ Ｐゴシック" pitchFamily="32" charset="-128"/>
              </a:rPr>
              <a:t> </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Procedural Fluency </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Strategic Competence </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Adaptive Reasoning </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Productive Disposition </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Introducing</a:t>
            </a:r>
            <a:r>
              <a:rPr lang="en-US" sz="1200" i="1" kern="1200" baseline="0" dirty="0" smtClean="0">
                <a:solidFill>
                  <a:schemeClr val="tx1"/>
                </a:solidFill>
                <a:effectLst/>
                <a:latin typeface="Arial" pitchFamily="32" charset="0"/>
                <a:ea typeface="ＭＳ Ｐゴシック" pitchFamily="32" charset="-128"/>
                <a:cs typeface="ＭＳ Ｐゴシック" pitchFamily="32" charset="-128"/>
              </a:rPr>
              <a:t> the Tasks </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(5 </a:t>
            </a:r>
            <a:r>
              <a:rPr lang="en-US" sz="1200" i="1" kern="1200" dirty="0" err="1" smtClean="0">
                <a:solidFill>
                  <a:schemeClr val="tx1"/>
                </a:solidFill>
                <a:effectLst/>
                <a:latin typeface="Arial" pitchFamily="32" charset="0"/>
                <a:ea typeface="ＭＳ Ｐゴシック" pitchFamily="32" charset="-128"/>
                <a:cs typeface="ＭＳ Ｐゴシック" pitchFamily="32" charset="-128"/>
              </a:rPr>
              <a:t>mins</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br>
              <a:rPr lang="en-US"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Working on the Tasks (30 </a:t>
            </a:r>
            <a:r>
              <a:rPr lang="en-US" sz="1200" i="1" kern="1200" dirty="0" err="1" smtClean="0">
                <a:solidFill>
                  <a:schemeClr val="tx1"/>
                </a:solidFill>
                <a:effectLst/>
                <a:latin typeface="Arial" pitchFamily="32" charset="0"/>
                <a:ea typeface="ＭＳ Ｐゴシック" pitchFamily="32" charset="-128"/>
                <a:cs typeface="ＭＳ Ｐゴシック" pitchFamily="32" charset="-128"/>
              </a:rPr>
              <a:t>mins</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br>
              <a:rPr lang="en-US"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Feedback on</a:t>
            </a:r>
            <a:r>
              <a:rPr lang="en-US" sz="1200" i="1" kern="1200" baseline="0" dirty="0" smtClean="0">
                <a:solidFill>
                  <a:schemeClr val="tx1"/>
                </a:solidFill>
                <a:effectLst/>
                <a:latin typeface="Arial" pitchFamily="32" charset="0"/>
                <a:ea typeface="ＭＳ Ｐゴシック" pitchFamily="32" charset="-128"/>
                <a:cs typeface="ＭＳ Ｐゴシック" pitchFamily="32" charset="-128"/>
              </a:rPr>
              <a:t> the Tasks (20 </a:t>
            </a:r>
            <a:r>
              <a:rPr lang="en-US" sz="1200" i="1" kern="1200" baseline="0" dirty="0" err="1" smtClean="0">
                <a:solidFill>
                  <a:schemeClr val="tx1"/>
                </a:solidFill>
                <a:effectLst/>
                <a:latin typeface="Arial" pitchFamily="32" charset="0"/>
                <a:ea typeface="ＭＳ Ｐゴシック" pitchFamily="32" charset="-128"/>
                <a:cs typeface="ＭＳ Ｐゴシック" pitchFamily="32" charset="-128"/>
              </a:rPr>
              <a:t>mins</a:t>
            </a:r>
            <a:r>
              <a:rPr lang="en-US" sz="1200" i="1" kern="1200" baseline="0" dirty="0" smtClean="0">
                <a:solidFill>
                  <a:schemeClr val="tx1"/>
                </a:solidFill>
                <a:effectLst/>
                <a:latin typeface="Arial" pitchFamily="32" charset="0"/>
                <a:ea typeface="ＭＳ Ｐゴシック" pitchFamily="32" charset="-128"/>
                <a:cs typeface="ＭＳ Ｐゴシック" pitchFamily="32" charset="-128"/>
              </a:rPr>
              <a:t>)</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a:r>
            <a:br>
              <a:rPr lang="en-US" sz="1200" i="1" kern="1200" dirty="0" smtClean="0">
                <a:solidFill>
                  <a:schemeClr val="tx1"/>
                </a:solidFill>
                <a:effectLst/>
                <a:latin typeface="Arial" pitchFamily="32" charset="0"/>
                <a:ea typeface="ＭＳ Ｐゴシック" pitchFamily="32" charset="-128"/>
                <a:cs typeface="ＭＳ Ｐゴシック" pitchFamily="32" charset="-128"/>
              </a:rPr>
            </a:br>
            <a:r>
              <a:rPr lang="en-US" sz="1200" i="1" kern="1200" dirty="0" smtClean="0">
                <a:solidFill>
                  <a:schemeClr val="tx1"/>
                </a:solidFill>
                <a:effectLst/>
                <a:latin typeface="Arial" pitchFamily="32" charset="0"/>
                <a:ea typeface="ＭＳ Ｐゴシック" pitchFamily="32" charset="-128"/>
                <a:cs typeface="ＭＳ Ｐゴシック" pitchFamily="32" charset="-128"/>
              </a:rPr>
              <a:t>Reflection (10 </a:t>
            </a:r>
            <a:r>
              <a:rPr lang="en-US" sz="1200" i="1" kern="1200" dirty="0" err="1" smtClean="0">
                <a:solidFill>
                  <a:schemeClr val="tx1"/>
                </a:solidFill>
                <a:effectLst/>
                <a:latin typeface="Arial" pitchFamily="32" charset="0"/>
                <a:ea typeface="ＭＳ Ｐゴシック" pitchFamily="32" charset="-128"/>
                <a:cs typeface="ＭＳ Ｐゴシック" pitchFamily="32" charset="-128"/>
              </a:rPr>
              <a:t>mins</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r>
              <a:rPr lang="en-GB"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a:t>
            </a:fld>
            <a:endParaRPr lang="en-US"/>
          </a:p>
        </p:txBody>
      </p:sp>
    </p:spTree>
    <p:extLst>
      <p:ext uri="{BB962C8B-B14F-4D97-AF65-F5344CB8AC3E}">
        <p14:creationId xmlns:p14="http://schemas.microsoft.com/office/powerpoint/2010/main" val="221321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2" charset="0"/>
                <a:ea typeface="ＭＳ Ｐゴシック" pitchFamily="32" charset="-128"/>
                <a:cs typeface="ＭＳ Ｐゴシック" pitchFamily="32" charset="-128"/>
              </a:rPr>
              <a:t>As the other strands develop, so too does productive disposition. For example, as students’ strategic competence is developed as they solve non-routine problems, their belief in themselves as mathematics learners become more positive. Similarly, when students see themselves as capable of learning mathematics and using it to solve problems, they become able to develop further their procedural fluency and adaptive reasoning abilities.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20</a:t>
            </a:fld>
            <a:endParaRPr lang="en-US"/>
          </a:p>
        </p:txBody>
      </p:sp>
    </p:spTree>
    <p:extLst>
      <p:ext uri="{BB962C8B-B14F-4D97-AF65-F5344CB8AC3E}">
        <p14:creationId xmlns:p14="http://schemas.microsoft.com/office/powerpoint/2010/main" val="15881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Introducing the Tasks </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(5 minutes, starting after 25 minutes)</a:t>
            </a:r>
            <a:r>
              <a:rPr lang="en-GB" b="0" dirty="0" smtClean="0">
                <a:effectLst/>
              </a:rPr>
              <a:t>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We are now going to split into groups, with each group looking at one of four tasks</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that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I will now briefly introduce.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We will consider which of the five strands of mathematical proficiency each task helps students to develop.</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We’ll share our findings later in the session.</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have a look at the tasks and then we can suggest which task each group should look at.</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21</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Direct participants’ attention to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Handout 2</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Here is the first task,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Task A</a:t>
            </a:r>
            <a:r>
              <a:rPr lang="en-US" sz="1200" kern="1200" dirty="0" smtClean="0">
                <a:solidFill>
                  <a:schemeClr val="tx1"/>
                </a:solidFill>
                <a:effectLst/>
                <a:latin typeface="Arial" pitchFamily="32" charset="0"/>
                <a:ea typeface="ＭＳ Ｐゴシック" pitchFamily="32" charset="-128"/>
                <a:cs typeface="ＭＳ Ｐゴシック" pitchFamily="32" charset="-128"/>
              </a:rPr>
              <a:t>:</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In this game, students are invited to complete four statements using the given numbers so that the statements are mathematically correct.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They score one point for each number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that is used only once</a:t>
            </a:r>
            <a:r>
              <a:rPr lang="en-US" sz="1200" kern="1200" dirty="0" smtClean="0">
                <a:solidFill>
                  <a:schemeClr val="tx1"/>
                </a:solidFill>
                <a:effectLst/>
                <a:latin typeface="Arial" pitchFamily="32" charset="0"/>
                <a:ea typeface="ＭＳ Ｐゴシック" pitchFamily="32" charset="-128"/>
                <a:cs typeface="ＭＳ Ｐゴシック" pitchFamily="32" charset="-128"/>
              </a:rPr>
              <a:t>, and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in a correct expression</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(Numbers used more than once don’t score.)</a:t>
            </a: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22</a:t>
            </a:fld>
            <a:endParaRPr lang="en-US"/>
          </a:p>
        </p:txBody>
      </p:sp>
    </p:spTree>
    <p:extLst>
      <p:ext uri="{BB962C8B-B14F-4D97-AF65-F5344CB8AC3E}">
        <p14:creationId xmlns:p14="http://schemas.microsoft.com/office/powerpoint/2010/main" val="2729526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Direct participants’ attention to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Handout 3</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Task B</a:t>
            </a:r>
            <a:r>
              <a:rPr lang="en-US" sz="1200" kern="1200" dirty="0" smtClean="0">
                <a:solidFill>
                  <a:schemeClr val="tx1"/>
                </a:solidFill>
                <a:effectLst/>
                <a:latin typeface="Arial" pitchFamily="32" charset="0"/>
                <a:ea typeface="ＭＳ Ｐゴシック" pitchFamily="32" charset="-128"/>
                <a:cs typeface="ＭＳ Ｐゴシック" pitchFamily="32" charset="-128"/>
              </a:rPr>
              <a:t> invites students to use the properties of a square to identify pairs of property descriptions that, without any further information, define a square. When using this task in the classroom, it can be adapted and extended in the following ways: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171450" lvl="0" indent="-171450">
              <a:buFont typeface="Arial"/>
              <a:buChar char="•"/>
            </a:pPr>
            <a:r>
              <a:rPr lang="en-US" sz="1200" kern="1200" dirty="0" smtClean="0">
                <a:solidFill>
                  <a:schemeClr val="tx1"/>
                </a:solidFill>
                <a:effectLst/>
                <a:latin typeface="Arial" pitchFamily="32" charset="0"/>
                <a:ea typeface="ＭＳ Ｐゴシック" pitchFamily="32" charset="-128"/>
                <a:cs typeface="ＭＳ Ｐゴシック" pitchFamily="32" charset="-128"/>
              </a:rPr>
              <a:t>Asking students to provide the properties of a square themselves, rather than giving them this information.</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171450" lvl="0" indent="-171450">
              <a:buFont typeface="Arial"/>
              <a:buChar char="•"/>
            </a:pPr>
            <a:r>
              <a:rPr lang="en-US" sz="1200" kern="1200" dirty="0" smtClean="0">
                <a:solidFill>
                  <a:schemeClr val="tx1"/>
                </a:solidFill>
                <a:effectLst/>
                <a:latin typeface="Arial" pitchFamily="32" charset="0"/>
                <a:ea typeface="ＭＳ Ｐゴシック" pitchFamily="32" charset="-128"/>
                <a:cs typeface="ＭＳ Ｐゴシック" pitchFamily="32" charset="-128"/>
              </a:rPr>
              <a:t>Starting with just one statement and asking students to determine if that statement defines the square and if not, what other shapes it could be describing. Once some, or all of the statements have been explored individually, the task can then be extended to look at pairs of statements. (And may then be extended to looking at more than two statements at a time).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171450" lvl="0" indent="-171450">
              <a:buFont typeface="Arial"/>
              <a:buChar char="•"/>
            </a:pPr>
            <a:r>
              <a:rPr lang="en-US" sz="1200" kern="1200" dirty="0" smtClean="0">
                <a:solidFill>
                  <a:schemeClr val="tx1"/>
                </a:solidFill>
                <a:effectLst/>
                <a:latin typeface="Arial" pitchFamily="32" charset="0"/>
                <a:ea typeface="ＭＳ Ｐゴシック" pitchFamily="32" charset="-128"/>
                <a:cs typeface="ＭＳ Ｐゴシック" pitchFamily="32" charset="-128"/>
              </a:rPr>
              <a:t>Extending to consider other shapes.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For those of you working on this task, you may wish to consider some of these adaptations as part of your familiarization with the task.</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23</a:t>
            </a:fld>
            <a:endParaRPr lang="en-US"/>
          </a:p>
        </p:txBody>
      </p:sp>
    </p:spTree>
    <p:extLst>
      <p:ext uri="{BB962C8B-B14F-4D97-AF65-F5344CB8AC3E}">
        <p14:creationId xmlns:p14="http://schemas.microsoft.com/office/powerpoint/2010/main" val="2318182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Direct participants’ attention to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Handout 4</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Task C</a:t>
            </a:r>
            <a:r>
              <a:rPr lang="en-US" sz="1200" kern="1200" dirty="0" smtClean="0">
                <a:solidFill>
                  <a:schemeClr val="tx1"/>
                </a:solidFill>
                <a:effectLst/>
                <a:latin typeface="Arial" pitchFamily="32" charset="0"/>
                <a:ea typeface="ＭＳ Ｐゴシック" pitchFamily="32" charset="-128"/>
                <a:cs typeface="ＭＳ Ｐゴシック" pitchFamily="32" charset="-128"/>
              </a:rPr>
              <a:t> contains a collection of six mathematical statements or conjectures. Students are invited to consider each statement in turn and decide whether it is always, sometimes or never true.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171450" lvl="0" indent="-171450">
              <a:buFont typeface="Arial"/>
              <a:buChar char="•"/>
            </a:pPr>
            <a:r>
              <a:rPr lang="en-US" sz="1200" kern="1200" dirty="0" smtClean="0">
                <a:solidFill>
                  <a:schemeClr val="tx1"/>
                </a:solidFill>
                <a:effectLst/>
                <a:latin typeface="Arial" pitchFamily="32" charset="0"/>
                <a:ea typeface="ＭＳ Ｐゴシック" pitchFamily="32" charset="-128"/>
                <a:cs typeface="ＭＳ Ｐゴシック" pitchFamily="32" charset="-128"/>
              </a:rPr>
              <a:t>If it is always true, they need to show some examples, and try to provide an explanation as to why it is true. </a:t>
            </a:r>
          </a:p>
          <a:p>
            <a:pPr marL="171450" lvl="0" indent="-171450">
              <a:buFont typeface="Arial"/>
              <a:buChar char="•"/>
            </a:pP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171450" lvl="0" indent="-171450">
              <a:buFont typeface="Arial"/>
              <a:buChar char="•"/>
            </a:pPr>
            <a:r>
              <a:rPr lang="en-US" sz="1200" kern="1200" dirty="0" smtClean="0">
                <a:solidFill>
                  <a:schemeClr val="tx1"/>
                </a:solidFill>
                <a:effectLst/>
                <a:latin typeface="Arial" pitchFamily="32" charset="0"/>
                <a:ea typeface="ＭＳ Ｐゴシック" pitchFamily="32" charset="-128"/>
                <a:cs typeface="ＭＳ Ｐゴシック" pitchFamily="32" charset="-128"/>
              </a:rPr>
              <a:t>If it is never true, they need to explain why.</a:t>
            </a:r>
          </a:p>
          <a:p>
            <a:pPr marL="171450" lvl="0" indent="-171450">
              <a:buFont typeface="Arial"/>
              <a:buChar char="•"/>
            </a:pP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pPr marL="171450" indent="-171450">
              <a:buFont typeface="Arial"/>
              <a:buChar char="•"/>
            </a:pPr>
            <a:r>
              <a:rPr lang="en-US" sz="1200" kern="1200" dirty="0" smtClean="0">
                <a:solidFill>
                  <a:schemeClr val="tx1"/>
                </a:solidFill>
                <a:effectLst/>
                <a:latin typeface="Arial" pitchFamily="32" charset="0"/>
                <a:ea typeface="ＭＳ Ｐゴシック" pitchFamily="32" charset="-128"/>
                <a:cs typeface="ＭＳ Ｐゴシック" pitchFamily="32" charset="-128"/>
              </a:rPr>
              <a:t>If it is sometimes true, they need to give examples, and then to define </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precisely</a:t>
            </a:r>
            <a:r>
              <a:rPr lang="en-US" sz="1200" kern="1200" dirty="0" smtClean="0">
                <a:solidFill>
                  <a:schemeClr val="tx1"/>
                </a:solidFill>
                <a:effectLst/>
                <a:latin typeface="Arial" pitchFamily="32" charset="0"/>
                <a:ea typeface="ＭＳ Ｐゴシック" pitchFamily="32" charset="-128"/>
                <a:cs typeface="ＭＳ Ｐゴシック" pitchFamily="32" charset="-128"/>
              </a:rPr>
              <a:t> when it is true and when it is not true.</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24</a:t>
            </a:fld>
            <a:endParaRPr lang="en-US"/>
          </a:p>
        </p:txBody>
      </p:sp>
    </p:spTree>
    <p:extLst>
      <p:ext uri="{BB962C8B-B14F-4D97-AF65-F5344CB8AC3E}">
        <p14:creationId xmlns:p14="http://schemas.microsoft.com/office/powerpoint/2010/main" val="3474277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Direct participants’ attention to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Handout 5</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Task D </a:t>
            </a:r>
            <a:r>
              <a:rPr lang="en-US" sz="1200" kern="1200" dirty="0" smtClean="0">
                <a:solidFill>
                  <a:schemeClr val="tx1"/>
                </a:solidFill>
                <a:effectLst/>
                <a:latin typeface="Arial" pitchFamily="32" charset="0"/>
                <a:ea typeface="ＭＳ Ｐゴシック" pitchFamily="32" charset="-128"/>
                <a:cs typeface="ＭＳ Ｐゴシック" pitchFamily="32" charset="-128"/>
              </a:rPr>
              <a:t>offers an unstructured estimation problem. Students are invited to estimate the number of school teachers/dentists in the US, having been given information only on the country’s population.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Using what they know and making assumptions for what they don’t know, students need to come up with an estimate that they can both explain and justify. </a:t>
            </a: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25</a:t>
            </a:fld>
            <a:endParaRPr lang="en-US"/>
          </a:p>
        </p:txBody>
      </p:sp>
    </p:spTree>
    <p:extLst>
      <p:ext uri="{BB962C8B-B14F-4D97-AF65-F5344CB8AC3E}">
        <p14:creationId xmlns:p14="http://schemas.microsoft.com/office/powerpoint/2010/main" val="4283416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Working on the Tasks </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(30 minutes, starting after 30 minutes)</a:t>
            </a:r>
            <a:r>
              <a:rPr lang="en-GB" b="0" dirty="0" smtClean="0">
                <a:effectLst/>
              </a:rPr>
              <a:t>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This section involves first individual work on a task, then discussion in small groups, before sharing later.</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Before we can begin working on the tasks, we need to form groups. So please do that: 3 to 5 per group is good.</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I'll then suggest one of the tasks for each group to look at - first individually then as a group.</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We'll all share later.</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26</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Describe to participants how they will work on the task. They may wish to use the mini-whiteboards and dry-erase markers provided as they do this: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Spend 10 - 15 minutes familiarizing yourself with the task and working through it. As you work on the task, consider which of the five strands the task could support.  (They’re on Handout 1.)</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When you have had sufficient individual think time, move into your group and discuss with the others, whether or not you agree on which of the mathematical proficiency strands the task could support, considering ways in which the task does this.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You may also want to consider how the task could be modified to address the strands that you don’t feel it currently supports.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As you draw your discussion to an end, elect a member of the group to be the main spokesperson to present your ideas to the rest of the group. Other members of the group may want to comment as well, but it would be good to choose someone who will begin the presentation of the group’s ideas.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27</a:t>
            </a:fld>
            <a:endParaRPr lang="en-US"/>
          </a:p>
        </p:txBody>
      </p:sp>
    </p:spTree>
    <p:extLst>
      <p:ext uri="{BB962C8B-B14F-4D97-AF65-F5344CB8AC3E}">
        <p14:creationId xmlns:p14="http://schemas.microsoft.com/office/powerpoint/2010/main" val="2875692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Feedback on the Tasks </a:t>
            </a:r>
            <a:r>
              <a:rPr lang="en-US" sz="1200" kern="1200" dirty="0" smtClean="0">
                <a:solidFill>
                  <a:schemeClr val="tx1"/>
                </a:solidFill>
                <a:effectLst/>
                <a:latin typeface="Arial" pitchFamily="32" charset="0"/>
                <a:ea typeface="ＭＳ Ｐゴシック" pitchFamily="32" charset="-128"/>
                <a:cs typeface="ＭＳ Ｐゴシック" pitchFamily="32" charset="-128"/>
              </a:rPr>
              <a:t>(20 minutes, starting after 60 minutes)</a:t>
            </a:r>
            <a:r>
              <a:rPr lang="en-GB" dirty="0" smtClean="0">
                <a:effectLst/>
              </a:rPr>
              <a:t> </a:t>
            </a:r>
          </a:p>
          <a:p>
            <a:endParaRPr lang="en-GB"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Bring everyone together and orchestrate a discussion of the four tasks, giving participants the opportunity to share their thoughts on the task they have studied.</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We will now have a look at the four tasks in turn, with each group having the opportunity to share their insights into their task</a:t>
            </a:r>
            <a:r>
              <a:rPr lang="en-US" sz="1200" kern="1200" baseline="0" dirty="0" smtClean="0">
                <a:solidFill>
                  <a:schemeClr val="tx1"/>
                </a:solidFill>
                <a:effectLst/>
                <a:latin typeface="Arial" pitchFamily="32" charset="0"/>
                <a:ea typeface="ＭＳ Ｐゴシック" pitchFamily="32" charset="-128"/>
                <a:cs typeface="ＭＳ Ｐゴシック" pitchFamily="32" charset="-128"/>
              </a:rPr>
              <a: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explaining which mathematical proficiency strands they think the task could support and why.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Of course, all five strands are involved with most worthwhile tasks but each of these four has a rather different proficiency focus.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28</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It is important to allow each group to feedback on the tasks, before adding any further details about the thinking behind a task’s design.</a:t>
            </a: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Based on the feedback received from participants, it may not be necessary to use all or some of the content of the slides that follow. </a:t>
            </a:r>
          </a:p>
          <a:p>
            <a:r>
              <a:rPr lang="en-US" sz="1200" i="1" kern="1200" smtClean="0">
                <a:solidFill>
                  <a:schemeClr val="tx1"/>
                </a:solidFill>
                <a:effectLst/>
                <a:latin typeface="Arial" pitchFamily="32" charset="0"/>
                <a:ea typeface="ＭＳ Ｐゴシック" pitchFamily="32" charset="-128"/>
                <a:cs typeface="ＭＳ Ｐゴシック" pitchFamily="32" charset="-128"/>
              </a:rPr>
              <a:t>Feel </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free to use them as appropriate, depending on how the discussion of each task </a:t>
            </a:r>
            <a:r>
              <a:rPr lang="en-US" sz="1200" i="1" kern="1200" smtClean="0">
                <a:solidFill>
                  <a:schemeClr val="tx1"/>
                </a:solidFill>
                <a:effectLst/>
                <a:latin typeface="Arial" pitchFamily="32" charset="0"/>
                <a:ea typeface="ＭＳ Ｐゴシック" pitchFamily="32" charset="-128"/>
                <a:cs typeface="ＭＳ Ｐゴシック" pitchFamily="32" charset="-128"/>
              </a:rPr>
              <a:t>goes.</a:t>
            </a:r>
          </a:p>
          <a:p>
            <a:r>
              <a:rPr lang="en-US" sz="1200" i="1" kern="1200" smtClean="0">
                <a:solidFill>
                  <a:schemeClr val="tx1"/>
                </a:solidFill>
                <a:effectLst/>
                <a:latin typeface="Arial" pitchFamily="32" charset="0"/>
                <a:ea typeface="ＭＳ Ｐゴシック" pitchFamily="32" charset="-128"/>
                <a:cs typeface="ＭＳ Ｐゴシック" pitchFamily="32" charset="-128"/>
              </a:rPr>
              <a: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Begin by asking the group(s) that worked on Task A to provide their feedback …</a:t>
            </a:r>
            <a:r>
              <a:rPr lang="en-GB" dirty="0" smtClean="0">
                <a:effectLst/>
              </a:rPr>
              <a:t> </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29</a:t>
            </a:fld>
            <a:endParaRPr lang="en-US"/>
          </a:p>
        </p:txBody>
      </p:sp>
    </p:spTree>
    <p:extLst>
      <p:ext uri="{BB962C8B-B14F-4D97-AF65-F5344CB8AC3E}">
        <p14:creationId xmlns:p14="http://schemas.microsoft.com/office/powerpoint/2010/main" val="272952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The Five Strands of Mathematical Proficiency </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(25 minutes)</a:t>
            </a:r>
            <a:endParaRPr lang="en-GB" sz="1200" b="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In 2001, the National Research Council, in their report </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Adding it up: Helping children learn mathematics,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sought </a:t>
            </a:r>
            <a:r>
              <a:rPr lang="en-US" sz="1200" kern="1200" dirty="0" smtClean="0">
                <a:solidFill>
                  <a:schemeClr val="tx1"/>
                </a:solidFill>
                <a:effectLst/>
                <a:latin typeface="Arial" pitchFamily="32" charset="0"/>
                <a:ea typeface="ＭＳ Ｐゴシック" pitchFamily="32" charset="-128"/>
                <a:cs typeface="ＭＳ Ｐゴシック" pitchFamily="32" charset="-128"/>
              </a:rPr>
              <a:t>address a concern expressed by many Americans: that too few students in our schools are successfully acquiring the mathematical knowledge, skill, and confidence they need to use the mathematics they have learned.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Using the term ‘mathematical proficiency’ to describe what it means to learn mathematics successfully, they identified the </a:t>
            </a:r>
            <a:r>
              <a:rPr lang="en-GB" sz="1200" kern="1200" dirty="0" smtClean="0">
                <a:solidFill>
                  <a:schemeClr val="tx1"/>
                </a:solidFill>
                <a:effectLst/>
                <a:latin typeface="Arial" pitchFamily="32" charset="0"/>
                <a:ea typeface="ＭＳ Ｐゴシック" pitchFamily="32" charset="-128"/>
                <a:cs typeface="ＭＳ Ｐゴシック" pitchFamily="32" charset="-128"/>
              </a:rPr>
              <a:t>five strands which we are going to look at …</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(Optional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Task A attempts to address the mathematical proficiency strand of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procedural fluency</a:t>
            </a:r>
            <a:r>
              <a:rPr lang="en-US" sz="1200" kern="1200" dirty="0" smtClean="0">
                <a:solidFill>
                  <a:schemeClr val="tx1"/>
                </a:solidFill>
                <a:effectLst/>
                <a:latin typeface="Arial" pitchFamily="32" charset="0"/>
                <a:ea typeface="ＭＳ Ｐゴシック" pitchFamily="32" charset="-128"/>
                <a:cs typeface="ＭＳ Ｐゴシック" pitchFamily="32" charset="-128"/>
              </a:rPr>
              <a:t>, by providing students with an opportunity to practice the technique of increasing and decreasing by a percent.</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Much of the mathematics teaching we see in our classrooms is about students practicing mathematical techniques. By repeated practice it is hoped that students become fluent, so that they no longer have to focus on their technical performance. However, repeated practice often leads to boredom.</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So this task has been designed to allow students to practice a mathematical skill whilst completing a non-routine task that, having a problem solving aspect as well, is both worthwhile and interesting.  As fluency develops, more attention can be given to strategies for getting the best solution, i.e. 12 points. </a:t>
            </a: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30</a:t>
            </a:fld>
            <a:endParaRPr lang="en-US"/>
          </a:p>
        </p:txBody>
      </p:sp>
    </p:spTree>
    <p:extLst>
      <p:ext uri="{BB962C8B-B14F-4D97-AF65-F5344CB8AC3E}">
        <p14:creationId xmlns:p14="http://schemas.microsoft.com/office/powerpoint/2010/main" val="2729526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(Optional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Task A is an example of a mathematical </a:t>
            </a:r>
            <a:r>
              <a:rPr lang="en-US" sz="1200" kern="1200" dirty="0" err="1" smtClean="0">
                <a:solidFill>
                  <a:schemeClr val="tx1"/>
                </a:solidFill>
                <a:effectLst/>
                <a:latin typeface="Arial" pitchFamily="32" charset="0"/>
                <a:ea typeface="ＭＳ Ｐゴシック" pitchFamily="32" charset="-128"/>
                <a:cs typeface="ＭＳ Ｐゴシック" pitchFamily="32" charset="-128"/>
              </a:rPr>
              <a:t>étude</a:t>
            </a:r>
            <a:r>
              <a:rPr lang="en-US" sz="1200" kern="1200" dirty="0" smtClean="0">
                <a:solidFill>
                  <a:schemeClr val="tx1"/>
                </a:solidFill>
                <a:effectLst/>
                <a:latin typeface="Arial" pitchFamily="32" charset="0"/>
                <a:ea typeface="ＭＳ Ｐゴシック" pitchFamily="32" charset="-128"/>
                <a:cs typeface="ＭＳ Ｐゴシック" pitchFamily="32" charset="-128"/>
              </a:rPr>
              <a:t>. In musical composition, an </a:t>
            </a:r>
            <a:r>
              <a:rPr lang="en-US" sz="1200" kern="1200" dirty="0" err="1" smtClean="0">
                <a:solidFill>
                  <a:schemeClr val="tx1"/>
                </a:solidFill>
                <a:effectLst/>
                <a:latin typeface="Arial" pitchFamily="32" charset="0"/>
                <a:ea typeface="ＭＳ Ｐゴシック" pitchFamily="32" charset="-128"/>
                <a:cs typeface="ＭＳ Ｐゴシック" pitchFamily="32" charset="-128"/>
              </a:rPr>
              <a:t>étude</a:t>
            </a:r>
            <a:r>
              <a:rPr lang="en-US" sz="1200" kern="1200" dirty="0" smtClean="0">
                <a:solidFill>
                  <a:schemeClr val="tx1"/>
                </a:solidFill>
                <a:effectLst/>
                <a:latin typeface="Arial" pitchFamily="32" charset="0"/>
                <a:ea typeface="ＭＳ Ｐゴシック" pitchFamily="32" charset="-128"/>
                <a:cs typeface="ＭＳ Ｐゴシック" pitchFamily="32" charset="-128"/>
              </a:rPr>
              <a:t> is a technical exercise designed to give concentrated attention to one particular skill, while at the same time being interesting and pleasurable. Applying this metaphor to the design of mathematical tasks provides students with the opportunity to rehearse well-defined procedures through meaningful and stimulating tasks.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31</a:t>
            </a:fld>
            <a:endParaRPr lang="en-US"/>
          </a:p>
        </p:txBody>
      </p:sp>
    </p:spTree>
    <p:extLst>
      <p:ext uri="{BB962C8B-B14F-4D97-AF65-F5344CB8AC3E}">
        <p14:creationId xmlns:p14="http://schemas.microsoft.com/office/powerpoint/2010/main" val="3676967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Ask the group(s) that worked on Task B to provide their feedback …</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32</a:t>
            </a:fld>
            <a:endParaRPr lang="en-US"/>
          </a:p>
        </p:txBody>
      </p:sp>
    </p:spTree>
    <p:extLst>
      <p:ext uri="{BB962C8B-B14F-4D97-AF65-F5344CB8AC3E}">
        <p14:creationId xmlns:p14="http://schemas.microsoft.com/office/powerpoint/2010/main" val="2318182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(Optional Slide)</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Conceptual understanding </a:t>
            </a:r>
            <a:r>
              <a:rPr lang="en-US" sz="1200" kern="1200" dirty="0" smtClean="0">
                <a:solidFill>
                  <a:schemeClr val="tx1"/>
                </a:solidFill>
                <a:effectLst/>
                <a:latin typeface="Arial" pitchFamily="32" charset="0"/>
                <a:ea typeface="ＭＳ Ｐゴシック" pitchFamily="32" charset="-128"/>
                <a:cs typeface="ＭＳ Ｐゴシック" pitchFamily="32" charset="-128"/>
              </a:rPr>
              <a:t>comes from tasks that invite students to produce classifications, definitions, representations and explanations.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Task B supports students in developing their conceptual understanding of 2D shapes, by asking them to identify the minimal information required to define a square.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By exploring different combinations of the properties to determine which describe a square, students are able to sort the properties, identifying the key properties of 2D shapes when distinguishing them from other similar figures.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 lesson based on this task called </a:t>
            </a:r>
            <a:r>
              <a:rPr lang="en-US" sz="1200" i="1" u="sng" kern="1200" dirty="0" smtClean="0">
                <a:solidFill>
                  <a:schemeClr val="tx1"/>
                </a:solidFill>
                <a:effectLst/>
                <a:latin typeface="Arial" pitchFamily="32" charset="0"/>
                <a:ea typeface="ＭＳ Ｐゴシック" pitchFamily="32" charset="-128"/>
                <a:cs typeface="ＭＳ Ｐゴシック" pitchFamily="32" charset="-128"/>
                <a:hlinkClick r:id="rId3"/>
              </a:rPr>
              <a:t>Describing and Defining Quadrilaterals</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 can be found on the Mathematics Assessment Project website.</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33</a:t>
            </a:fld>
            <a:endParaRPr lang="en-US"/>
          </a:p>
        </p:txBody>
      </p:sp>
    </p:spTree>
    <p:extLst>
      <p:ext uri="{BB962C8B-B14F-4D97-AF65-F5344CB8AC3E}">
        <p14:creationId xmlns:p14="http://schemas.microsoft.com/office/powerpoint/2010/main" val="2318182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Ask the group(s) that worked on Task C to provide their feedback …</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34</a:t>
            </a:fld>
            <a:endParaRPr lang="en-US"/>
          </a:p>
        </p:txBody>
      </p:sp>
    </p:spTree>
    <p:extLst>
      <p:ext uri="{BB962C8B-B14F-4D97-AF65-F5344CB8AC3E}">
        <p14:creationId xmlns:p14="http://schemas.microsoft.com/office/powerpoint/2010/main" val="3111222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(Optional Slide)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type of activity we see in Task C encourages students to construct examples and counterexamples and look for domains of validity.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While </a:t>
            </a:r>
            <a:r>
              <a:rPr lang="en-US" sz="1200" b="1" kern="1200" dirty="0" smtClean="0">
                <a:solidFill>
                  <a:schemeClr val="tx1"/>
                </a:solidFill>
                <a:effectLst/>
                <a:latin typeface="Arial" pitchFamily="32" charset="0"/>
                <a:ea typeface="ＭＳ Ｐゴシック" pitchFamily="32" charset="-128"/>
                <a:cs typeface="ＭＳ Ｐゴシック" pitchFamily="32" charset="-128"/>
              </a:rPr>
              <a:t>adaptive reasoning </a:t>
            </a:r>
            <a:r>
              <a:rPr lang="en-US" sz="1200" kern="1200" dirty="0" smtClean="0">
                <a:solidFill>
                  <a:schemeClr val="tx1"/>
                </a:solidFill>
                <a:effectLst/>
                <a:latin typeface="Arial" pitchFamily="32" charset="0"/>
                <a:ea typeface="ＭＳ Ｐゴシック" pitchFamily="32" charset="-128"/>
                <a:cs typeface="ＭＳ Ｐゴシック" pitchFamily="32" charset="-128"/>
              </a:rPr>
              <a:t>should permeate all students’ work in mathematics, there are some specific types of task that are ideally suited to the development of mathematical conjectures and arguments.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This ‘Always, Sometimes or Never True’ task is one example.</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35</a:t>
            </a:fld>
            <a:endParaRPr lang="en-US"/>
          </a:p>
        </p:txBody>
      </p:sp>
    </p:spTree>
    <p:extLst>
      <p:ext uri="{BB962C8B-B14F-4D97-AF65-F5344CB8AC3E}">
        <p14:creationId xmlns:p14="http://schemas.microsoft.com/office/powerpoint/2010/main" val="784859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Ask the group(s) that worked on Task D to provide their feedback …</a:t>
            </a:r>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36</a:t>
            </a:fld>
            <a:endParaRPr lang="en-US"/>
          </a:p>
        </p:txBody>
      </p:sp>
    </p:spTree>
    <p:extLst>
      <p:ext uri="{BB962C8B-B14F-4D97-AF65-F5344CB8AC3E}">
        <p14:creationId xmlns:p14="http://schemas.microsoft.com/office/powerpoint/2010/main" val="4283416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(Optional Slide)</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Strategic competence </a:t>
            </a:r>
            <a:r>
              <a:rPr lang="en-US" sz="1200" kern="1200" dirty="0" smtClean="0">
                <a:solidFill>
                  <a:schemeClr val="tx1"/>
                </a:solidFill>
                <a:effectLst/>
                <a:latin typeface="Arial" pitchFamily="32" charset="0"/>
                <a:ea typeface="ＭＳ Ｐゴシック" pitchFamily="32" charset="-128"/>
                <a:cs typeface="ＭＳ Ｐゴシック" pitchFamily="32" charset="-128"/>
              </a:rPr>
              <a:t>is developed as students tackle problems from the real world, taking an often messy, real-life situation and turning it into a solvable mathematical problem. </a:t>
            </a: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Students have to make assumptions to simplify the problem in order to formulate a mathematical model that can be solved.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In Task D, students are required to identify variables, generating relationships between these variables as they represent the problem mathematically in order to solve it.</a:t>
            </a:r>
            <a:r>
              <a:rPr lang="en-GB" dirty="0" smtClean="0">
                <a:effectLst/>
              </a:rPr>
              <a:t> </a:t>
            </a:r>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37</a:t>
            </a:fld>
            <a:endParaRPr lang="en-US"/>
          </a:p>
        </p:txBody>
      </p:sp>
    </p:spTree>
    <p:extLst>
      <p:ext uri="{BB962C8B-B14F-4D97-AF65-F5344CB8AC3E}">
        <p14:creationId xmlns:p14="http://schemas.microsoft.com/office/powerpoint/2010/main" val="4283416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While none of the four tasks we have looked at have been explicitly identified as focusing on productive disposition, the opportunities for students to develop as effective learners and doers of mathematics can be clearly seen.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By selecting tasks that promote the mathematical proficiency strands, we can help our students to learn successfully and become confident and effective doers of mathematics.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38</a:t>
            </a:fld>
            <a:endParaRPr lang="en-US"/>
          </a:p>
        </p:txBody>
      </p:sp>
    </p:spTree>
    <p:extLst>
      <p:ext uri="{BB962C8B-B14F-4D97-AF65-F5344CB8AC3E}">
        <p14:creationId xmlns:p14="http://schemas.microsoft.com/office/powerpoint/2010/main" val="247099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Reflection (10 minutes)</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We hope this workshop has provided you with a framework for thinking about the tasks students need to experience in order to achieve a balanced mathematics curriculum.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kern="1200" dirty="0" smtClean="0">
                <a:solidFill>
                  <a:schemeClr val="tx1"/>
                </a:solidFill>
                <a:effectLst/>
                <a:latin typeface="Arial" pitchFamily="32" charset="0"/>
                <a:ea typeface="ＭＳ Ｐゴシック" pitchFamily="32" charset="-128"/>
                <a:cs typeface="ＭＳ Ｐゴシック" pitchFamily="32" charset="-128"/>
              </a:rPr>
              <a:t>Let’s spend a few minutes reflecting on the tasks we already use and consider how some of the tasks we have looked at today could be used in our classrooms …</a:t>
            </a:r>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39</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2" charset="0"/>
                <a:ea typeface="ＭＳ Ｐゴシック" pitchFamily="32" charset="-128"/>
                <a:cs typeface="ＭＳ Ｐゴシック" pitchFamily="32" charset="-128"/>
              </a:rPr>
              <a:t>The five strands are interwoven and interdependent in the development of proficiency in mathematics and include:</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Conceptual Understanding </a:t>
            </a:r>
            <a:r>
              <a:rPr lang="en-US" sz="1200" kern="1200" dirty="0" smtClean="0">
                <a:solidFill>
                  <a:schemeClr val="tx1"/>
                </a:solidFill>
                <a:effectLst/>
                <a:latin typeface="Arial" pitchFamily="32" charset="0"/>
                <a:ea typeface="ＭＳ Ｐゴシック" pitchFamily="32" charset="-128"/>
                <a:cs typeface="ＭＳ Ｐゴシック" pitchFamily="32" charset="-128"/>
              </a:rPr>
              <a:t> - the comprehension of mathematical concepts, operations, and relations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Procedural Fluency</a:t>
            </a:r>
            <a:r>
              <a:rPr lang="en-US" sz="1200" kern="1200" dirty="0" smtClean="0">
                <a:solidFill>
                  <a:schemeClr val="tx1"/>
                </a:solidFill>
                <a:effectLst/>
                <a:latin typeface="Arial" pitchFamily="32" charset="0"/>
                <a:ea typeface="ＭＳ Ｐゴシック" pitchFamily="32" charset="-128"/>
                <a:cs typeface="ＭＳ Ｐゴシック" pitchFamily="32" charset="-128"/>
              </a:rPr>
              <a:t> - skill in carrying out procedures flexibly, accurately, efficiently, and appropriately</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Strategic Competence</a:t>
            </a:r>
            <a:r>
              <a:rPr lang="en-US" sz="1200" kern="1200" dirty="0" smtClean="0">
                <a:solidFill>
                  <a:schemeClr val="tx1"/>
                </a:solidFill>
                <a:effectLst/>
                <a:latin typeface="Arial" pitchFamily="32" charset="0"/>
                <a:ea typeface="ＭＳ Ｐゴシック" pitchFamily="32" charset="-128"/>
                <a:cs typeface="ＭＳ Ｐゴシック" pitchFamily="32" charset="-128"/>
              </a:rPr>
              <a:t> - the ability to formulate, represent, and solve mathematical problems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Adaptive Reasoning</a:t>
            </a:r>
            <a:r>
              <a:rPr lang="en-US" sz="1200" kern="1200" dirty="0" smtClean="0">
                <a:solidFill>
                  <a:schemeClr val="tx1"/>
                </a:solidFill>
                <a:effectLst/>
                <a:latin typeface="Arial" pitchFamily="32" charset="0"/>
                <a:ea typeface="ＭＳ Ｐゴシック" pitchFamily="32" charset="-128"/>
                <a:cs typeface="ＭＳ Ｐゴシック" pitchFamily="32" charset="-128"/>
              </a:rPr>
              <a:t> – the capacity for logical thought, reflection, explanation, and justification</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Productive Disposition </a:t>
            </a:r>
            <a:r>
              <a:rPr lang="en-US" sz="1200" kern="1200" dirty="0" smtClean="0">
                <a:solidFill>
                  <a:schemeClr val="tx1"/>
                </a:solidFill>
                <a:effectLst/>
                <a:latin typeface="Arial" pitchFamily="32" charset="0"/>
                <a:ea typeface="ＭＳ Ｐゴシック" pitchFamily="32" charset="-128"/>
                <a:cs typeface="ＭＳ Ｐゴシック" pitchFamily="32" charset="-128"/>
              </a:rPr>
              <a:t>– the habitual inclination to see mathematics as sensible, useful, and worthwhile, coupled with a belief in diligence and one’s own efficacy.</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now look at each of the five strands in a bit more detail …</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4</a:t>
            </a:fld>
            <a:endParaRPr lang="en-US"/>
          </a:p>
        </p:txBody>
      </p:sp>
    </p:spTree>
    <p:extLst>
      <p:ext uri="{BB962C8B-B14F-4D97-AF65-F5344CB8AC3E}">
        <p14:creationId xmlns:p14="http://schemas.microsoft.com/office/powerpoint/2010/main" val="335514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itchFamily="32" charset="0"/>
                <a:ea typeface="ＭＳ Ｐゴシック" pitchFamily="32" charset="-128"/>
                <a:cs typeface="ＭＳ Ｐゴシック" pitchFamily="32" charset="-128"/>
              </a:rPr>
              <a:t>If more than one participant has come from the same school or school district, you may want to encourage them to discuss the first part of this reflection together. </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Discuss with your neighbor some familiar tasks that are currently in use today and see if you can categorize them based on the five strands of mathematical proficiency. Complete the table on the first section of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Handout 6 </a:t>
            </a:r>
            <a:r>
              <a:rPr lang="en-US" sz="1200" kern="1200" dirty="0" smtClean="0">
                <a:solidFill>
                  <a:schemeClr val="tx1"/>
                </a:solidFill>
                <a:effectLst/>
                <a:latin typeface="Arial" pitchFamily="32" charset="0"/>
                <a:ea typeface="ＭＳ Ｐゴシック" pitchFamily="32" charset="-128"/>
                <a:cs typeface="ＭＳ Ｐゴシック" pitchFamily="32" charset="-128"/>
              </a:rPr>
              <a:t>with your ideas.</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i="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After about 5 minutes, once participants have had chance to discuss some familiar tasks, direct their focus to their current practice and to reflecting on ways to encourage a balanced curriculum of the development of students’ mathematical proficiency in their classrooms.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Now, on your own, reflect on your own practice, identifying which of the five strands of mathematical proficiency your students currently have the most opportunity to develop. Note down your thoughts at the bottom of </a:t>
            </a:r>
            <a:r>
              <a:rPr lang="en-US" sz="1200" b="1" i="1" kern="1200" dirty="0" smtClean="0">
                <a:solidFill>
                  <a:schemeClr val="tx1"/>
                </a:solidFill>
                <a:effectLst/>
                <a:latin typeface="Arial" pitchFamily="32" charset="0"/>
                <a:ea typeface="ＭＳ Ｐゴシック" pitchFamily="32" charset="-128"/>
                <a:cs typeface="ＭＳ Ｐゴシック" pitchFamily="32" charset="-128"/>
              </a:rPr>
              <a:t>Handout 6</a:t>
            </a:r>
            <a:r>
              <a:rPr lang="en-US" sz="1200" i="1" kern="1200" dirty="0" smtClean="0">
                <a:solidFill>
                  <a:schemeClr val="tx1"/>
                </a:solidFill>
                <a:effectLst/>
                <a:latin typeface="Arial" pitchFamily="32" charset="0"/>
                <a:ea typeface="ＭＳ Ｐゴシック" pitchFamily="32" charset="-128"/>
                <a:cs typeface="ＭＳ Ｐゴシック" pitchFamily="32" charset="-128"/>
              </a:rPr>
              <a:t>,</a:t>
            </a:r>
            <a:r>
              <a:rPr lang="en-US" sz="1200" kern="1200" dirty="0" smtClean="0">
                <a:solidFill>
                  <a:schemeClr val="tx1"/>
                </a:solidFill>
                <a:effectLst/>
                <a:latin typeface="Arial" pitchFamily="32" charset="0"/>
                <a:ea typeface="ＭＳ Ｐゴシック" pitchFamily="32" charset="-128"/>
                <a:cs typeface="ＭＳ Ｐゴシック" pitchFamily="32" charset="-128"/>
              </a:rPr>
              <a:t> including an idea of how you think you could promote a balanced curriculum of the mathematical proficiency strands over the coming weeks.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40</a:t>
            </a:fld>
            <a:endParaRPr lang="en-US"/>
          </a:p>
        </p:txBody>
      </p:sp>
    </p:spTree>
    <p:extLst>
      <p:ext uri="{BB962C8B-B14F-4D97-AF65-F5344CB8AC3E}">
        <p14:creationId xmlns:p14="http://schemas.microsoft.com/office/powerpoint/2010/main" val="2161879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Thank you</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i="1" kern="1200" dirty="0" smtClean="0">
                <a:solidFill>
                  <a:schemeClr val="tx1"/>
                </a:solidFill>
                <a:effectLst/>
                <a:latin typeface="Arial" pitchFamily="32" charset="0"/>
                <a:ea typeface="ＭＳ Ｐゴシック" pitchFamily="32" charset="-128"/>
                <a:cs typeface="ＭＳ Ｐゴシック" pitchFamily="32" charset="-128"/>
              </a:rPr>
              <a:t>Customize the final slide with your own contact details. </a:t>
            </a:r>
            <a:endParaRPr lang="en-GB" sz="1200" kern="1200" smtClean="0">
              <a:solidFill>
                <a:schemeClr val="tx1"/>
              </a:solidFill>
              <a:effectLst/>
              <a:latin typeface="Arial" pitchFamily="32" charset="0"/>
              <a:ea typeface="ＭＳ Ｐゴシック" pitchFamily="32" charset="-128"/>
              <a:cs typeface="ＭＳ Ｐゴシック" pitchFamily="32" charset="-128"/>
            </a:endParaRPr>
          </a:p>
          <a:p>
            <a:endParaRPr lang="en-US"/>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41</a:t>
            </a:fld>
            <a:endParaRPr lang="en-US"/>
          </a:p>
        </p:txBody>
      </p:sp>
    </p:spTree>
    <p:extLst>
      <p:ext uri="{BB962C8B-B14F-4D97-AF65-F5344CB8AC3E}">
        <p14:creationId xmlns:p14="http://schemas.microsoft.com/office/powerpoint/2010/main" val="329252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Arial" pitchFamily="32" charset="0"/>
                <a:ea typeface="ＭＳ Ｐゴシック" pitchFamily="32" charset="-128"/>
                <a:cs typeface="ＭＳ Ｐゴシック" pitchFamily="32" charset="-128"/>
              </a:rPr>
              <a:t>Direct participants’ attention to </a:t>
            </a:r>
            <a:r>
              <a:rPr lang="en-GB" sz="1200" b="1" i="1" kern="1200" dirty="0" err="1" smtClean="0">
                <a:solidFill>
                  <a:schemeClr val="tx1"/>
                </a:solidFill>
                <a:effectLst/>
                <a:latin typeface="Arial" pitchFamily="32" charset="0"/>
                <a:ea typeface="ＭＳ Ｐゴシック" pitchFamily="32" charset="-128"/>
                <a:cs typeface="ＭＳ Ｐゴシック" pitchFamily="32" charset="-128"/>
              </a:rPr>
              <a:t>Handout</a:t>
            </a:r>
            <a:r>
              <a:rPr lang="en-GB" sz="1200" b="1" i="1" kern="1200" dirty="0" smtClean="0">
                <a:solidFill>
                  <a:schemeClr val="tx1"/>
                </a:solidFill>
                <a:effectLst/>
                <a:latin typeface="Arial" pitchFamily="32" charset="0"/>
                <a:ea typeface="ＭＳ Ｐゴシック" pitchFamily="32" charset="-128"/>
                <a:cs typeface="ＭＳ Ｐゴシック" pitchFamily="32" charset="-128"/>
              </a:rPr>
              <a:t> 1</a:t>
            </a:r>
            <a:r>
              <a:rPr lang="en-GB" sz="1200" i="1" kern="1200" dirty="0" smtClean="0">
                <a:solidFill>
                  <a:schemeClr val="tx1"/>
                </a:solidFill>
                <a:effectLst/>
                <a:latin typeface="Arial" pitchFamily="32" charset="0"/>
                <a:ea typeface="ＭＳ Ｐゴシック" pitchFamily="32" charset="-128"/>
                <a:cs typeface="ＭＳ Ｐゴシック" pitchFamily="32" charset="-128"/>
              </a:rPr>
              <a:t>, which provides a summary of the five strands.</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GB" sz="1200" b="1" kern="1200" dirty="0" smtClean="0">
                <a:solidFill>
                  <a:schemeClr val="tx1"/>
                </a:solidFill>
                <a:effectLst/>
                <a:latin typeface="Arial" pitchFamily="32" charset="0"/>
                <a:ea typeface="ＭＳ Ｐゴシック" pitchFamily="32" charset="-128"/>
                <a:cs typeface="ＭＳ Ｐゴシック" pitchFamily="32" charset="-128"/>
              </a:rPr>
              <a:t>Conceptual Understanding</a:t>
            </a:r>
            <a:br>
              <a:rPr lang="en-GB" sz="1200" b="1" kern="1200" dirty="0" smtClean="0">
                <a:solidFill>
                  <a:schemeClr val="tx1"/>
                </a:solidFill>
                <a:effectLst/>
                <a:latin typeface="Arial" pitchFamily="32" charset="0"/>
                <a:ea typeface="ＭＳ Ｐゴシック" pitchFamily="32" charset="-128"/>
                <a:cs typeface="ＭＳ Ｐゴシック" pitchFamily="32" charset="-128"/>
              </a:rPr>
            </a:br>
            <a:r>
              <a:rPr lang="en-GB" sz="1200" kern="1200" dirty="0" smtClean="0">
                <a:solidFill>
                  <a:schemeClr val="tx1"/>
                </a:solidFill>
                <a:effectLst/>
                <a:latin typeface="Arial" pitchFamily="32" charset="0"/>
                <a:ea typeface="ＭＳ Ｐゴシック" pitchFamily="32" charset="-128"/>
                <a:cs typeface="ＭＳ Ｐゴシック" pitchFamily="32" charset="-128"/>
              </a:rPr>
              <a:t>Students with conceptual understanding know more than isolated facts and methods. They organize their knowledge into a coherent whole, enabling them to learn new ideas by connecting them to what they already know. Because facts and methods learned with understanding are connected, they are easier to remember and use, and can be reconstructed when forgotten. If students </a:t>
            </a:r>
            <a:r>
              <a:rPr lang="en-GB" sz="1200" i="1" kern="1200" dirty="0" smtClean="0">
                <a:solidFill>
                  <a:schemeClr val="tx1"/>
                </a:solidFill>
                <a:effectLst/>
                <a:latin typeface="Arial" pitchFamily="32" charset="0"/>
                <a:ea typeface="ＭＳ Ｐゴシック" pitchFamily="32" charset="-128"/>
                <a:cs typeface="ＭＳ Ｐゴシック" pitchFamily="32" charset="-128"/>
              </a:rPr>
              <a:t>understand</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 method, they are more likely to remember it correctly.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b="1" kern="1200" dirty="0" smtClean="0">
                <a:solidFill>
                  <a:schemeClr val="tx1"/>
                </a:solidFill>
                <a:effectLst/>
                <a:latin typeface="Arial" pitchFamily="32" charset="0"/>
                <a:ea typeface="ＭＳ Ｐゴシック" pitchFamily="32" charset="-128"/>
                <a:cs typeface="ＭＳ Ｐゴシック" pitchFamily="32" charset="-128"/>
              </a:rPr>
              <a:t>Procedural Fluency</a:t>
            </a:r>
            <a:r>
              <a:rPr lang="en-GB" sz="1200" kern="1200" dirty="0" smtClean="0">
                <a:solidFill>
                  <a:schemeClr val="tx1"/>
                </a:solidFill>
                <a:effectLst/>
                <a:latin typeface="Arial" pitchFamily="32" charset="0"/>
                <a:ea typeface="ＭＳ Ｐゴシック" pitchFamily="32" charset="-128"/>
                <a:cs typeface="ＭＳ Ｐゴシック" pitchFamily="32" charset="-128"/>
              </a:rPr>
              <a:t> refers to knowledge of procedures, of when and how to use them, and skill in performing them. </a:t>
            </a:r>
            <a:r>
              <a:rPr lang="en-US" sz="1200" kern="1200" dirty="0" smtClean="0">
                <a:solidFill>
                  <a:schemeClr val="tx1"/>
                </a:solidFill>
                <a:effectLst/>
                <a:latin typeface="Arial" pitchFamily="32" charset="0"/>
                <a:ea typeface="ＭＳ Ｐゴシック" pitchFamily="32" charset="-128"/>
                <a:cs typeface="ＭＳ Ｐゴシック" pitchFamily="32" charset="-128"/>
              </a:rPr>
              <a:t>Without sufficient procedural fluency, students have trouble deepening their understanding of mathematical ideas or solving mathematics problems.</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b="1" kern="1200" dirty="0" smtClean="0">
                <a:solidFill>
                  <a:schemeClr val="tx1"/>
                </a:solidFill>
                <a:effectLst/>
                <a:latin typeface="Arial" pitchFamily="32" charset="0"/>
                <a:ea typeface="ＭＳ Ｐゴシック" pitchFamily="32" charset="-128"/>
                <a:cs typeface="ＭＳ Ｐゴシック" pitchFamily="32" charset="-128"/>
              </a:rPr>
              <a:t>Strategic Competence</a:t>
            </a:r>
            <a:r>
              <a:rPr lang="en-GB" sz="1200" kern="1200" dirty="0" smtClean="0">
                <a:solidFill>
                  <a:schemeClr val="tx1"/>
                </a:solidFill>
                <a:effectLst/>
                <a:latin typeface="Arial" pitchFamily="32" charset="0"/>
                <a:ea typeface="ＭＳ Ｐゴシック" pitchFamily="32" charset="-128"/>
                <a:cs typeface="ＭＳ Ｐゴシック" pitchFamily="32" charset="-128"/>
              </a:rPr>
              <a:t> refers to the ability to formulate mathematical problems, represent, and solve them. </a:t>
            </a:r>
            <a:r>
              <a:rPr lang="en-US" sz="1200" kern="1200" dirty="0" smtClean="0">
                <a:solidFill>
                  <a:schemeClr val="tx1"/>
                </a:solidFill>
                <a:effectLst/>
                <a:latin typeface="Arial" pitchFamily="32" charset="0"/>
                <a:ea typeface="ＭＳ Ｐゴシック" pitchFamily="32" charset="-128"/>
                <a:cs typeface="ＭＳ Ｐゴシック" pitchFamily="32" charset="-128"/>
              </a:rPr>
              <a:t>A student with strategic competence can not only come up with several approaches to a non-routine problem, but also choose flexibly among different methods to suit the demands of the problem and the situation in which it is posed.</a:t>
            </a:r>
            <a:r>
              <a:rPr lang="en-GB" sz="1200" kern="1200" dirty="0" smtClean="0">
                <a:solidFill>
                  <a:schemeClr val="tx1"/>
                </a:solidFill>
                <a:effectLst/>
                <a:latin typeface="Arial" pitchFamily="32" charset="0"/>
                <a:ea typeface="ＭＳ Ｐゴシック" pitchFamily="32" charset="-128"/>
                <a:cs typeface="ＭＳ Ｐゴシック" pitchFamily="32" charset="-128"/>
              </a:rPr>
              <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b="1" kern="1200" dirty="0" smtClean="0">
                <a:solidFill>
                  <a:schemeClr val="tx1"/>
                </a:solidFill>
                <a:effectLst/>
                <a:latin typeface="Arial" pitchFamily="32" charset="0"/>
                <a:ea typeface="ＭＳ Ｐゴシック" pitchFamily="32" charset="-128"/>
                <a:cs typeface="ＭＳ Ｐゴシック" pitchFamily="32" charset="-128"/>
              </a:rPr>
              <a:t>Adaptive Reasoning</a:t>
            </a:r>
            <a:r>
              <a:rPr lang="en-GB" sz="1200" kern="1200" dirty="0" smtClean="0">
                <a:solidFill>
                  <a:schemeClr val="tx1"/>
                </a:solidFill>
                <a:effectLst/>
                <a:latin typeface="Arial" pitchFamily="32" charset="0"/>
                <a:ea typeface="ＭＳ Ｐゴシック" pitchFamily="32" charset="-128"/>
                <a:cs typeface="ＭＳ Ｐゴシック" pitchFamily="32" charset="-128"/>
              </a:rPr>
              <a:t> refers to the capacity to think logically about the relationships among concepts and situations.</a:t>
            </a:r>
            <a:br>
              <a:rPr lang="en-GB" sz="1200" kern="1200" dirty="0" smtClean="0">
                <a:solidFill>
                  <a:schemeClr val="tx1"/>
                </a:solidFill>
                <a:effectLst/>
                <a:latin typeface="Arial" pitchFamily="32" charset="0"/>
                <a:ea typeface="ＭＳ Ｐゴシック" pitchFamily="32" charset="-128"/>
                <a:cs typeface="ＭＳ Ｐゴシック" pitchFamily="32" charset="-128"/>
              </a:rPr>
            </a:br>
            <a:r>
              <a:rPr lang="en-GB" sz="1200" b="1" kern="1200" dirty="0" smtClean="0">
                <a:solidFill>
                  <a:schemeClr val="tx1"/>
                </a:solidFill>
                <a:effectLst/>
                <a:latin typeface="Arial" pitchFamily="32" charset="0"/>
                <a:ea typeface="ＭＳ Ｐゴシック" pitchFamily="32" charset="-128"/>
                <a:cs typeface="ＭＳ Ｐゴシック" pitchFamily="32" charset="-128"/>
              </a:rPr>
              <a:t>Productive Disposition</a:t>
            </a:r>
            <a:r>
              <a:rPr lang="en-GB" sz="1200" kern="1200" dirty="0" smtClean="0">
                <a:solidFill>
                  <a:schemeClr val="tx1"/>
                </a:solidFill>
                <a:effectLst/>
                <a:latin typeface="Arial" pitchFamily="32" charset="0"/>
                <a:ea typeface="ＭＳ Ｐゴシック" pitchFamily="32" charset="-128"/>
                <a:cs typeface="ＭＳ Ｐゴシック" pitchFamily="32" charset="-128"/>
              </a:rPr>
              <a:t> refers to the tendency to see sense in mathematics, perceive it as both useful and worthwhile, believe that steady effort in learning mathematics pays off, and see oneself as an effective learner and doer of mathematics.</a:t>
            </a:r>
            <a:r>
              <a:rPr lang="en-GB" dirty="0" smtClean="0">
                <a:effectLst/>
              </a:rPr>
              <a:t> </a:t>
            </a:r>
            <a:r>
              <a:rPr lang="en-GB" sz="1200" kern="1200" dirty="0" smtClean="0">
                <a:solidFill>
                  <a:schemeClr val="tx1"/>
                </a:solidFill>
                <a:effectLst/>
                <a:latin typeface="Arial" pitchFamily="32" charset="0"/>
                <a:ea typeface="ＭＳ Ｐゴシック" pitchFamily="32" charset="-128"/>
                <a:cs typeface="ＭＳ Ｐゴシック" pitchFamily="32" charset="-128"/>
              </a:rPr>
              <a:t>.</a:t>
            </a:r>
            <a:r>
              <a:rPr lang="en-GB" dirty="0" smtClean="0">
                <a:effectLst/>
              </a:rPr>
              <a:t> </a:t>
            </a:r>
          </a:p>
          <a:p>
            <a:endParaRPr lang="en-GB" i="1"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Adapted from: https://</a:t>
            </a:r>
            <a:r>
              <a:rPr lang="en-US" sz="1200" i="1" dirty="0" err="1" smtClean="0"/>
              <a:t>mathequality.wordpress.com</a:t>
            </a:r>
            <a:r>
              <a:rPr lang="en-US" sz="1200" i="1" dirty="0" smtClean="0"/>
              <a:t>/2012/06/25/</a:t>
            </a:r>
            <a:r>
              <a:rPr lang="en-US" sz="1200" i="1" dirty="0" err="1" smtClean="0"/>
              <a:t>nrcs</a:t>
            </a:r>
            <a:r>
              <a:rPr lang="en-US" sz="1200" i="1" dirty="0" smtClean="0"/>
              <a:t>-five-strands-of-mathematical-proficiency/</a:t>
            </a:r>
            <a:endParaRPr lang="en-GB" sz="1200" i="1" dirty="0" smtClean="0"/>
          </a:p>
          <a:p>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5</a:t>
            </a:fld>
            <a:endParaRPr lang="en-US"/>
          </a:p>
        </p:txBody>
      </p:sp>
    </p:spTree>
    <p:extLst>
      <p:ext uri="{BB962C8B-B14F-4D97-AF65-F5344CB8AC3E}">
        <p14:creationId xmlns:p14="http://schemas.microsoft.com/office/powerpoint/2010/main" val="253784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Conceptual Understanding</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now take a closer look at what it means for students to develop their conceptual understanding of mathematics and </a:t>
            </a: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why it’s important for us to encourage its development in our classrooms.</a:t>
            </a:r>
            <a:endParaRPr lang="en-GB" sz="1200" kern="1200" dirty="0">
              <a:solidFill>
                <a:schemeClr val="tx1"/>
              </a:solidFill>
              <a:effectLst/>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6</a:t>
            </a:fld>
            <a:endParaRPr lang="en-US"/>
          </a:p>
        </p:txBody>
      </p:sp>
    </p:spTree>
    <p:extLst>
      <p:ext uri="{BB962C8B-B14F-4D97-AF65-F5344CB8AC3E}">
        <p14:creationId xmlns:p14="http://schemas.microsoft.com/office/powerpoint/2010/main" val="26960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pitchFamily="32" charset="0"/>
                <a:ea typeface="ＭＳ Ｐゴシック" pitchFamily="32" charset="-128"/>
                <a:cs typeface="ＭＳ Ｐゴシック" pitchFamily="32" charset="-128"/>
              </a:rPr>
              <a:t>We can often find that our desire to ‘cover’ the curriculum results in us limiting the time we give to providing opportunities for students to develop their conceptual understanding. </a:t>
            </a:r>
          </a:p>
          <a:p>
            <a:endParaRPr lang="en-US" sz="1200" b="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0" kern="1200" dirty="0" smtClean="0">
                <a:solidFill>
                  <a:schemeClr val="tx1"/>
                </a:solidFill>
                <a:effectLst/>
                <a:latin typeface="Arial" pitchFamily="32" charset="0"/>
                <a:ea typeface="ＭＳ Ｐゴシック" pitchFamily="32" charset="-128"/>
                <a:cs typeface="ＭＳ Ｐゴシック" pitchFamily="32" charset="-128"/>
              </a:rPr>
              <a:t>Conceptual understanding allows a student to apply and adapt acquired mathematical ideas to new situations, which means that they have less to learn, as they are able to relate new knowledge to what they already know. </a:t>
            </a:r>
          </a:p>
          <a:p>
            <a:endParaRPr lang="en-US" sz="1200" b="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0" kern="1200" dirty="0" smtClean="0">
                <a:solidFill>
                  <a:schemeClr val="tx1"/>
                </a:solidFill>
                <a:effectLst/>
                <a:latin typeface="Arial" pitchFamily="32" charset="0"/>
                <a:ea typeface="ＭＳ Ｐゴシック" pitchFamily="32" charset="-128"/>
                <a:cs typeface="ＭＳ Ｐゴシック" pitchFamily="32" charset="-128"/>
              </a:rPr>
              <a:t>With this in mind, the benefits of selecting tasks that encourage the development of conceptual understanding can be clearly seen.</a:t>
            </a:r>
            <a:r>
              <a:rPr lang="en-GB" b="0" dirty="0" smtClean="0">
                <a:effectLst/>
              </a:rPr>
              <a:t> </a:t>
            </a:r>
            <a:endParaRPr lang="en-US" sz="1200" b="0" i="0" kern="1200" dirty="0" smtClean="0">
              <a:solidFill>
                <a:schemeClr val="tx1"/>
              </a:solidFill>
              <a:latin typeface="Arial" pitchFamily="32" charset="0"/>
              <a:ea typeface="ＭＳ Ｐゴシック" pitchFamily="32" charset="-128"/>
              <a:cs typeface="ＭＳ Ｐゴシック" pitchFamily="32" charset="-128"/>
            </a:endParaRPr>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7</a:t>
            </a:fld>
            <a:endParaRPr lang="en-US"/>
          </a:p>
        </p:txBody>
      </p:sp>
    </p:spTree>
    <p:extLst>
      <p:ext uri="{BB962C8B-B14F-4D97-AF65-F5344CB8AC3E}">
        <p14:creationId xmlns:p14="http://schemas.microsoft.com/office/powerpoint/2010/main" val="312247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2" charset="0"/>
                <a:ea typeface="ＭＳ Ｐゴシック" pitchFamily="32" charset="-128"/>
                <a:cs typeface="ＭＳ Ｐゴシック" pitchFamily="32" charset="-128"/>
              </a:rPr>
              <a:t>The development of conceptual understanding comes through the exploration of the meaning of things, rather than repeated practice.</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b="1" kern="1200" dirty="0" smtClean="0">
                <a:solidFill>
                  <a:schemeClr val="tx1"/>
                </a:solidFill>
                <a:effectLst/>
                <a:latin typeface="Arial" pitchFamily="32" charset="0"/>
                <a:ea typeface="ＭＳ Ｐゴシック" pitchFamily="32" charset="-128"/>
                <a:cs typeface="ＭＳ Ｐゴシック" pitchFamily="32" charset="-128"/>
              </a:rPr>
              <a:t>1. Factual Knowledge</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 The development of conceptual understanding begins with students knowing facts and being able to recollect this information at the appropriate times.</a:t>
            </a:r>
            <a:br>
              <a:rPr lang="en-US" sz="1200" b="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2. Comprehension</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 As students move beyond the ability to merely recall facts, they begin to demonstrate a comprehension of mathematical concepts as they develop their knowledge of what mathematical procedures mean.</a:t>
            </a:r>
            <a:br>
              <a:rPr lang="en-US" sz="1200" b="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3. Application</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 Students are able to apply and adapt the mathematical ideas they have acquired, to new situations.</a:t>
            </a:r>
            <a:br>
              <a:rPr lang="en-US" sz="1200" b="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4. Analysis</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 The degree to which students have developed conceptual understanding is related to the richness and extent of the connections they make as they explore and analyze mathematical structures.</a:t>
            </a:r>
            <a:br>
              <a:rPr lang="en-US" sz="1200" b="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5. Synthesis</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 A significant indicator of conceptual understanding is being able to represent mathematical situations in different ways, and knowing how different representations can be useful for different purposes. </a:t>
            </a:r>
            <a:br>
              <a:rPr lang="en-US" sz="1200" b="0" kern="1200" dirty="0" smtClean="0">
                <a:solidFill>
                  <a:schemeClr val="tx1"/>
                </a:solidFill>
                <a:effectLst/>
                <a:latin typeface="Arial" pitchFamily="32" charset="0"/>
                <a:ea typeface="ＭＳ Ｐゴシック" pitchFamily="32" charset="-128"/>
                <a:cs typeface="ＭＳ Ｐゴシック" pitchFamily="32" charset="-128"/>
              </a:rPr>
            </a:br>
            <a:r>
              <a:rPr lang="en-US" sz="1200" b="1" kern="1200" dirty="0" smtClean="0">
                <a:solidFill>
                  <a:schemeClr val="tx1"/>
                </a:solidFill>
                <a:effectLst/>
                <a:latin typeface="Arial" pitchFamily="32" charset="0"/>
                <a:ea typeface="ＭＳ Ｐゴシック" pitchFamily="32" charset="-128"/>
                <a:cs typeface="ＭＳ Ｐゴシック" pitchFamily="32" charset="-128"/>
              </a:rPr>
              <a:t>6. Evaluation</a:t>
            </a:r>
            <a:r>
              <a:rPr lang="en-US" sz="1200" b="0" kern="1200" dirty="0" smtClean="0">
                <a:solidFill>
                  <a:schemeClr val="tx1"/>
                </a:solidFill>
                <a:effectLst/>
                <a:latin typeface="Arial" pitchFamily="32" charset="0"/>
                <a:ea typeface="ＭＳ Ｐゴシック" pitchFamily="32" charset="-128"/>
                <a:cs typeface="ＭＳ Ｐゴシック" pitchFamily="32" charset="-128"/>
              </a:rPr>
              <a:t> When students have acquired conceptual understanding in an area of mathematics, they see the connections among concepts and procedures, and can give arguments to justify why some facts are consequences of others.</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Students who are taught for understanding are likely to be more engaged with what they are learning, as they begin to grasp how the mathematical ideas they experience fit together to form an interrelated landscape of concepts.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8</a:t>
            </a:fld>
            <a:endParaRPr lang="en-US"/>
          </a:p>
        </p:txBody>
      </p:sp>
    </p:spTree>
    <p:extLst>
      <p:ext uri="{BB962C8B-B14F-4D97-AF65-F5344CB8AC3E}">
        <p14:creationId xmlns:p14="http://schemas.microsoft.com/office/powerpoint/2010/main" val="263751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pitchFamily="32" charset="0"/>
                <a:ea typeface="ＭＳ Ｐゴシック" pitchFamily="32" charset="-128"/>
                <a:cs typeface="ＭＳ Ｐゴシック" pitchFamily="32" charset="-128"/>
              </a:rPr>
              <a:t>Procedural Fluency</a:t>
            </a:r>
            <a:endParaRPr lang="en-GB" sz="1200" b="1"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now move on to the second strand.</a:t>
            </a:r>
          </a:p>
          <a:p>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While the knowledge of procedures builds on the foundation of conceptual knowledge, procedural fluency is important in its own right. </a:t>
            </a:r>
            <a:endParaRPr lang="en-GB" sz="1200" kern="1200" dirty="0" smtClean="0">
              <a:solidFill>
                <a:schemeClr val="tx1"/>
              </a:solidFill>
              <a:effectLst/>
              <a:latin typeface="Arial" pitchFamily="32" charset="0"/>
              <a:ea typeface="ＭＳ Ｐゴシック" pitchFamily="32" charset="-128"/>
              <a:cs typeface="ＭＳ Ｐゴシック" pitchFamily="32" charset="-128"/>
            </a:endParaRPr>
          </a:p>
          <a:p>
            <a:endParaRPr lang="en-US" sz="1200" kern="1200" dirty="0" smtClean="0">
              <a:solidFill>
                <a:schemeClr val="tx1"/>
              </a:solidFill>
              <a:effectLst/>
              <a:latin typeface="Arial" pitchFamily="32" charset="0"/>
              <a:ea typeface="ＭＳ Ｐゴシック" pitchFamily="32" charset="-128"/>
              <a:cs typeface="ＭＳ Ｐゴシック" pitchFamily="32" charset="-128"/>
            </a:endParaRPr>
          </a:p>
          <a:p>
            <a:r>
              <a:rPr lang="en-US" sz="1200" kern="1200" dirty="0" smtClean="0">
                <a:solidFill>
                  <a:schemeClr val="tx1"/>
                </a:solidFill>
                <a:effectLst/>
                <a:latin typeface="Arial" pitchFamily="32" charset="0"/>
                <a:ea typeface="ＭＳ Ｐゴシック" pitchFamily="32" charset="-128"/>
                <a:cs typeface="ＭＳ Ｐゴシック" pitchFamily="32" charset="-128"/>
              </a:rPr>
              <a:t>Let’s take a closer look … </a:t>
            </a:r>
            <a:endParaRPr lang="en-US" dirty="0"/>
          </a:p>
        </p:txBody>
      </p:sp>
      <p:sp>
        <p:nvSpPr>
          <p:cNvPr id="4" name="Slide Number Placeholder 3"/>
          <p:cNvSpPr>
            <a:spLocks noGrp="1"/>
          </p:cNvSpPr>
          <p:nvPr>
            <p:ph type="sldNum" sz="quarter" idx="10"/>
          </p:nvPr>
        </p:nvSpPr>
        <p:spPr/>
        <p:txBody>
          <a:bodyPr/>
          <a:lstStyle/>
          <a:p>
            <a:pPr>
              <a:defRPr/>
            </a:pPr>
            <a:fld id="{1D4705F5-0E86-7042-9863-165801F0AA7A}" type="slidenum">
              <a:rPr lang="en-US" smtClean="0"/>
              <a:pPr>
                <a:defRPr/>
              </a:pPr>
              <a:t>9</a:t>
            </a:fld>
            <a:endParaRPr lang="en-US"/>
          </a:p>
        </p:txBody>
      </p:sp>
    </p:spTree>
    <p:extLst>
      <p:ext uri="{BB962C8B-B14F-4D97-AF65-F5344CB8AC3E}">
        <p14:creationId xmlns:p14="http://schemas.microsoft.com/office/powerpoint/2010/main" val="26960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672977"/>
          </a:xfrm>
        </p:spPr>
        <p:txBody>
          <a:bodyPr/>
          <a:lstStyle>
            <a:lvl1pPr>
              <a:defRPr sz="3200" b="1"/>
            </a:lvl1pPr>
          </a:lstStyle>
          <a:p>
            <a:r>
              <a:rPr lang="en-GB" smtClean="0"/>
              <a:t>Click to edit Master title style</a:t>
            </a:r>
            <a:endParaRPr lang="en-US" dirty="0"/>
          </a:p>
        </p:txBody>
      </p:sp>
      <p:sp>
        <p:nvSpPr>
          <p:cNvPr id="3" name="Content Placeholder 2"/>
          <p:cNvSpPr>
            <a:spLocks noGrp="1"/>
          </p:cNvSpPr>
          <p:nvPr>
            <p:ph idx="1"/>
          </p:nvPr>
        </p:nvSpPr>
        <p:spPr>
          <a:xfrm>
            <a:off x="457200" y="1162540"/>
            <a:ext cx="8229600" cy="4963625"/>
          </a:xfrm>
        </p:spPr>
        <p:txBody>
          <a:bodyPr/>
          <a:lstStyle>
            <a:lvl1pPr>
              <a:defRPr sz="2800" b="0">
                <a:latin typeface="+mj-lt"/>
              </a:defRPr>
            </a:lvl1pPr>
            <a:lvl2pPr>
              <a:defRPr sz="2400">
                <a:latin typeface="+mj-lt"/>
              </a:defRPr>
            </a:lvl2pPr>
            <a:lvl3pPr>
              <a:defRPr sz="2000">
                <a:latin typeface="+mj-lt"/>
              </a:defRPr>
            </a:lvl3pPr>
            <a:lvl4pPr>
              <a:defRPr sz="1800">
                <a:latin typeface="+mn-lt"/>
              </a:defRPr>
            </a:lvl4pPr>
            <a:lvl5pPr>
              <a:defRPr sz="1600">
                <a:latin typeface="+mn-lt"/>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Slide Number Placeholder 4"/>
          <p:cNvSpPr>
            <a:spLocks noGrp="1"/>
          </p:cNvSpPr>
          <p:nvPr>
            <p:ph type="sldNum" sz="quarter" idx="10"/>
          </p:nvPr>
        </p:nvSpPr>
        <p:spPr>
          <a:xfrm>
            <a:off x="7153276" y="6151563"/>
            <a:ext cx="1533525" cy="215900"/>
          </a:xfrm>
        </p:spPr>
        <p:txBody>
          <a:bodyPr/>
          <a:lstStyle>
            <a:lvl1pPr>
              <a:defRPr/>
            </a:lvl1pPr>
          </a:lstStyle>
          <a:p>
            <a:pPr>
              <a:defRPr/>
            </a:pPr>
            <a:fld id="{6C43A5FD-F371-3A4C-A72D-7D77D4C647FD}" type="slidenum">
              <a:rPr lang="en-US" smtClean="0"/>
              <a:pPr>
                <a:defRPr/>
              </a:pPr>
              <a:t>‹#›</a:t>
            </a:fld>
            <a:endParaRPr lang="en-US"/>
          </a:p>
        </p:txBody>
      </p:sp>
    </p:spTree>
    <p:extLst>
      <p:ext uri="{BB962C8B-B14F-4D97-AF65-F5344CB8AC3E}">
        <p14:creationId xmlns:p14="http://schemas.microsoft.com/office/powerpoint/2010/main" val="293037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Text Placeholder 3"/>
          <p:cNvSpPr>
            <a:spLocks noGrp="1"/>
          </p:cNvSpPr>
          <p:nvPr>
            <p:ph type="body" sz="quarter" idx="13" hasCustomPrompt="1"/>
          </p:nvPr>
        </p:nvSpPr>
        <p:spPr>
          <a:xfrm>
            <a:off x="457200" y="914400"/>
            <a:ext cx="8229600" cy="457200"/>
          </a:xfrm>
        </p:spPr>
        <p:txBody>
          <a:bodyPr/>
          <a:lstStyle>
            <a:lvl1pPr marL="0" indent="0">
              <a:buNone/>
              <a:defRPr kumimoji="1" lang="en-GB" sz="2400" b="1" i="0" kern="1200" dirty="0" smtClean="0">
                <a:solidFill>
                  <a:srgbClr val="000000"/>
                </a:solidFill>
                <a:latin typeface="Arial Narrow"/>
                <a:ea typeface="+mj-ea"/>
                <a:cs typeface="Arial Narrow"/>
              </a:defRPr>
            </a:lvl1pPr>
            <a:lvl2pPr>
              <a:defRPr kumimoji="1" lang="en-GB" sz="2400" b="1" i="0" kern="1200" dirty="0" smtClean="0">
                <a:solidFill>
                  <a:srgbClr val="739F14"/>
                </a:solidFill>
                <a:latin typeface="Arial Narrow"/>
                <a:ea typeface="+mj-ea"/>
                <a:cs typeface="Arial Narrow"/>
              </a:defRPr>
            </a:lvl2pPr>
            <a:lvl3pPr>
              <a:defRPr kumimoji="1" lang="en-GB" sz="2400" b="1" i="0" kern="1200" dirty="0" smtClean="0">
                <a:solidFill>
                  <a:srgbClr val="739F14"/>
                </a:solidFill>
                <a:latin typeface="Arial Narrow"/>
                <a:ea typeface="+mj-ea"/>
                <a:cs typeface="Arial Narrow"/>
              </a:defRPr>
            </a:lvl3pPr>
            <a:lvl4pPr>
              <a:defRPr kumimoji="1" lang="en-GB" sz="2400" b="1" i="0" kern="1200" dirty="0" smtClean="0">
                <a:solidFill>
                  <a:srgbClr val="739F14"/>
                </a:solidFill>
                <a:latin typeface="Arial Narrow"/>
                <a:ea typeface="+mj-ea"/>
                <a:cs typeface="Arial Narrow"/>
              </a:defRPr>
            </a:lvl4pPr>
            <a:lvl5pPr>
              <a:defRPr kumimoji="1" lang="en-US" sz="2400" b="1" i="0" kern="1200" dirty="0">
                <a:solidFill>
                  <a:srgbClr val="739F14"/>
                </a:solidFill>
                <a:latin typeface="Arial Narrow"/>
                <a:ea typeface="+mj-ea"/>
                <a:cs typeface="Arial Narrow"/>
              </a:defRPr>
            </a:lvl5pPr>
          </a:lstStyle>
          <a:p>
            <a:pPr lvl="0"/>
            <a:r>
              <a:rPr lang="en-GB" dirty="0" smtClean="0"/>
              <a:t>CLICK TO EDIT MASTER TEXT STYLES</a:t>
            </a:r>
          </a:p>
        </p:txBody>
      </p:sp>
    </p:spTree>
    <p:extLst>
      <p:ext uri="{BB962C8B-B14F-4D97-AF65-F5344CB8AC3E}">
        <p14:creationId xmlns:p14="http://schemas.microsoft.com/office/powerpoint/2010/main" val="4285148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a:defRPr/>
            </a:pPr>
            <a:fld id="{6C43A5FD-F371-3A4C-A72D-7D77D4C647FD}" type="slidenum">
              <a:rPr lang="en-US" smtClean="0"/>
              <a:pPr>
                <a:defRPr/>
              </a:pPr>
              <a:t>‹#›</a:t>
            </a:fld>
            <a:endParaRPr lang="en-US"/>
          </a:p>
        </p:txBody>
      </p:sp>
      <p:sp>
        <p:nvSpPr>
          <p:cNvPr id="4" name="Text Placeholder 3"/>
          <p:cNvSpPr>
            <a:spLocks noGrp="1"/>
          </p:cNvSpPr>
          <p:nvPr>
            <p:ph type="body" sz="quarter" idx="13" hasCustomPrompt="1"/>
          </p:nvPr>
        </p:nvSpPr>
        <p:spPr>
          <a:xfrm>
            <a:off x="457200" y="914400"/>
            <a:ext cx="8229600" cy="457200"/>
          </a:xfrm>
        </p:spPr>
        <p:txBody>
          <a:bodyPr/>
          <a:lstStyle>
            <a:lvl1pPr marL="0" indent="0">
              <a:buNone/>
              <a:defRPr kumimoji="1" lang="en-GB" sz="2400" b="1" i="0" kern="1200" dirty="0" smtClean="0">
                <a:solidFill>
                  <a:schemeClr val="tx1"/>
                </a:solidFill>
                <a:latin typeface="Arial Narrow"/>
                <a:ea typeface="+mj-ea"/>
                <a:cs typeface="Arial Narrow"/>
              </a:defRPr>
            </a:lvl1pPr>
            <a:lvl2pPr>
              <a:defRPr kumimoji="1" lang="en-GB" sz="2400" b="1" i="0" kern="1200" dirty="0" smtClean="0">
                <a:solidFill>
                  <a:srgbClr val="739F14"/>
                </a:solidFill>
                <a:latin typeface="Arial Narrow"/>
                <a:ea typeface="+mj-ea"/>
                <a:cs typeface="Arial Narrow"/>
              </a:defRPr>
            </a:lvl2pPr>
            <a:lvl3pPr>
              <a:defRPr kumimoji="1" lang="en-GB" sz="2400" b="1" i="0" kern="1200" dirty="0" smtClean="0">
                <a:solidFill>
                  <a:srgbClr val="739F14"/>
                </a:solidFill>
                <a:latin typeface="Arial Narrow"/>
                <a:ea typeface="+mj-ea"/>
                <a:cs typeface="Arial Narrow"/>
              </a:defRPr>
            </a:lvl3pPr>
            <a:lvl4pPr>
              <a:defRPr kumimoji="1" lang="en-GB" sz="2400" b="1" i="0" kern="1200" dirty="0" smtClean="0">
                <a:solidFill>
                  <a:srgbClr val="739F14"/>
                </a:solidFill>
                <a:latin typeface="Arial Narrow"/>
                <a:ea typeface="+mj-ea"/>
                <a:cs typeface="Arial Narrow"/>
              </a:defRPr>
            </a:lvl4pPr>
            <a:lvl5pPr>
              <a:defRPr kumimoji="1" lang="en-US" sz="2400" b="1" i="0" kern="1200" dirty="0">
                <a:solidFill>
                  <a:srgbClr val="739F14"/>
                </a:solidFill>
                <a:latin typeface="Arial Narrow"/>
                <a:ea typeface="+mj-ea"/>
                <a:cs typeface="Arial Narrow"/>
              </a:defRPr>
            </a:lvl5pPr>
          </a:lstStyle>
          <a:p>
            <a:pPr lvl="0"/>
            <a:r>
              <a:rPr lang="en-GB" dirty="0" smtClean="0"/>
              <a:t>CLICK TO EDIT MASTER TEXT STYLES</a:t>
            </a:r>
          </a:p>
        </p:txBody>
      </p:sp>
    </p:spTree>
    <p:extLst>
      <p:ext uri="{BB962C8B-B14F-4D97-AF65-F5344CB8AC3E}">
        <p14:creationId xmlns:p14="http://schemas.microsoft.com/office/powerpoint/2010/main" val="200697502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a:defRPr/>
            </a:pPr>
            <a:fld id="{6C43A5FD-F371-3A4C-A72D-7D77D4C647FD}" type="slidenum">
              <a:rPr lang="en-US" smtClean="0"/>
              <a:pPr>
                <a:defRPr/>
              </a:pPr>
              <a:t>‹#›</a:t>
            </a:fld>
            <a:endParaRPr lang="en-US"/>
          </a:p>
        </p:txBody>
      </p:sp>
      <p:sp>
        <p:nvSpPr>
          <p:cNvPr id="4" name="Text Placeholder 3"/>
          <p:cNvSpPr>
            <a:spLocks noGrp="1"/>
          </p:cNvSpPr>
          <p:nvPr>
            <p:ph type="body" sz="quarter" idx="13" hasCustomPrompt="1"/>
          </p:nvPr>
        </p:nvSpPr>
        <p:spPr>
          <a:xfrm>
            <a:off x="457200" y="914400"/>
            <a:ext cx="8229600" cy="457200"/>
          </a:xfrm>
        </p:spPr>
        <p:txBody>
          <a:bodyPr/>
          <a:lstStyle>
            <a:lvl1pPr marL="0" indent="0">
              <a:buNone/>
              <a:defRPr kumimoji="1" lang="en-GB" sz="2400" b="1" i="0" kern="1200" dirty="0" smtClean="0">
                <a:solidFill>
                  <a:schemeClr val="tx1"/>
                </a:solidFill>
                <a:latin typeface="Arial Narrow"/>
                <a:ea typeface="+mj-ea"/>
                <a:cs typeface="Arial Narrow"/>
              </a:defRPr>
            </a:lvl1pPr>
            <a:lvl2pPr>
              <a:defRPr kumimoji="1" lang="en-GB" sz="2400" b="1" i="0" kern="1200" dirty="0" smtClean="0">
                <a:solidFill>
                  <a:srgbClr val="739F14"/>
                </a:solidFill>
                <a:latin typeface="Arial Narrow"/>
                <a:ea typeface="+mj-ea"/>
                <a:cs typeface="Arial Narrow"/>
              </a:defRPr>
            </a:lvl2pPr>
            <a:lvl3pPr>
              <a:defRPr kumimoji="1" lang="en-GB" sz="2400" b="1" i="0" kern="1200" dirty="0" smtClean="0">
                <a:solidFill>
                  <a:srgbClr val="739F14"/>
                </a:solidFill>
                <a:latin typeface="Arial Narrow"/>
                <a:ea typeface="+mj-ea"/>
                <a:cs typeface="Arial Narrow"/>
              </a:defRPr>
            </a:lvl3pPr>
            <a:lvl4pPr>
              <a:defRPr kumimoji="1" lang="en-GB" sz="2400" b="1" i="0" kern="1200" dirty="0" smtClean="0">
                <a:solidFill>
                  <a:srgbClr val="739F14"/>
                </a:solidFill>
                <a:latin typeface="Arial Narrow"/>
                <a:ea typeface="+mj-ea"/>
                <a:cs typeface="Arial Narrow"/>
              </a:defRPr>
            </a:lvl4pPr>
            <a:lvl5pPr>
              <a:defRPr kumimoji="1" lang="en-US" sz="2400" b="1" i="0" kern="1200" dirty="0">
                <a:solidFill>
                  <a:srgbClr val="739F14"/>
                </a:solidFill>
                <a:latin typeface="Arial Narrow"/>
                <a:ea typeface="+mj-ea"/>
                <a:cs typeface="Arial Narrow"/>
              </a:defRPr>
            </a:lvl5pPr>
          </a:lstStyle>
          <a:p>
            <a:pPr lvl="0"/>
            <a:r>
              <a:rPr lang="en-GB" dirty="0" smtClean="0"/>
              <a:t>CLICK TO EDIT MASTER TEXT STYLES</a:t>
            </a:r>
          </a:p>
        </p:txBody>
      </p:sp>
    </p:spTree>
    <p:extLst>
      <p:ext uri="{BB962C8B-B14F-4D97-AF65-F5344CB8AC3E}">
        <p14:creationId xmlns:p14="http://schemas.microsoft.com/office/powerpoint/2010/main" val="133944385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a:defRPr/>
            </a:pPr>
            <a:fld id="{6C43A5FD-F371-3A4C-A72D-7D77D4C647FD}" type="slidenum">
              <a:rPr lang="en-US" smtClean="0"/>
              <a:pPr>
                <a:defRPr/>
              </a:pPr>
              <a:t>‹#›</a:t>
            </a:fld>
            <a:endParaRPr lang="en-US"/>
          </a:p>
        </p:txBody>
      </p:sp>
      <p:sp>
        <p:nvSpPr>
          <p:cNvPr id="4" name="Text Placeholder 3"/>
          <p:cNvSpPr>
            <a:spLocks noGrp="1"/>
          </p:cNvSpPr>
          <p:nvPr>
            <p:ph type="body" sz="quarter" idx="13" hasCustomPrompt="1"/>
          </p:nvPr>
        </p:nvSpPr>
        <p:spPr>
          <a:xfrm>
            <a:off x="457200" y="914400"/>
            <a:ext cx="8229600" cy="457200"/>
          </a:xfrm>
        </p:spPr>
        <p:txBody>
          <a:bodyPr/>
          <a:lstStyle>
            <a:lvl1pPr marL="0" indent="0">
              <a:buNone/>
              <a:defRPr kumimoji="1" lang="en-GB" sz="2400" b="1" i="0" kern="1200" dirty="0" smtClean="0">
                <a:solidFill>
                  <a:schemeClr val="tx1"/>
                </a:solidFill>
                <a:latin typeface="Arial Narrow"/>
                <a:ea typeface="+mj-ea"/>
                <a:cs typeface="Arial Narrow"/>
              </a:defRPr>
            </a:lvl1pPr>
            <a:lvl2pPr>
              <a:defRPr kumimoji="1" lang="en-GB" sz="2400" b="1" i="0" kern="1200" dirty="0" smtClean="0">
                <a:solidFill>
                  <a:srgbClr val="739F14"/>
                </a:solidFill>
                <a:latin typeface="Arial Narrow"/>
                <a:ea typeface="+mj-ea"/>
                <a:cs typeface="Arial Narrow"/>
              </a:defRPr>
            </a:lvl2pPr>
            <a:lvl3pPr>
              <a:defRPr kumimoji="1" lang="en-GB" sz="2400" b="1" i="0" kern="1200" dirty="0" smtClean="0">
                <a:solidFill>
                  <a:srgbClr val="739F14"/>
                </a:solidFill>
                <a:latin typeface="Arial Narrow"/>
                <a:ea typeface="+mj-ea"/>
                <a:cs typeface="Arial Narrow"/>
              </a:defRPr>
            </a:lvl3pPr>
            <a:lvl4pPr>
              <a:defRPr kumimoji="1" lang="en-GB" sz="2400" b="1" i="0" kern="1200" dirty="0" smtClean="0">
                <a:solidFill>
                  <a:srgbClr val="739F14"/>
                </a:solidFill>
                <a:latin typeface="Arial Narrow"/>
                <a:ea typeface="+mj-ea"/>
                <a:cs typeface="Arial Narrow"/>
              </a:defRPr>
            </a:lvl4pPr>
            <a:lvl5pPr>
              <a:defRPr kumimoji="1" lang="en-US" sz="2400" b="1" i="0" kern="1200" dirty="0">
                <a:solidFill>
                  <a:srgbClr val="739F14"/>
                </a:solidFill>
                <a:latin typeface="Arial Narrow"/>
                <a:ea typeface="+mj-ea"/>
                <a:cs typeface="Arial Narrow"/>
              </a:defRPr>
            </a:lvl5pPr>
          </a:lstStyle>
          <a:p>
            <a:pPr lvl="0"/>
            <a:r>
              <a:rPr lang="en-GB" dirty="0" smtClean="0"/>
              <a:t>CLICK TO EDIT MASTER TEXT STYLES</a:t>
            </a:r>
          </a:p>
        </p:txBody>
      </p:sp>
    </p:spTree>
    <p:extLst>
      <p:ext uri="{BB962C8B-B14F-4D97-AF65-F5344CB8AC3E}">
        <p14:creationId xmlns:p14="http://schemas.microsoft.com/office/powerpoint/2010/main" val="393182979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a:defRPr/>
            </a:pPr>
            <a:fld id="{6C43A5FD-F371-3A4C-A72D-7D77D4C647FD}" type="slidenum">
              <a:rPr lang="en-US" smtClean="0"/>
              <a:pPr>
                <a:defRPr/>
              </a:pPr>
              <a:t>‹#›</a:t>
            </a:fld>
            <a:endParaRPr lang="en-US"/>
          </a:p>
        </p:txBody>
      </p:sp>
      <p:sp>
        <p:nvSpPr>
          <p:cNvPr id="4" name="Text Placeholder 3"/>
          <p:cNvSpPr>
            <a:spLocks noGrp="1"/>
          </p:cNvSpPr>
          <p:nvPr>
            <p:ph type="body" sz="quarter" idx="13" hasCustomPrompt="1"/>
          </p:nvPr>
        </p:nvSpPr>
        <p:spPr>
          <a:xfrm>
            <a:off x="457200" y="914400"/>
            <a:ext cx="8229600" cy="457200"/>
          </a:xfrm>
        </p:spPr>
        <p:txBody>
          <a:bodyPr/>
          <a:lstStyle>
            <a:lvl1pPr marL="0" indent="0">
              <a:buNone/>
              <a:defRPr kumimoji="1" lang="en-GB" sz="2400" b="1" i="0" kern="1200" dirty="0" smtClean="0">
                <a:solidFill>
                  <a:schemeClr val="tx1"/>
                </a:solidFill>
                <a:latin typeface="Arial Narrow"/>
                <a:ea typeface="+mj-ea"/>
                <a:cs typeface="Arial Narrow"/>
              </a:defRPr>
            </a:lvl1pPr>
            <a:lvl2pPr>
              <a:defRPr kumimoji="1" lang="en-GB" sz="2400" b="1" i="0" kern="1200" dirty="0" smtClean="0">
                <a:solidFill>
                  <a:srgbClr val="739F14"/>
                </a:solidFill>
                <a:latin typeface="Arial Narrow"/>
                <a:ea typeface="+mj-ea"/>
                <a:cs typeface="Arial Narrow"/>
              </a:defRPr>
            </a:lvl2pPr>
            <a:lvl3pPr>
              <a:defRPr kumimoji="1" lang="en-GB" sz="2400" b="1" i="0" kern="1200" dirty="0" smtClean="0">
                <a:solidFill>
                  <a:srgbClr val="739F14"/>
                </a:solidFill>
                <a:latin typeface="Arial Narrow"/>
                <a:ea typeface="+mj-ea"/>
                <a:cs typeface="Arial Narrow"/>
              </a:defRPr>
            </a:lvl3pPr>
            <a:lvl4pPr>
              <a:defRPr kumimoji="1" lang="en-GB" sz="2400" b="1" i="0" kern="1200" dirty="0" smtClean="0">
                <a:solidFill>
                  <a:srgbClr val="739F14"/>
                </a:solidFill>
                <a:latin typeface="Arial Narrow"/>
                <a:ea typeface="+mj-ea"/>
                <a:cs typeface="Arial Narrow"/>
              </a:defRPr>
            </a:lvl4pPr>
            <a:lvl5pPr>
              <a:defRPr kumimoji="1" lang="en-US" sz="2400" b="1" i="0" kern="1200" dirty="0">
                <a:solidFill>
                  <a:srgbClr val="739F14"/>
                </a:solidFill>
                <a:latin typeface="Arial Narrow"/>
                <a:ea typeface="+mj-ea"/>
                <a:cs typeface="Arial Narrow"/>
              </a:defRPr>
            </a:lvl5pPr>
          </a:lstStyle>
          <a:p>
            <a:pPr lvl="0"/>
            <a:r>
              <a:rPr lang="en-GB" dirty="0" smtClean="0"/>
              <a:t>CLICK TO EDIT MASTER TEXT STYLES</a:t>
            </a:r>
          </a:p>
        </p:txBody>
      </p:sp>
    </p:spTree>
    <p:extLst>
      <p:ext uri="{BB962C8B-B14F-4D97-AF65-F5344CB8AC3E}">
        <p14:creationId xmlns:p14="http://schemas.microsoft.com/office/powerpoint/2010/main" val="94818338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113692"/>
            <a:ext cx="4038600" cy="5012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113692"/>
            <a:ext cx="4038600" cy="5012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Slide Number Placeholder 5"/>
          <p:cNvSpPr>
            <a:spLocks noGrp="1"/>
          </p:cNvSpPr>
          <p:nvPr>
            <p:ph type="sldNum" sz="quarter" idx="10"/>
          </p:nvPr>
        </p:nvSpPr>
        <p:spPr>
          <a:xfrm>
            <a:off x="6648450" y="6151563"/>
            <a:ext cx="2038350" cy="215900"/>
          </a:xfrm>
        </p:spPr>
        <p:txBody>
          <a:bodyPr/>
          <a:lstStyle>
            <a:lvl1pPr>
              <a:defRPr/>
            </a:lvl1pPr>
          </a:lstStyle>
          <a:p>
            <a:pPr>
              <a:defRPr/>
            </a:pPr>
            <a:fld id="{6C43A5FD-F371-3A4C-A72D-7D77D4C647FD}" type="slidenum">
              <a:rPr lang="en-US" smtClean="0"/>
              <a:pPr>
                <a:defRPr/>
              </a:pPr>
              <a:t>‹#›</a:t>
            </a:fld>
            <a:endParaRPr lang="en-US"/>
          </a:p>
        </p:txBody>
      </p:sp>
    </p:spTree>
    <p:extLst>
      <p:ext uri="{BB962C8B-B14F-4D97-AF65-F5344CB8AC3E}">
        <p14:creationId xmlns:p14="http://schemas.microsoft.com/office/powerpoint/2010/main" val="118632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6C43A5FD-F371-3A4C-A72D-7D77D4C647FD}" type="slidenum">
              <a:rPr lang="en-US" smtClean="0"/>
              <a:pPr>
                <a:defRPr/>
              </a:pPr>
              <a:t>‹#›</a:t>
            </a:fld>
            <a:endParaRPr lang="en-US"/>
          </a:p>
        </p:txBody>
      </p:sp>
    </p:spTree>
    <p:extLst>
      <p:ext uri="{BB962C8B-B14F-4D97-AF65-F5344CB8AC3E}">
        <p14:creationId xmlns:p14="http://schemas.microsoft.com/office/powerpoint/2010/main" val="222750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1196752"/>
            <a:ext cx="9144000" cy="4896544"/>
          </a:xfrm>
          <a:solidFill>
            <a:schemeClr val="tx2"/>
          </a:solidFill>
        </p:spPr>
        <p:txBody>
          <a:bodyPr anchor="ctr">
            <a:normAutofit/>
          </a:bodyPr>
          <a:lstStyle>
            <a:lvl1pPr marL="0" indent="0" algn="ctr">
              <a:buNone/>
              <a:defRPr sz="2800" b="1">
                <a:solidFill>
                  <a:schemeClr val="bg1"/>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title</a:t>
            </a:r>
          </a:p>
          <a:p>
            <a:endParaRPr lang="en-US" dirty="0"/>
          </a:p>
        </p:txBody>
      </p:sp>
      <p:sp>
        <p:nvSpPr>
          <p:cNvPr id="12" name="TextBox 11"/>
          <p:cNvSpPr txBox="1"/>
          <p:nvPr/>
        </p:nvSpPr>
        <p:spPr>
          <a:xfrm>
            <a:off x="2" y="-9372"/>
            <a:ext cx="9143999" cy="1569660"/>
          </a:xfrm>
          <a:prstGeom prst="rect">
            <a:avLst/>
          </a:prstGeom>
          <a:solidFill>
            <a:srgbClr val="710E0E"/>
          </a:solidFill>
        </p:spPr>
        <p:txBody>
          <a:bodyPr wrap="square" rtlCol="0">
            <a:spAutoFit/>
          </a:bodyPr>
          <a:lstStyle/>
          <a:p>
            <a:pPr algn="ctr"/>
            <a:endParaRPr lang="en-US" dirty="0" smtClean="0">
              <a:solidFill>
                <a:srgbClr val="FFFFFF"/>
              </a:solidFill>
              <a:latin typeface="Rockwell"/>
              <a:cs typeface="Rockwell"/>
            </a:endParaRPr>
          </a:p>
          <a:p>
            <a:pPr algn="ctr"/>
            <a:r>
              <a:rPr lang="en-US" dirty="0" smtClean="0">
                <a:solidFill>
                  <a:srgbClr val="FFFFFF"/>
                </a:solidFill>
                <a:latin typeface="Rockwell"/>
                <a:cs typeface="Rockwell"/>
              </a:rPr>
              <a:t>Mathematics Assessment Project</a:t>
            </a:r>
          </a:p>
          <a:p>
            <a:pPr algn="ctr"/>
            <a:endParaRPr lang="en-US" dirty="0" smtClean="0">
              <a:solidFill>
                <a:srgbClr val="FFFFFF"/>
              </a:solidFill>
              <a:latin typeface="Rockwell"/>
              <a:cs typeface="Rockwell"/>
            </a:endParaRPr>
          </a:p>
          <a:p>
            <a:pPr algn="ctr"/>
            <a:endParaRPr lang="en-US" dirty="0" smtClean="0">
              <a:solidFill>
                <a:srgbClr val="FFFFFF"/>
              </a:solidFill>
              <a:latin typeface="Rockwell"/>
              <a:cs typeface="Rockwell"/>
            </a:endParaRPr>
          </a:p>
        </p:txBody>
      </p:sp>
      <p:sp>
        <p:nvSpPr>
          <p:cNvPr id="13" name="TextBox 12"/>
          <p:cNvSpPr txBox="1"/>
          <p:nvPr/>
        </p:nvSpPr>
        <p:spPr>
          <a:xfrm>
            <a:off x="0" y="6057781"/>
            <a:ext cx="9144000" cy="969496"/>
          </a:xfrm>
          <a:prstGeom prst="rect">
            <a:avLst/>
          </a:prstGeom>
          <a:solidFill>
            <a:schemeClr val="tx2"/>
          </a:solidFill>
        </p:spPr>
        <p:txBody>
          <a:bodyPr wrap="square" rtlCol="0">
            <a:spAutoFit/>
          </a:bodyPr>
          <a:lstStyle/>
          <a:p>
            <a:pPr algn="ctr"/>
            <a:r>
              <a:rPr lang="en-US" sz="1100" kern="1200" dirty="0" smtClean="0">
                <a:solidFill>
                  <a:schemeClr val="accent6"/>
                </a:solidFill>
                <a:effectLst/>
                <a:latin typeface="+mj-lt"/>
                <a:ea typeface="ＭＳ Ｐゴシック" pitchFamily="-107" charset="-128"/>
                <a:cs typeface="ＭＳ Ｐゴシック" pitchFamily="-107" charset="-128"/>
              </a:rPr>
              <a:t>© Shell Centre, University of Nottingham</a:t>
            </a:r>
          </a:p>
          <a:p>
            <a:pPr algn="ctr"/>
            <a:r>
              <a:rPr lang="en-US" sz="1100" kern="1200" dirty="0" smtClean="0">
                <a:solidFill>
                  <a:schemeClr val="accent6"/>
                </a:solidFill>
                <a:effectLst/>
                <a:latin typeface="+mj-lt"/>
                <a:ea typeface="ＭＳ Ｐゴシック" pitchFamily="-107" charset="-128"/>
                <a:cs typeface="ＭＳ Ｐゴシック" pitchFamily="-107" charset="-128"/>
              </a:rPr>
              <a:t>May be reproduced, unmodified, for non-commercial purposes under the Creative Commons license detailed at </a:t>
            </a:r>
            <a:br>
              <a:rPr lang="en-US" sz="1100" kern="1200" dirty="0" smtClean="0">
                <a:solidFill>
                  <a:schemeClr val="accent6"/>
                </a:solidFill>
                <a:effectLst/>
                <a:latin typeface="+mj-lt"/>
                <a:ea typeface="ＭＳ Ｐゴシック" pitchFamily="-107" charset="-128"/>
                <a:cs typeface="ＭＳ Ｐゴシック" pitchFamily="-107" charset="-128"/>
              </a:rPr>
            </a:br>
            <a:r>
              <a:rPr lang="en-US" sz="1100" kern="1200" dirty="0" smtClean="0">
                <a:solidFill>
                  <a:schemeClr val="accent6"/>
                </a:solidFill>
                <a:effectLst/>
                <a:latin typeface="Arial" pitchFamily="-107" charset="0"/>
                <a:ea typeface="ＭＳ Ｐゴシック" pitchFamily="-107" charset="-128"/>
                <a:cs typeface="ＭＳ Ｐゴシック" pitchFamily="-107" charset="-128"/>
              </a:rPr>
              <a:t>http://</a:t>
            </a:r>
            <a:r>
              <a:rPr lang="en-US" sz="1100" kern="1200" dirty="0" err="1" smtClean="0">
                <a:solidFill>
                  <a:schemeClr val="accent6"/>
                </a:solidFill>
                <a:effectLst/>
                <a:latin typeface="Arial" pitchFamily="-107" charset="0"/>
                <a:ea typeface="ＭＳ Ｐゴシック" pitchFamily="-107" charset="-128"/>
                <a:cs typeface="ＭＳ Ｐゴシック" pitchFamily="-107" charset="-128"/>
              </a:rPr>
              <a:t>creativecommons.org</a:t>
            </a:r>
            <a:r>
              <a:rPr lang="en-US" sz="1100" kern="1200" dirty="0" smtClean="0">
                <a:solidFill>
                  <a:schemeClr val="accent6"/>
                </a:solidFill>
                <a:effectLst/>
                <a:latin typeface="Arial" pitchFamily="-107" charset="0"/>
                <a:ea typeface="ＭＳ Ｐゴシック" pitchFamily="-107" charset="-128"/>
                <a:cs typeface="ＭＳ Ｐゴシック" pitchFamily="-107" charset="-128"/>
              </a:rPr>
              <a:t>/licenses/by-</a:t>
            </a:r>
            <a:r>
              <a:rPr lang="en-US" sz="1100" kern="1200" dirty="0" err="1" smtClean="0">
                <a:solidFill>
                  <a:schemeClr val="accent6"/>
                </a:solidFill>
                <a:effectLst/>
                <a:latin typeface="Arial" pitchFamily="-107" charset="0"/>
                <a:ea typeface="ＭＳ Ｐゴシック" pitchFamily="-107" charset="-128"/>
                <a:cs typeface="ＭＳ Ｐゴシック" pitchFamily="-107" charset="-128"/>
              </a:rPr>
              <a:t>nc</a:t>
            </a:r>
            <a:r>
              <a:rPr lang="en-US" sz="1100" kern="1200" dirty="0" smtClean="0">
                <a:solidFill>
                  <a:schemeClr val="accent6"/>
                </a:solidFill>
                <a:effectLst/>
                <a:latin typeface="Arial" pitchFamily="-107" charset="0"/>
                <a:ea typeface="ＭＳ Ｐゴシック" pitchFamily="-107" charset="-128"/>
                <a:cs typeface="ＭＳ Ｐゴシック" pitchFamily="-107" charset="-128"/>
              </a:rPr>
              <a:t>-</a:t>
            </a:r>
            <a:r>
              <a:rPr lang="en-US" sz="1100" kern="1200" dirty="0" err="1" smtClean="0">
                <a:solidFill>
                  <a:schemeClr val="accent6"/>
                </a:solidFill>
                <a:effectLst/>
                <a:latin typeface="Arial" pitchFamily="-107" charset="0"/>
                <a:ea typeface="ＭＳ Ｐゴシック" pitchFamily="-107" charset="-128"/>
                <a:cs typeface="ＭＳ Ｐゴシック" pitchFamily="-107" charset="-128"/>
              </a:rPr>
              <a:t>nd</a:t>
            </a:r>
            <a:r>
              <a:rPr lang="en-US" sz="1100" kern="1200" dirty="0" smtClean="0">
                <a:solidFill>
                  <a:schemeClr val="accent6"/>
                </a:solidFill>
                <a:effectLst/>
                <a:latin typeface="Arial" pitchFamily="-107" charset="0"/>
                <a:ea typeface="ＭＳ Ｐゴシック" pitchFamily="-107" charset="-128"/>
                <a:cs typeface="ＭＳ Ｐゴシック" pitchFamily="-107" charset="-128"/>
              </a:rPr>
              <a:t>/3.0/ - all other rights reserved</a:t>
            </a:r>
            <a:r>
              <a:rPr lang="en-US" sz="1100" kern="1200" dirty="0" smtClean="0">
                <a:solidFill>
                  <a:schemeClr val="accent6"/>
                </a:solidFill>
                <a:effectLst/>
                <a:latin typeface="+mj-lt"/>
                <a:ea typeface="ＭＳ Ｐゴシック" pitchFamily="-107" charset="-128"/>
                <a:cs typeface="ＭＳ Ｐゴシック" pitchFamily="-107" charset="-128"/>
              </a:rPr>
              <a:t> </a:t>
            </a:r>
            <a:r>
              <a:rPr lang="en-US" sz="1100" kern="1200" dirty="0" smtClean="0">
                <a:solidFill>
                  <a:schemeClr val="tx1"/>
                </a:solidFill>
                <a:effectLst/>
                <a:latin typeface="+mj-lt"/>
                <a:ea typeface="ＭＳ Ｐゴシック" pitchFamily="-107" charset="-128"/>
                <a:cs typeface="ＭＳ Ｐゴシック" pitchFamily="-107" charset="-128"/>
              </a:rPr>
              <a:t/>
            </a:r>
            <a:br>
              <a:rPr lang="en-US" sz="1100" kern="1200" dirty="0" smtClean="0">
                <a:solidFill>
                  <a:schemeClr val="tx1"/>
                </a:solidFill>
                <a:effectLst/>
                <a:latin typeface="+mj-lt"/>
                <a:ea typeface="ＭＳ Ｐゴシック" pitchFamily="-107" charset="-128"/>
                <a:cs typeface="ＭＳ Ｐゴシック" pitchFamily="-107" charset="-128"/>
              </a:rPr>
            </a:br>
            <a:endParaRPr lang="en-US" dirty="0">
              <a:solidFill>
                <a:schemeClr val="tx1"/>
              </a:solidFill>
            </a:endParaRPr>
          </a:p>
        </p:txBody>
      </p:sp>
      <p:sp>
        <p:nvSpPr>
          <p:cNvPr id="5" name="TextBox 4"/>
          <p:cNvSpPr txBox="1"/>
          <p:nvPr userDrawn="1"/>
        </p:nvSpPr>
        <p:spPr>
          <a:xfrm>
            <a:off x="2" y="-9372"/>
            <a:ext cx="9143999" cy="1569660"/>
          </a:xfrm>
          <a:prstGeom prst="rect">
            <a:avLst/>
          </a:prstGeom>
          <a:solidFill>
            <a:srgbClr val="710E0E"/>
          </a:solidFill>
        </p:spPr>
        <p:txBody>
          <a:bodyPr wrap="square" rtlCol="0">
            <a:spAutoFit/>
          </a:bodyPr>
          <a:lstStyle/>
          <a:p>
            <a:pPr algn="ctr"/>
            <a:endParaRPr lang="en-US" dirty="0" smtClean="0">
              <a:solidFill>
                <a:srgbClr val="FFFFFF"/>
              </a:solidFill>
              <a:latin typeface="Rockwell"/>
              <a:cs typeface="Rockwell"/>
            </a:endParaRPr>
          </a:p>
          <a:p>
            <a:pPr algn="ctr"/>
            <a:r>
              <a:rPr lang="en-US" dirty="0" smtClean="0">
                <a:solidFill>
                  <a:srgbClr val="FFFFFF"/>
                </a:solidFill>
                <a:latin typeface="Rockwell"/>
                <a:cs typeface="Rockwell"/>
              </a:rPr>
              <a:t>Mathematics Improvement Network</a:t>
            </a:r>
          </a:p>
          <a:p>
            <a:pPr algn="ctr"/>
            <a:endParaRPr lang="en-US" dirty="0" smtClean="0">
              <a:solidFill>
                <a:srgbClr val="FFFFFF"/>
              </a:solidFill>
              <a:latin typeface="Rockwell"/>
              <a:cs typeface="Rockwell"/>
            </a:endParaRPr>
          </a:p>
          <a:p>
            <a:pPr algn="ctr"/>
            <a:endParaRPr lang="en-US" dirty="0" smtClean="0">
              <a:solidFill>
                <a:srgbClr val="FFFFFF"/>
              </a:solidFill>
              <a:latin typeface="Rockwell"/>
              <a:cs typeface="Rockwell"/>
            </a:endParaRPr>
          </a:p>
        </p:txBody>
      </p:sp>
      <p:sp>
        <p:nvSpPr>
          <p:cNvPr id="6" name="TextBox 5"/>
          <p:cNvSpPr txBox="1"/>
          <p:nvPr userDrawn="1"/>
        </p:nvSpPr>
        <p:spPr>
          <a:xfrm>
            <a:off x="0" y="6057781"/>
            <a:ext cx="9144000" cy="969496"/>
          </a:xfrm>
          <a:prstGeom prst="rect">
            <a:avLst/>
          </a:prstGeom>
          <a:solidFill>
            <a:schemeClr val="tx2"/>
          </a:solidFill>
        </p:spPr>
        <p:txBody>
          <a:bodyPr wrap="square" rtlCol="0">
            <a:spAutoFit/>
          </a:bodyPr>
          <a:lstStyle/>
          <a:p>
            <a:pPr algn="ctr"/>
            <a:r>
              <a:rPr lang="en-US" sz="1100" kern="1200" dirty="0" smtClean="0">
                <a:solidFill>
                  <a:schemeClr val="accent6"/>
                </a:solidFill>
                <a:effectLst/>
                <a:latin typeface="+mj-lt"/>
                <a:ea typeface="ＭＳ Ｐゴシック" pitchFamily="-107" charset="-128"/>
                <a:cs typeface="ＭＳ Ｐゴシック" pitchFamily="-107" charset="-128"/>
              </a:rPr>
              <a:t>© 2017 Mathematics Assessment Resource Service, University of Nottingham</a:t>
            </a:r>
          </a:p>
          <a:p>
            <a:pPr algn="ctr"/>
            <a:r>
              <a:rPr lang="en-US" sz="1100" kern="1200" dirty="0" smtClean="0">
                <a:solidFill>
                  <a:schemeClr val="accent6"/>
                </a:solidFill>
                <a:effectLst/>
                <a:latin typeface="+mj-lt"/>
                <a:ea typeface="ＭＳ Ｐゴシック" pitchFamily="-107" charset="-128"/>
                <a:cs typeface="ＭＳ Ｐゴシック" pitchFamily="-107" charset="-128"/>
              </a:rPr>
              <a:t>May be reproduced, unmodified, for non-commercial purposes under the Creative Commons license detailed at </a:t>
            </a:r>
          </a:p>
          <a:p>
            <a:pPr algn="ctr"/>
            <a:r>
              <a:rPr lang="en-US" sz="1100" kern="1200" dirty="0" smtClean="0">
                <a:solidFill>
                  <a:schemeClr val="accent6"/>
                </a:solidFill>
                <a:effectLst/>
                <a:latin typeface="+mj-lt"/>
                <a:ea typeface="ＭＳ Ｐゴシック" pitchFamily="-107" charset="-128"/>
                <a:cs typeface="ＭＳ Ｐゴシック" pitchFamily="-107" charset="-128"/>
              </a:rPr>
              <a:t>http://</a:t>
            </a:r>
            <a:r>
              <a:rPr lang="en-US" sz="1100" kern="1200" dirty="0" err="1" smtClean="0">
                <a:solidFill>
                  <a:schemeClr val="accent6"/>
                </a:solidFill>
                <a:effectLst/>
                <a:latin typeface="+mj-lt"/>
                <a:ea typeface="ＭＳ Ｐゴシック" pitchFamily="-107" charset="-128"/>
                <a:cs typeface="ＭＳ Ｐゴシック" pitchFamily="-107" charset="-128"/>
              </a:rPr>
              <a:t>creativecommons.org</a:t>
            </a:r>
            <a:r>
              <a:rPr lang="en-US" sz="1100" kern="1200" dirty="0" smtClean="0">
                <a:solidFill>
                  <a:schemeClr val="accent6"/>
                </a:solidFill>
                <a:effectLst/>
                <a:latin typeface="+mj-lt"/>
                <a:ea typeface="ＭＳ Ｐゴシック" pitchFamily="-107" charset="-128"/>
                <a:cs typeface="ＭＳ Ｐゴシック" pitchFamily="-107" charset="-128"/>
              </a:rPr>
              <a:t>/licenses/by-</a:t>
            </a:r>
            <a:r>
              <a:rPr lang="en-US" sz="1100" kern="1200" dirty="0" err="1" smtClean="0">
                <a:solidFill>
                  <a:schemeClr val="accent6"/>
                </a:solidFill>
                <a:effectLst/>
                <a:latin typeface="+mj-lt"/>
                <a:ea typeface="ＭＳ Ｐゴシック" pitchFamily="-107" charset="-128"/>
                <a:cs typeface="ＭＳ Ｐゴシック" pitchFamily="-107" charset="-128"/>
              </a:rPr>
              <a:t>nc</a:t>
            </a:r>
            <a:r>
              <a:rPr lang="en-US" sz="1100" kern="1200" dirty="0" smtClean="0">
                <a:solidFill>
                  <a:schemeClr val="accent6"/>
                </a:solidFill>
                <a:effectLst/>
                <a:latin typeface="+mj-lt"/>
                <a:ea typeface="ＭＳ Ｐゴシック" pitchFamily="-107" charset="-128"/>
                <a:cs typeface="ＭＳ Ｐゴシック" pitchFamily="-107" charset="-128"/>
              </a:rPr>
              <a:t>-</a:t>
            </a:r>
            <a:r>
              <a:rPr lang="en-US" sz="1100" kern="1200" dirty="0" err="1" smtClean="0">
                <a:solidFill>
                  <a:schemeClr val="accent6"/>
                </a:solidFill>
                <a:effectLst/>
                <a:latin typeface="+mj-lt"/>
                <a:ea typeface="ＭＳ Ｐゴシック" pitchFamily="-107" charset="-128"/>
                <a:cs typeface="ＭＳ Ｐゴシック" pitchFamily="-107" charset="-128"/>
              </a:rPr>
              <a:t>sa</a:t>
            </a:r>
            <a:r>
              <a:rPr lang="en-US" sz="1100" kern="1200" dirty="0" smtClean="0">
                <a:solidFill>
                  <a:schemeClr val="accent6"/>
                </a:solidFill>
                <a:effectLst/>
                <a:latin typeface="+mj-lt"/>
                <a:ea typeface="ＭＳ Ｐゴシック" pitchFamily="-107" charset="-128"/>
                <a:cs typeface="ＭＳ Ｐゴシック" pitchFamily="-107" charset="-128"/>
              </a:rPr>
              <a:t>/4.0/ - all other rights reserved</a:t>
            </a:r>
            <a:r>
              <a:rPr lang="en-US" sz="1100" kern="1200" dirty="0" smtClean="0">
                <a:solidFill>
                  <a:schemeClr val="tx1"/>
                </a:solidFill>
                <a:effectLst/>
                <a:latin typeface="+mj-lt"/>
                <a:ea typeface="ＭＳ Ｐゴシック" pitchFamily="-107" charset="-128"/>
                <a:cs typeface="ＭＳ Ｐゴシック" pitchFamily="-107" charset="-128"/>
              </a:rPr>
              <a:t/>
            </a:r>
            <a:br>
              <a:rPr lang="en-US" sz="1100" kern="1200" dirty="0" smtClean="0">
                <a:solidFill>
                  <a:schemeClr val="tx1"/>
                </a:solidFill>
                <a:effectLst/>
                <a:latin typeface="+mj-lt"/>
                <a:ea typeface="ＭＳ Ｐゴシック" pitchFamily="-107" charset="-128"/>
                <a:cs typeface="ＭＳ Ｐゴシック" pitchFamily="-107" charset="-128"/>
              </a:rPr>
            </a:br>
            <a:endParaRPr lang="en-US" dirty="0">
              <a:solidFill>
                <a:schemeClr val="tx1"/>
              </a:solidFill>
            </a:endParaRPr>
          </a:p>
        </p:txBody>
      </p:sp>
    </p:spTree>
    <p:extLst>
      <p:ext uri="{BB962C8B-B14F-4D97-AF65-F5344CB8AC3E}">
        <p14:creationId xmlns:p14="http://schemas.microsoft.com/office/powerpoint/2010/main" val="34455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normAutofit/>
          </a:bodyPr>
          <a:lstStyle>
            <a:lvl1pPr algn="l">
              <a:defRPr sz="3600" b="1"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15109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a:defRPr/>
            </a:pPr>
            <a:fld id="{6C43A5FD-F371-3A4C-A72D-7D77D4C647FD}" type="slidenum">
              <a:rPr lang="en-US" smtClean="0"/>
              <a:pPr>
                <a:defRPr/>
              </a:pPr>
              <a:t>‹#›</a:t>
            </a:fld>
            <a:endParaRPr lang="en-US"/>
          </a:p>
        </p:txBody>
      </p:sp>
    </p:spTree>
    <p:extLst>
      <p:ext uri="{BB962C8B-B14F-4D97-AF65-F5344CB8AC3E}">
        <p14:creationId xmlns:p14="http://schemas.microsoft.com/office/powerpoint/2010/main" val="260644403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422822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a:defRPr/>
            </a:pPr>
            <a:fld id="{6C43A5FD-F371-3A4C-A72D-7D77D4C647FD}" type="slidenum">
              <a:rPr lang="en-US" smtClean="0"/>
              <a:pPr>
                <a:defRPr/>
              </a:pPr>
              <a:t>‹#›</a:t>
            </a:fld>
            <a:endParaRPr lang="en-US"/>
          </a:p>
        </p:txBody>
      </p:sp>
    </p:spTree>
    <p:extLst>
      <p:ext uri="{BB962C8B-B14F-4D97-AF65-F5344CB8AC3E}">
        <p14:creationId xmlns:p14="http://schemas.microsoft.com/office/powerpoint/2010/main" val="26064440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a:defRPr/>
            </a:pPr>
            <a:fld id="{6C43A5FD-F371-3A4C-A72D-7D77D4C647FD}" type="slidenum">
              <a:rPr lang="en-US" smtClean="0"/>
              <a:pPr>
                <a:defRPr/>
              </a:pPr>
              <a:t>‹#›</a:t>
            </a:fld>
            <a:endParaRPr lang="en-US"/>
          </a:p>
        </p:txBody>
      </p:sp>
      <p:sp>
        <p:nvSpPr>
          <p:cNvPr id="4" name="Text Placeholder 3"/>
          <p:cNvSpPr>
            <a:spLocks noGrp="1"/>
          </p:cNvSpPr>
          <p:nvPr>
            <p:ph type="body" sz="quarter" idx="13" hasCustomPrompt="1"/>
          </p:nvPr>
        </p:nvSpPr>
        <p:spPr>
          <a:xfrm>
            <a:off x="457200" y="914400"/>
            <a:ext cx="8229600" cy="457200"/>
          </a:xfrm>
        </p:spPr>
        <p:txBody>
          <a:bodyPr/>
          <a:lstStyle>
            <a:lvl1pPr marL="0" indent="0">
              <a:buNone/>
              <a:defRPr kumimoji="1" lang="en-GB" sz="2400" b="1" i="0" kern="1200" dirty="0" smtClean="0">
                <a:solidFill>
                  <a:schemeClr val="tx1"/>
                </a:solidFill>
                <a:latin typeface="Arial Narrow"/>
                <a:ea typeface="+mj-ea"/>
                <a:cs typeface="Arial Narrow"/>
              </a:defRPr>
            </a:lvl1pPr>
            <a:lvl2pPr>
              <a:defRPr kumimoji="1" lang="en-GB" sz="2400" b="1" i="0" kern="1200" dirty="0" smtClean="0">
                <a:solidFill>
                  <a:srgbClr val="739F14"/>
                </a:solidFill>
                <a:latin typeface="Arial Narrow"/>
                <a:ea typeface="+mj-ea"/>
                <a:cs typeface="Arial Narrow"/>
              </a:defRPr>
            </a:lvl2pPr>
            <a:lvl3pPr>
              <a:defRPr kumimoji="1" lang="en-GB" sz="2400" b="1" i="0" kern="1200" dirty="0" smtClean="0">
                <a:solidFill>
                  <a:srgbClr val="739F14"/>
                </a:solidFill>
                <a:latin typeface="Arial Narrow"/>
                <a:ea typeface="+mj-ea"/>
                <a:cs typeface="Arial Narrow"/>
              </a:defRPr>
            </a:lvl3pPr>
            <a:lvl4pPr>
              <a:defRPr kumimoji="1" lang="en-GB" sz="2400" b="1" i="0" kern="1200" dirty="0" smtClean="0">
                <a:solidFill>
                  <a:srgbClr val="739F14"/>
                </a:solidFill>
                <a:latin typeface="Arial Narrow"/>
                <a:ea typeface="+mj-ea"/>
                <a:cs typeface="Arial Narrow"/>
              </a:defRPr>
            </a:lvl4pPr>
            <a:lvl5pPr>
              <a:defRPr kumimoji="1" lang="en-US" sz="2400" b="1" i="0" kern="1200" dirty="0">
                <a:solidFill>
                  <a:srgbClr val="739F14"/>
                </a:solidFill>
                <a:latin typeface="Arial Narrow"/>
                <a:ea typeface="+mj-ea"/>
                <a:cs typeface="Arial Narrow"/>
              </a:defRPr>
            </a:lvl5pPr>
          </a:lstStyle>
          <a:p>
            <a:pPr lvl="0"/>
            <a:r>
              <a:rPr lang="en-GB" dirty="0" smtClean="0"/>
              <a:t>CLICK TO EDIT MASTER TEXT STYLES</a:t>
            </a:r>
          </a:p>
        </p:txBody>
      </p:sp>
    </p:spTree>
    <p:extLst>
      <p:ext uri="{BB962C8B-B14F-4D97-AF65-F5344CB8AC3E}">
        <p14:creationId xmlns:p14="http://schemas.microsoft.com/office/powerpoint/2010/main" val="159673737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731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n-US"/>
          </a:p>
        </p:txBody>
      </p:sp>
      <p:sp>
        <p:nvSpPr>
          <p:cNvPr id="1027" name="Text Placeholder 2"/>
          <p:cNvSpPr>
            <a:spLocks noGrp="1"/>
          </p:cNvSpPr>
          <p:nvPr>
            <p:ph type="body" idx="1"/>
          </p:nvPr>
        </p:nvSpPr>
        <p:spPr bwMode="auto">
          <a:xfrm>
            <a:off x="457200" y="1319213"/>
            <a:ext cx="82296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4"/>
          </p:nvPr>
        </p:nvSpPr>
        <p:spPr>
          <a:xfrm>
            <a:off x="7358064" y="6151563"/>
            <a:ext cx="1328737" cy="2159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6C43A5FD-F371-3A4C-A72D-7D77D4C647F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70" r:id="rId4"/>
    <p:sldLayoutId id="2147483773" r:id="rId5"/>
    <p:sldLayoutId id="2147483774"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txStyles>
    <p:titleStyle>
      <a:lvl1pPr algn="ctr" defTabSz="457200" rtl="0" eaLnBrk="1" fontAlgn="base" hangingPunct="1">
        <a:spcBef>
          <a:spcPct val="0"/>
        </a:spcBef>
        <a:spcAft>
          <a:spcPct val="0"/>
        </a:spcAft>
        <a:defRPr sz="3200" b="1" kern="1200">
          <a:solidFill>
            <a:schemeClr val="bg1"/>
          </a:solidFill>
          <a:latin typeface="Rockwell"/>
          <a:ea typeface="MS PGothic" panose="020B0600070205080204" pitchFamily="34" charset="-128"/>
          <a:cs typeface="Rockwell"/>
        </a:defRPr>
      </a:lvl1pPr>
      <a:lvl2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2pPr>
      <a:lvl3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3pPr>
      <a:lvl4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4pPr>
      <a:lvl5pPr algn="ctr" defTabSz="457200" rtl="0" eaLnBrk="1" fontAlgn="base" hangingPunct="1">
        <a:spcBef>
          <a:spcPct val="0"/>
        </a:spcBef>
        <a:spcAft>
          <a:spcPct val="0"/>
        </a:spcAft>
        <a:defRPr sz="3200" b="1">
          <a:solidFill>
            <a:schemeClr val="bg1"/>
          </a:solidFill>
          <a:latin typeface="Rockwell" charset="0"/>
          <a:ea typeface="MS PGothic" panose="020B0600070205080204" pitchFamily="34" charset="-128"/>
          <a:cs typeface="Rockwell" panose="02060603020205020403" pitchFamily="18" charset="0"/>
        </a:defRPr>
      </a:lvl5pPr>
      <a:lvl6pPr marL="4572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3200" b="1">
          <a:solidFill>
            <a:schemeClr val="tx2"/>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b="0" kern="1200">
          <a:solidFill>
            <a:srgbClr val="6C0000"/>
          </a:solidFill>
          <a:latin typeface="+mj-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j-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foster77.co.uk/Percentage%20Change%20TASK%20SHEET.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map.mathshell.org/lessons.php?unit=7325&amp;collection=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hyperlink" Target="http://www.bowlandmaths.org.uk/pd/pd_01.html"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foster77.co.uk/Percentage%20Change%20TASK%20SHEE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foster77.co.uk/Percentage%20Change%20TASK%20SHEET.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map.mathshell.org/lessons.php?unit=7325&amp;collection=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map.mathshell.org/lessons.php?unit=7325&amp;collection=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hyperlink" Target="http://www.bowlandmaths.org.uk/pd/pd_01.html"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hyperlink" Target="http://www.bowlandmaths.org.uk/pd/pd_01.html"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smtClean="0"/>
          </a:p>
          <a:p>
            <a:endParaRPr lang="en-US" dirty="0"/>
          </a:p>
          <a:p>
            <a:endParaRPr lang="en-US" dirty="0" smtClean="0"/>
          </a:p>
          <a:p>
            <a:r>
              <a:rPr lang="en-US" dirty="0" smtClean="0"/>
              <a:t>Developing Mathematical Proficiency</a:t>
            </a:r>
          </a:p>
          <a:p>
            <a:r>
              <a:rPr lang="en-US" b="0" dirty="0"/>
              <a:t>The potential of different types of tasks for student learning</a:t>
            </a:r>
            <a:endParaRPr lang="en-GB" b="0" dirty="0"/>
          </a:p>
        </p:txBody>
      </p:sp>
      <p:pic>
        <p:nvPicPr>
          <p:cNvPr id="3" name="Picture 2"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34017874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Procedural Fluency</a:t>
            </a:r>
            <a:endParaRPr lang="en-US" b="0" dirty="0"/>
          </a:p>
        </p:txBody>
      </p:sp>
      <p:sp>
        <p:nvSpPr>
          <p:cNvPr id="4" name="Content Placeholder 3"/>
          <p:cNvSpPr>
            <a:spLocks noGrp="1"/>
          </p:cNvSpPr>
          <p:nvPr>
            <p:ph sz="half" idx="2"/>
          </p:nvPr>
        </p:nvSpPr>
        <p:spPr>
          <a:xfrm>
            <a:off x="467544" y="1113693"/>
            <a:ext cx="8219256" cy="4619564"/>
          </a:xfrm>
        </p:spPr>
        <p:txBody>
          <a:bodyPr/>
          <a:lstStyle/>
          <a:p>
            <a:pPr marL="0" indent="0">
              <a:buNone/>
            </a:pPr>
            <a:r>
              <a:rPr lang="en-US" sz="2400" dirty="0" smtClean="0"/>
              <a:t>“Business </a:t>
            </a:r>
            <a:r>
              <a:rPr lang="en-US" sz="2400" dirty="0"/>
              <a:t>and political leaders are asking schools to ensure that students leave high school 'college and career ready,' possessing </a:t>
            </a:r>
            <a:r>
              <a:rPr lang="en-US" sz="2400" dirty="0" smtClean="0"/>
              <a:t>21</a:t>
            </a:r>
            <a:r>
              <a:rPr lang="en-US" sz="2400" baseline="30000" dirty="0" smtClean="0"/>
              <a:t>st</a:t>
            </a:r>
            <a:r>
              <a:rPr lang="en-US" sz="2400" dirty="0" smtClean="0"/>
              <a:t> </a:t>
            </a:r>
            <a:r>
              <a:rPr lang="en-US" sz="2400" dirty="0"/>
              <a:t>C</a:t>
            </a:r>
            <a:r>
              <a:rPr lang="en-US" sz="2400" dirty="0" smtClean="0"/>
              <a:t>entury </a:t>
            </a:r>
            <a:r>
              <a:rPr lang="en-US" sz="2400" dirty="0"/>
              <a:t>competencies that will prepare them for adult roles as citizens, employees, managers, parents, volunteers, and entrepreneurs. Using mathematics effectively to solve real-world problems is a critical component of those competencies, and, consequently, is a strong emphasis in the Common Core State Standards for Mathematics and other high-quality </a:t>
            </a:r>
            <a:r>
              <a:rPr lang="en-US" sz="2400" dirty="0" smtClean="0"/>
              <a:t>standards. Developing </a:t>
            </a:r>
            <a:r>
              <a:rPr lang="en-US" sz="2400" dirty="0"/>
              <a:t>procedural fluency is a critical part of instruction to ensure that students are adequately prepared for their </a:t>
            </a:r>
            <a:r>
              <a:rPr lang="en-US" sz="2400" dirty="0" smtClean="0"/>
              <a:t>futures.”</a:t>
            </a:r>
            <a:endParaRPr lang="en-US" sz="2400" i="1" dirty="0"/>
          </a:p>
        </p:txBody>
      </p:sp>
      <p:sp>
        <p:nvSpPr>
          <p:cNvPr id="5" name="Rectangle 4"/>
          <p:cNvSpPr/>
          <p:nvPr/>
        </p:nvSpPr>
        <p:spPr>
          <a:xfrm>
            <a:off x="539552" y="5949280"/>
            <a:ext cx="8136904" cy="307777"/>
          </a:xfrm>
          <a:prstGeom prst="rect">
            <a:avLst/>
          </a:prstGeom>
        </p:spPr>
        <p:txBody>
          <a:bodyPr wrap="square">
            <a:spAutoFit/>
          </a:bodyPr>
          <a:lstStyle/>
          <a:p>
            <a:pPr algn="r"/>
            <a:r>
              <a:rPr lang="en-US" sz="1400" dirty="0"/>
              <a:t>NCTM </a:t>
            </a:r>
            <a:r>
              <a:rPr lang="en-US" sz="1400" dirty="0" smtClean="0"/>
              <a:t>President Diane Briars (2014) Students Need Procedural Fluency in Mathematics</a:t>
            </a:r>
            <a:endParaRPr lang="en-US" sz="1400" dirty="0"/>
          </a:p>
        </p:txBody>
      </p:sp>
    </p:spTree>
    <p:extLst>
      <p:ext uri="{BB962C8B-B14F-4D97-AF65-F5344CB8AC3E}">
        <p14:creationId xmlns:p14="http://schemas.microsoft.com/office/powerpoint/2010/main" val="3281879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Procedural Fluency</a:t>
            </a:r>
            <a:endParaRPr lang="en-US" b="0" dirty="0"/>
          </a:p>
        </p:txBody>
      </p:sp>
      <p:sp>
        <p:nvSpPr>
          <p:cNvPr id="4" name="Content Placeholder 3"/>
          <p:cNvSpPr>
            <a:spLocks noGrp="1"/>
          </p:cNvSpPr>
          <p:nvPr>
            <p:ph sz="half" idx="2"/>
          </p:nvPr>
        </p:nvSpPr>
        <p:spPr>
          <a:xfrm>
            <a:off x="467544" y="1113692"/>
            <a:ext cx="8219256" cy="5012471"/>
          </a:xfrm>
        </p:spPr>
        <p:txBody>
          <a:bodyPr/>
          <a:lstStyle/>
          <a:p>
            <a:pPr marL="0" indent="0">
              <a:buNone/>
            </a:pPr>
            <a:r>
              <a:rPr lang="en-US" dirty="0" smtClean="0"/>
              <a:t>The ability to apply appropriate procedures:</a:t>
            </a:r>
          </a:p>
          <a:p>
            <a:r>
              <a:rPr lang="en-US" b="1" dirty="0" smtClean="0"/>
              <a:t>Accurately</a:t>
            </a:r>
            <a:r>
              <a:rPr lang="en-US" dirty="0" smtClean="0"/>
              <a:t> - </a:t>
            </a:r>
            <a:r>
              <a:rPr lang="en-US" dirty="0"/>
              <a:t>reliably </a:t>
            </a:r>
            <a:r>
              <a:rPr lang="en-US" dirty="0" smtClean="0"/>
              <a:t>producing </a:t>
            </a:r>
            <a:r>
              <a:rPr lang="en-US" dirty="0"/>
              <a:t>the correct </a:t>
            </a:r>
            <a:r>
              <a:rPr lang="en-US" dirty="0" smtClean="0"/>
              <a:t>answer</a:t>
            </a:r>
          </a:p>
          <a:p>
            <a:r>
              <a:rPr lang="en-US" b="1" dirty="0" smtClean="0"/>
              <a:t>Efficiently</a:t>
            </a:r>
            <a:r>
              <a:rPr lang="en-US" dirty="0" smtClean="0"/>
              <a:t> – carrying </a:t>
            </a:r>
            <a:r>
              <a:rPr lang="en-US" dirty="0"/>
              <a:t>out </a:t>
            </a:r>
            <a:r>
              <a:rPr lang="en-US" dirty="0" smtClean="0"/>
              <a:t>procedures easily</a:t>
            </a:r>
            <a:r>
              <a:rPr lang="en-US" dirty="0"/>
              <a:t>, </a:t>
            </a:r>
            <a:r>
              <a:rPr lang="en-US" dirty="0" smtClean="0"/>
              <a:t>keeping </a:t>
            </a:r>
            <a:r>
              <a:rPr lang="en-US" dirty="0"/>
              <a:t>track of </a:t>
            </a:r>
            <a:r>
              <a:rPr lang="en-US" dirty="0" smtClean="0"/>
              <a:t>sub-problems</a:t>
            </a:r>
            <a:r>
              <a:rPr lang="en-US" dirty="0"/>
              <a:t>, and </a:t>
            </a:r>
            <a:r>
              <a:rPr lang="en-US" dirty="0" smtClean="0"/>
              <a:t>making </a:t>
            </a:r>
            <a:r>
              <a:rPr lang="en-US" dirty="0"/>
              <a:t>use of intermediate results to solve </a:t>
            </a:r>
            <a:r>
              <a:rPr lang="en-US" dirty="0" smtClean="0"/>
              <a:t>a problem</a:t>
            </a:r>
          </a:p>
          <a:p>
            <a:r>
              <a:rPr lang="en-US" b="1" dirty="0" smtClean="0"/>
              <a:t>Flexibly</a:t>
            </a:r>
            <a:r>
              <a:rPr lang="en-US" dirty="0" smtClean="0"/>
              <a:t> </a:t>
            </a:r>
            <a:r>
              <a:rPr lang="en-US" dirty="0"/>
              <a:t>- </a:t>
            </a:r>
            <a:r>
              <a:rPr lang="en-US" dirty="0" smtClean="0"/>
              <a:t>knowing </a:t>
            </a:r>
            <a:r>
              <a:rPr lang="en-US" dirty="0"/>
              <a:t>more than one approach, </a:t>
            </a:r>
            <a:r>
              <a:rPr lang="en-US" dirty="0" smtClean="0"/>
              <a:t>choosing an </a:t>
            </a:r>
            <a:r>
              <a:rPr lang="en-US" dirty="0"/>
              <a:t>appropriate strategy, and </a:t>
            </a:r>
            <a:r>
              <a:rPr lang="en-US" dirty="0" smtClean="0"/>
              <a:t>using one </a:t>
            </a:r>
            <a:r>
              <a:rPr lang="en-US" dirty="0"/>
              <a:t>method to solve and another method to double-</a:t>
            </a:r>
            <a:r>
              <a:rPr lang="en-US" dirty="0" smtClean="0"/>
              <a:t>check</a:t>
            </a:r>
            <a:endParaRPr lang="en-US" dirty="0"/>
          </a:p>
        </p:txBody>
      </p:sp>
      <p:sp>
        <p:nvSpPr>
          <p:cNvPr id="5" name="Rectangle 4"/>
          <p:cNvSpPr/>
          <p:nvPr/>
        </p:nvSpPr>
        <p:spPr>
          <a:xfrm>
            <a:off x="755576" y="6433591"/>
            <a:ext cx="8064896" cy="307777"/>
          </a:xfrm>
          <a:prstGeom prst="rect">
            <a:avLst/>
          </a:prstGeom>
        </p:spPr>
        <p:txBody>
          <a:bodyPr wrap="square">
            <a:spAutoFit/>
          </a:bodyPr>
          <a:lstStyle/>
          <a:p>
            <a:pPr algn="r"/>
            <a:r>
              <a:rPr lang="en-US" sz="1100" dirty="0" smtClean="0"/>
              <a:t>Briars (2016) NCSM </a:t>
            </a:r>
            <a:r>
              <a:rPr lang="en-US" sz="1100" dirty="0">
                <a:solidFill>
                  <a:srgbClr val="002060"/>
                </a:solidFill>
              </a:rPr>
              <a:t>Supporting Teachers in Building Procedural Fluency from Conceptual </a:t>
            </a:r>
            <a:r>
              <a:rPr lang="en-US" sz="1100" dirty="0" smtClean="0">
                <a:solidFill>
                  <a:srgbClr val="002060"/>
                </a:solidFill>
              </a:rPr>
              <a:t>Understanding</a:t>
            </a:r>
            <a:r>
              <a:rPr lang="en-US" sz="1400" dirty="0" smtClean="0"/>
              <a:t> </a:t>
            </a:r>
            <a:endParaRPr lang="en-US" sz="1400" dirty="0"/>
          </a:p>
        </p:txBody>
      </p:sp>
    </p:spTree>
    <p:extLst>
      <p:ext uri="{BB962C8B-B14F-4D97-AF65-F5344CB8AC3E}">
        <p14:creationId xmlns:p14="http://schemas.microsoft.com/office/powerpoint/2010/main" val="4640738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Strategic Competence</a:t>
            </a:r>
            <a:endParaRPr lang="en-US" b="0" dirty="0"/>
          </a:p>
        </p:txBody>
      </p:sp>
      <p:sp>
        <p:nvSpPr>
          <p:cNvPr id="3" name="Content Placeholder 2"/>
          <p:cNvSpPr>
            <a:spLocks noGrp="1"/>
          </p:cNvSpPr>
          <p:nvPr>
            <p:ph sz="half" idx="1"/>
          </p:nvPr>
        </p:nvSpPr>
        <p:spPr>
          <a:xfrm>
            <a:off x="457200" y="1113692"/>
            <a:ext cx="8219256" cy="5012471"/>
          </a:xfrm>
        </p:spPr>
        <p:txBody>
          <a:bodyPr/>
          <a:lstStyle/>
          <a:p>
            <a:pPr marL="0" indent="0">
              <a:buNone/>
            </a:pPr>
            <a:r>
              <a:rPr lang="en-US" sz="2200" dirty="0" smtClean="0"/>
              <a:t>When faced with a mathematical problem students who are strategically competent have the ability to:</a:t>
            </a:r>
          </a:p>
          <a:p>
            <a:pPr marL="0" indent="0">
              <a:buNone/>
            </a:pPr>
            <a:r>
              <a:rPr lang="en-US" sz="2400" b="1" dirty="0" smtClean="0"/>
              <a:t>Formulate </a:t>
            </a:r>
          </a:p>
          <a:p>
            <a:r>
              <a:rPr lang="en-US" sz="2000" dirty="0" smtClean="0"/>
              <a:t>Identify </a:t>
            </a:r>
            <a:r>
              <a:rPr lang="en-US" sz="2000" dirty="0"/>
              <a:t>accessible </a:t>
            </a:r>
            <a:r>
              <a:rPr lang="en-US" sz="2000" dirty="0" smtClean="0"/>
              <a:t>questions</a:t>
            </a:r>
            <a:endParaRPr lang="en-US" sz="2000" dirty="0"/>
          </a:p>
          <a:p>
            <a:r>
              <a:rPr lang="en-US" sz="2000" dirty="0"/>
              <a:t>Make simplifying </a:t>
            </a:r>
            <a:r>
              <a:rPr lang="en-US" sz="2000" dirty="0" smtClean="0"/>
              <a:t>assumptions</a:t>
            </a:r>
            <a:endParaRPr lang="en-US" sz="2000" dirty="0"/>
          </a:p>
          <a:p>
            <a:r>
              <a:rPr lang="en-US" sz="2000" dirty="0"/>
              <a:t>Identify significant </a:t>
            </a:r>
            <a:r>
              <a:rPr lang="en-US" sz="2000" dirty="0" smtClean="0"/>
              <a:t>variables and generate </a:t>
            </a:r>
            <a:r>
              <a:rPr lang="en-US" sz="2000" dirty="0"/>
              <a:t>relationships between </a:t>
            </a:r>
            <a:r>
              <a:rPr lang="en-US" sz="2000" dirty="0" smtClean="0"/>
              <a:t>them</a:t>
            </a:r>
          </a:p>
          <a:p>
            <a:pPr marL="0" indent="0">
              <a:buNone/>
            </a:pPr>
            <a:r>
              <a:rPr lang="en-US" sz="2400" b="1" dirty="0" smtClean="0"/>
              <a:t>Represent </a:t>
            </a:r>
            <a:endParaRPr lang="en-US" sz="2400" b="1" dirty="0"/>
          </a:p>
          <a:p>
            <a:r>
              <a:rPr lang="en-US" sz="2000" dirty="0">
                <a:solidFill>
                  <a:schemeClr val="accent2">
                    <a:lumMod val="50000"/>
                  </a:schemeClr>
                </a:solidFill>
              </a:rPr>
              <a:t>Represent</a:t>
            </a:r>
            <a:r>
              <a:rPr lang="en-US" sz="2000" dirty="0"/>
              <a:t> </a:t>
            </a:r>
            <a:r>
              <a:rPr lang="en-US" sz="2000" dirty="0" smtClean="0"/>
              <a:t>the situation mathematically, selecting </a:t>
            </a:r>
            <a:r>
              <a:rPr lang="en-US" sz="2000" dirty="0"/>
              <a:t>appropriate mathematical concepts and </a:t>
            </a:r>
            <a:r>
              <a:rPr lang="en-US" sz="2000" dirty="0" smtClean="0"/>
              <a:t>procedures</a:t>
            </a:r>
          </a:p>
          <a:p>
            <a:pPr marL="0" indent="0">
              <a:buNone/>
            </a:pPr>
            <a:r>
              <a:rPr lang="en-US" sz="2400" b="1" dirty="0" smtClean="0"/>
              <a:t>Solve</a:t>
            </a:r>
          </a:p>
          <a:p>
            <a:r>
              <a:rPr lang="en-US" sz="2000" dirty="0" smtClean="0"/>
              <a:t>Monitor progress in a solution approach, changing direction as needed</a:t>
            </a:r>
          </a:p>
          <a:p>
            <a:r>
              <a:rPr lang="en-US" sz="2000" dirty="0" smtClean="0"/>
              <a:t>Interpret and evaluate results in the context of the problem</a:t>
            </a:r>
          </a:p>
          <a:p>
            <a:r>
              <a:rPr lang="en-US" sz="2000" dirty="0" smtClean="0"/>
              <a:t>Explain why a conclusion does or doesn’t make sense</a:t>
            </a:r>
          </a:p>
          <a:p>
            <a:pPr marL="285750" indent="-285750">
              <a:buClr>
                <a:srgbClr val="B9252B"/>
              </a:buClr>
              <a:buSzPct val="100000"/>
              <a:buFont typeface="Arial"/>
              <a:buChar char="•"/>
              <a:defRPr sz="1800" b="0">
                <a:solidFill>
                  <a:srgbClr val="000000"/>
                </a:solidFill>
                <a:uFillTx/>
              </a:defRPr>
            </a:pPr>
            <a:endParaRPr lang="en-US" sz="2000" dirty="0" smtClean="0">
              <a:solidFill>
                <a:schemeClr val="tx2"/>
              </a:solidFill>
            </a:endParaRPr>
          </a:p>
          <a:p>
            <a:pPr marL="0" indent="0">
              <a:buClr>
                <a:srgbClr val="B9252B"/>
              </a:buClr>
              <a:buSzPct val="100000"/>
              <a:buNone/>
              <a:defRPr sz="1800" b="0">
                <a:solidFill>
                  <a:srgbClr val="000000"/>
                </a:solidFill>
                <a:uFillTx/>
              </a:defRPr>
            </a:pPr>
            <a:endParaRPr lang="en-US" sz="1800" dirty="0"/>
          </a:p>
          <a:p>
            <a:pPr marL="285750" indent="-285750">
              <a:buClr>
                <a:srgbClr val="B9252B"/>
              </a:buClr>
              <a:buSzPct val="100000"/>
              <a:buFont typeface="Arial"/>
              <a:buChar char="•"/>
              <a:defRPr sz="1800" b="0">
                <a:solidFill>
                  <a:srgbClr val="000000"/>
                </a:solidFill>
                <a:uFillTx/>
              </a:defRPr>
            </a:pPr>
            <a:endParaRPr lang="en-US" dirty="0"/>
          </a:p>
          <a:p>
            <a:endParaRPr lang="en-US" dirty="0"/>
          </a:p>
          <a:p>
            <a:endParaRPr lang="en-US" dirty="0"/>
          </a:p>
        </p:txBody>
      </p:sp>
    </p:spTree>
    <p:extLst>
      <p:ext uri="{BB962C8B-B14F-4D97-AF65-F5344CB8AC3E}">
        <p14:creationId xmlns:p14="http://schemas.microsoft.com/office/powerpoint/2010/main" val="17571117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17032"/>
            <a:ext cx="5976664" cy="1323439"/>
          </a:xfrm>
          <a:prstGeom prst="rect">
            <a:avLst/>
          </a:prstGeom>
          <a:noFill/>
        </p:spPr>
        <p:txBody>
          <a:bodyPr wrap="square" rtlCol="0">
            <a:spAutoFit/>
          </a:bodyPr>
          <a:lstStyle/>
          <a:p>
            <a:pPr algn="ctr"/>
            <a:r>
              <a:rPr lang="en-US" sz="4000" b="1" dirty="0" smtClean="0">
                <a:solidFill>
                  <a:schemeClr val="bg1"/>
                </a:solidFill>
                <a:latin typeface="Rockwell"/>
                <a:cs typeface="Rockwell"/>
              </a:rPr>
              <a:t>Strategic</a:t>
            </a:r>
            <a:br>
              <a:rPr lang="en-US" sz="4000" b="1" dirty="0" smtClean="0">
                <a:solidFill>
                  <a:schemeClr val="bg1"/>
                </a:solidFill>
                <a:latin typeface="Rockwell"/>
                <a:cs typeface="Rockwell"/>
              </a:rPr>
            </a:br>
            <a:r>
              <a:rPr lang="en-US" sz="4000" b="1" dirty="0" smtClean="0">
                <a:solidFill>
                  <a:schemeClr val="bg1"/>
                </a:solidFill>
                <a:latin typeface="Rockwell"/>
                <a:cs typeface="Rockwell"/>
              </a:rPr>
              <a:t>Competence</a:t>
            </a:r>
            <a:endParaRPr lang="en-US" sz="4000" b="1" dirty="0">
              <a:solidFill>
                <a:schemeClr val="bg1"/>
              </a:solidFill>
              <a:latin typeface="Rockwell"/>
              <a:cs typeface="Rockwell"/>
            </a:endParaRP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27926734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Students as Active Problem Solvers</a:t>
            </a:r>
            <a:endParaRPr lang="en-US" b="0" dirty="0"/>
          </a:p>
        </p:txBody>
      </p:sp>
      <p:pic>
        <p:nvPicPr>
          <p:cNvPr id="5" name="Picture 4"/>
          <p:cNvPicPr>
            <a:picLocks noChangeAspect="1"/>
          </p:cNvPicPr>
          <p:nvPr/>
        </p:nvPicPr>
        <p:blipFill>
          <a:blip r:embed="rId3"/>
          <a:stretch>
            <a:fillRect/>
          </a:stretch>
        </p:blipFill>
        <p:spPr>
          <a:xfrm>
            <a:off x="971600" y="1268760"/>
            <a:ext cx="6962955" cy="3888543"/>
          </a:xfrm>
          <a:prstGeom prst="rect">
            <a:avLst/>
          </a:prstGeom>
        </p:spPr>
      </p:pic>
      <p:sp>
        <p:nvSpPr>
          <p:cNvPr id="6" name="Rectangle 5"/>
          <p:cNvSpPr/>
          <p:nvPr/>
        </p:nvSpPr>
        <p:spPr>
          <a:xfrm>
            <a:off x="611560" y="6335742"/>
            <a:ext cx="8136904" cy="261610"/>
          </a:xfrm>
          <a:prstGeom prst="rect">
            <a:avLst/>
          </a:prstGeom>
        </p:spPr>
        <p:txBody>
          <a:bodyPr wrap="square">
            <a:spAutoFit/>
          </a:bodyPr>
          <a:lstStyle/>
          <a:p>
            <a:pPr algn="r"/>
            <a:r>
              <a:rPr lang="en-US" sz="1100" dirty="0" smtClean="0"/>
              <a:t>Reproduced from https</a:t>
            </a:r>
            <a:r>
              <a:rPr lang="en-US" sz="1100" dirty="0"/>
              <a:t>://</a:t>
            </a:r>
            <a:r>
              <a:rPr lang="en-US" sz="1100" dirty="0" err="1"/>
              <a:t>www.oecd.org</a:t>
            </a:r>
            <a:r>
              <a:rPr lang="en-US" sz="1100" dirty="0"/>
              <a:t>/</a:t>
            </a:r>
            <a:r>
              <a:rPr lang="en-US" sz="1100" dirty="0" err="1"/>
              <a:t>pisa</a:t>
            </a:r>
            <a:r>
              <a:rPr lang="en-US" sz="1100" dirty="0"/>
              <a:t>/</a:t>
            </a:r>
            <a:r>
              <a:rPr lang="en-US" sz="1100" dirty="0" err="1"/>
              <a:t>pisaproducts</a:t>
            </a:r>
            <a:r>
              <a:rPr lang="en-US" sz="1100" dirty="0"/>
              <a:t>/Draft%20PISA%202015%20Mathematics%20Framework%20.pdf</a:t>
            </a:r>
            <a:r>
              <a:rPr lang="en-GB" sz="1100" dirty="0"/>
              <a:t> </a:t>
            </a:r>
            <a:endParaRPr lang="en-US" sz="1100" dirty="0"/>
          </a:p>
        </p:txBody>
      </p:sp>
    </p:spTree>
    <p:extLst>
      <p:ext uri="{BB962C8B-B14F-4D97-AF65-F5344CB8AC3E}">
        <p14:creationId xmlns:p14="http://schemas.microsoft.com/office/powerpoint/2010/main" val="4201541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Relationship Between the Strands</a:t>
            </a:r>
            <a:endParaRPr lang="en-US" b="0" dirty="0"/>
          </a:p>
        </p:txBody>
      </p:sp>
      <p:sp>
        <p:nvSpPr>
          <p:cNvPr id="3" name="Content Placeholder 2"/>
          <p:cNvSpPr>
            <a:spLocks noGrp="1"/>
          </p:cNvSpPr>
          <p:nvPr>
            <p:ph sz="half" idx="1"/>
          </p:nvPr>
        </p:nvSpPr>
        <p:spPr>
          <a:xfrm>
            <a:off x="457200" y="1113692"/>
            <a:ext cx="8219256" cy="5012471"/>
          </a:xfrm>
        </p:spPr>
        <p:txBody>
          <a:bodyPr/>
          <a:lstStyle/>
          <a:p>
            <a:r>
              <a:rPr lang="en-US" b="1" dirty="0" smtClean="0"/>
              <a:t>Strategic Competence</a:t>
            </a:r>
          </a:p>
          <a:p>
            <a:pPr>
              <a:buFontTx/>
              <a:buChar char="-"/>
            </a:pPr>
            <a:r>
              <a:rPr lang="en-US" sz="2400" dirty="0" smtClean="0"/>
              <a:t>Provides a context for developing conceptual understanding</a:t>
            </a:r>
          </a:p>
          <a:p>
            <a:pPr>
              <a:buFontTx/>
              <a:buChar char="-"/>
            </a:pPr>
            <a:r>
              <a:rPr lang="en-US" sz="2400" dirty="0" smtClean="0"/>
              <a:t>Depends on conceptual understanding and procedural fluency</a:t>
            </a:r>
          </a:p>
          <a:p>
            <a:pPr>
              <a:buFontTx/>
              <a:buChar char="-"/>
            </a:pPr>
            <a:endParaRPr lang="en-US" sz="1050" dirty="0"/>
          </a:p>
          <a:p>
            <a:r>
              <a:rPr lang="en-US" b="1" dirty="0" smtClean="0"/>
              <a:t>Procedural Fluency</a:t>
            </a:r>
          </a:p>
          <a:p>
            <a:pPr>
              <a:buFontTx/>
              <a:buChar char="-"/>
            </a:pPr>
            <a:r>
              <a:rPr lang="en-US" sz="2400" dirty="0" smtClean="0"/>
              <a:t>Develops as strategic competence is used to select procedures</a:t>
            </a:r>
          </a:p>
          <a:p>
            <a:pPr>
              <a:buFontTx/>
              <a:buChar char="-"/>
            </a:pPr>
            <a:endParaRPr lang="en-US" sz="1000" dirty="0"/>
          </a:p>
          <a:p>
            <a:r>
              <a:rPr lang="en-US" b="1" dirty="0" smtClean="0"/>
              <a:t>Conceptual Understanding</a:t>
            </a:r>
          </a:p>
          <a:p>
            <a:pPr>
              <a:buFontTx/>
              <a:buChar char="-"/>
            </a:pPr>
            <a:r>
              <a:rPr lang="en-US" sz="2400" dirty="0" smtClean="0"/>
              <a:t>Develops as new skills are acquired through increased competence at devising strategies for solving problems</a:t>
            </a:r>
          </a:p>
          <a:p>
            <a:pPr marL="0" indent="0">
              <a:buNone/>
            </a:pPr>
            <a:endParaRPr lang="en-US" dirty="0"/>
          </a:p>
        </p:txBody>
      </p:sp>
    </p:spTree>
    <p:extLst>
      <p:ext uri="{BB962C8B-B14F-4D97-AF65-F5344CB8AC3E}">
        <p14:creationId xmlns:p14="http://schemas.microsoft.com/office/powerpoint/2010/main" val="3547404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17032"/>
            <a:ext cx="5976664" cy="1323439"/>
          </a:xfrm>
          <a:prstGeom prst="rect">
            <a:avLst/>
          </a:prstGeom>
          <a:noFill/>
        </p:spPr>
        <p:txBody>
          <a:bodyPr wrap="square" rtlCol="0">
            <a:spAutoFit/>
          </a:bodyPr>
          <a:lstStyle/>
          <a:p>
            <a:pPr algn="ctr"/>
            <a:r>
              <a:rPr lang="en-US" sz="4000" b="1" dirty="0" smtClean="0">
                <a:solidFill>
                  <a:schemeClr val="bg1"/>
                </a:solidFill>
                <a:latin typeface="Rockwell"/>
                <a:cs typeface="Rockwell"/>
              </a:rPr>
              <a:t>Adaptive</a:t>
            </a:r>
            <a:br>
              <a:rPr lang="en-US" sz="4000" b="1" dirty="0" smtClean="0">
                <a:solidFill>
                  <a:schemeClr val="bg1"/>
                </a:solidFill>
                <a:latin typeface="Rockwell"/>
                <a:cs typeface="Rockwell"/>
              </a:rPr>
            </a:br>
            <a:r>
              <a:rPr lang="en-US" sz="4000" b="1" dirty="0" smtClean="0">
                <a:solidFill>
                  <a:schemeClr val="bg1"/>
                </a:solidFill>
                <a:latin typeface="Rockwell"/>
                <a:cs typeface="Rockwell"/>
              </a:rPr>
              <a:t>Reasoning</a:t>
            </a:r>
            <a:endParaRPr lang="en-US" sz="4000" b="1" dirty="0">
              <a:solidFill>
                <a:schemeClr val="bg1"/>
              </a:solidFill>
              <a:latin typeface="Rockwell"/>
              <a:cs typeface="Rockwell"/>
            </a:endParaRP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27926734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Adaptive Reasoning</a:t>
            </a:r>
            <a:endParaRPr lang="en-US" b="0" dirty="0"/>
          </a:p>
        </p:txBody>
      </p:sp>
      <p:sp>
        <p:nvSpPr>
          <p:cNvPr id="5" name="Rectangle 4"/>
          <p:cNvSpPr/>
          <p:nvPr/>
        </p:nvSpPr>
        <p:spPr>
          <a:xfrm>
            <a:off x="467544" y="1351509"/>
            <a:ext cx="8208912" cy="5247590"/>
          </a:xfrm>
          <a:prstGeom prst="rect">
            <a:avLst/>
          </a:prstGeom>
        </p:spPr>
        <p:txBody>
          <a:bodyPr wrap="square">
            <a:spAutoFit/>
          </a:bodyPr>
          <a:lstStyle/>
          <a:p>
            <a:pPr marL="0" indent="0">
              <a:buNone/>
            </a:pPr>
            <a:endParaRPr lang="en-US" dirty="0" smtClean="0">
              <a:solidFill>
                <a:schemeClr val="tx2"/>
              </a:solidFill>
            </a:endParaRPr>
          </a:p>
          <a:p>
            <a:pPr marL="0" indent="0">
              <a:buNone/>
            </a:pPr>
            <a:endParaRPr lang="en-US" dirty="0">
              <a:solidFill>
                <a:schemeClr val="tx2"/>
              </a:solidFill>
            </a:endParaRPr>
          </a:p>
          <a:p>
            <a:pPr marL="0" indent="0">
              <a:buNone/>
            </a:pPr>
            <a:endParaRPr lang="en-US" dirty="0" smtClean="0">
              <a:solidFill>
                <a:schemeClr val="tx2"/>
              </a:solidFill>
            </a:endParaRPr>
          </a:p>
          <a:p>
            <a:pPr marL="0" indent="0" algn="ctr">
              <a:buNone/>
            </a:pPr>
            <a:r>
              <a:rPr lang="en-US" dirty="0" smtClean="0">
                <a:solidFill>
                  <a:schemeClr val="tx2"/>
                </a:solidFill>
              </a:rPr>
              <a:t>“One </a:t>
            </a:r>
            <a:r>
              <a:rPr lang="en-US" dirty="0">
                <a:solidFill>
                  <a:schemeClr val="tx2"/>
                </a:solidFill>
              </a:rPr>
              <a:t>hallmark of mathematical understanding is the ability to justify, in a way appropriate to the student’s mathematical maturity, why a particular mathematical statement is true or where a mathematical rule comes </a:t>
            </a:r>
            <a:r>
              <a:rPr lang="en-US" dirty="0" smtClean="0">
                <a:solidFill>
                  <a:schemeClr val="tx2"/>
                </a:solidFill>
              </a:rPr>
              <a:t>from.”</a:t>
            </a:r>
            <a:endParaRPr lang="en-US" dirty="0">
              <a:solidFill>
                <a:schemeClr val="tx2"/>
              </a:solidFill>
            </a:endParaRPr>
          </a:p>
          <a:p>
            <a:pPr marL="0" indent="0" algn="r">
              <a:buNone/>
            </a:pPr>
            <a:endParaRPr lang="en-US" sz="1200" dirty="0" smtClean="0"/>
          </a:p>
          <a:p>
            <a:pPr marL="0" indent="0" algn="r">
              <a:buNone/>
            </a:pPr>
            <a:endParaRPr lang="en-US" sz="1200" dirty="0"/>
          </a:p>
          <a:p>
            <a:pPr marL="0" indent="0" algn="r">
              <a:buNone/>
            </a:pPr>
            <a:endParaRPr lang="en-US" sz="1200" dirty="0" smtClean="0"/>
          </a:p>
          <a:p>
            <a:pPr marL="0" indent="0" algn="r">
              <a:buNone/>
            </a:pPr>
            <a:endParaRPr lang="en-US" sz="1200" dirty="0"/>
          </a:p>
          <a:p>
            <a:pPr marL="0" indent="0" algn="r">
              <a:buNone/>
            </a:pPr>
            <a:endParaRPr lang="en-US" sz="1200" dirty="0" smtClean="0"/>
          </a:p>
          <a:p>
            <a:pPr marL="0" indent="0" algn="r">
              <a:buNone/>
            </a:pPr>
            <a:endParaRPr lang="en-US" sz="1200" dirty="0"/>
          </a:p>
          <a:p>
            <a:pPr marL="0" indent="0" algn="r">
              <a:buNone/>
            </a:pPr>
            <a:endParaRPr lang="en-US" sz="1200" dirty="0" smtClean="0"/>
          </a:p>
          <a:p>
            <a:pPr marL="0" indent="0" algn="r">
              <a:buNone/>
            </a:pPr>
            <a:endParaRPr lang="en-US" sz="1200" dirty="0"/>
          </a:p>
          <a:p>
            <a:pPr marL="0" indent="0" algn="r">
              <a:buNone/>
            </a:pPr>
            <a:endParaRPr lang="en-US" sz="1200" dirty="0" smtClean="0"/>
          </a:p>
          <a:p>
            <a:pPr marL="0" indent="0" algn="r">
              <a:buNone/>
            </a:pPr>
            <a:r>
              <a:rPr lang="en-US" sz="1200" dirty="0" smtClean="0"/>
              <a:t/>
            </a:r>
            <a:br>
              <a:rPr lang="en-US" sz="1200" dirty="0" smtClean="0"/>
            </a:br>
            <a:endParaRPr lang="en-US" sz="1200" dirty="0"/>
          </a:p>
          <a:p>
            <a:pPr marL="0" indent="0" algn="r">
              <a:buNone/>
            </a:pPr>
            <a:r>
              <a:rPr lang="en-US" sz="1400" i="1" dirty="0" smtClean="0"/>
              <a:t>(</a:t>
            </a:r>
            <a:r>
              <a:rPr lang="en-US" sz="1400" i="1" dirty="0"/>
              <a:t>Common Core Standards, page 4)</a:t>
            </a:r>
          </a:p>
        </p:txBody>
      </p:sp>
    </p:spTree>
    <p:extLst>
      <p:ext uri="{BB962C8B-B14F-4D97-AF65-F5344CB8AC3E}">
        <p14:creationId xmlns:p14="http://schemas.microsoft.com/office/powerpoint/2010/main" val="7156739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Relating the </a:t>
            </a:r>
            <a:r>
              <a:rPr lang="en-US" b="0" dirty="0"/>
              <a:t>Strands</a:t>
            </a:r>
          </a:p>
        </p:txBody>
      </p:sp>
      <p:sp>
        <p:nvSpPr>
          <p:cNvPr id="5" name="Rectangle 4"/>
          <p:cNvSpPr/>
          <p:nvPr/>
        </p:nvSpPr>
        <p:spPr>
          <a:xfrm>
            <a:off x="467544" y="1351509"/>
            <a:ext cx="8208912" cy="7478970"/>
          </a:xfrm>
          <a:prstGeom prst="rect">
            <a:avLst/>
          </a:prstGeom>
        </p:spPr>
        <p:txBody>
          <a:bodyPr wrap="square">
            <a:spAutoFit/>
          </a:bodyPr>
          <a:lstStyle/>
          <a:p>
            <a:pPr marL="342900" indent="-342900">
              <a:buFont typeface="Arial"/>
              <a:buChar char="•"/>
            </a:pPr>
            <a:r>
              <a:rPr lang="en-US" b="1" dirty="0" smtClean="0">
                <a:solidFill>
                  <a:schemeClr val="tx2"/>
                </a:solidFill>
              </a:rPr>
              <a:t>Adaptive reasoning </a:t>
            </a:r>
            <a:r>
              <a:rPr lang="en-US" dirty="0" smtClean="0">
                <a:solidFill>
                  <a:schemeClr val="tx2"/>
                </a:solidFill>
              </a:rPr>
              <a:t>interacts with the other mathematical proficiency strands </a:t>
            </a:r>
            <a:endParaRPr lang="en-US" b="1" dirty="0" smtClean="0">
              <a:solidFill>
                <a:schemeClr val="tx2"/>
              </a:solidFill>
            </a:endParaRPr>
          </a:p>
          <a:p>
            <a:pPr marL="342900" indent="-342900">
              <a:buFont typeface="Arial"/>
              <a:buChar char="•"/>
            </a:pPr>
            <a:endParaRPr lang="en-US" dirty="0">
              <a:solidFill>
                <a:schemeClr val="tx2"/>
              </a:solidFill>
            </a:endParaRPr>
          </a:p>
          <a:p>
            <a:pPr marL="342900" indent="-342900">
              <a:buFontTx/>
              <a:buChar char="-"/>
            </a:pPr>
            <a:r>
              <a:rPr lang="en-US" b="1" dirty="0" smtClean="0">
                <a:solidFill>
                  <a:schemeClr val="tx2"/>
                </a:solidFill>
              </a:rPr>
              <a:t>Conceptual </a:t>
            </a:r>
            <a:r>
              <a:rPr lang="en-US" b="1" dirty="0">
                <a:solidFill>
                  <a:schemeClr val="tx2"/>
                </a:solidFill>
              </a:rPr>
              <a:t>u</a:t>
            </a:r>
            <a:r>
              <a:rPr lang="en-US" b="1" dirty="0" smtClean="0">
                <a:solidFill>
                  <a:schemeClr val="tx2"/>
                </a:solidFill>
              </a:rPr>
              <a:t>nderstanding </a:t>
            </a:r>
            <a:r>
              <a:rPr lang="en-US" dirty="0" smtClean="0">
                <a:solidFill>
                  <a:schemeClr val="tx2"/>
                </a:solidFill>
              </a:rPr>
              <a:t>provides representations that can serve as a source of adaptive reasoning</a:t>
            </a:r>
          </a:p>
          <a:p>
            <a:pPr marL="342900" indent="-342900">
              <a:buFontTx/>
              <a:buChar char="-"/>
            </a:pPr>
            <a:endParaRPr lang="en-US" dirty="0">
              <a:solidFill>
                <a:schemeClr val="tx2"/>
              </a:solidFill>
            </a:endParaRPr>
          </a:p>
          <a:p>
            <a:pPr marL="342900" indent="-342900">
              <a:buFontTx/>
              <a:buChar char="-"/>
            </a:pPr>
            <a:r>
              <a:rPr lang="en-US" dirty="0" smtClean="0">
                <a:solidFill>
                  <a:schemeClr val="tx2"/>
                </a:solidFill>
              </a:rPr>
              <a:t>Solution strategies require </a:t>
            </a:r>
            <a:r>
              <a:rPr lang="en-US" b="1" dirty="0" smtClean="0">
                <a:solidFill>
                  <a:schemeClr val="tx2"/>
                </a:solidFill>
              </a:rPr>
              <a:t>procedural fluency </a:t>
            </a:r>
            <a:r>
              <a:rPr lang="en-US" dirty="0" smtClean="0">
                <a:solidFill>
                  <a:schemeClr val="tx2"/>
                </a:solidFill>
              </a:rPr>
              <a:t>and adaptive reasoning is used to determine the appropriateness of procedures</a:t>
            </a:r>
          </a:p>
          <a:p>
            <a:pPr marL="342900" indent="-342900">
              <a:buFontTx/>
              <a:buChar char="-"/>
            </a:pPr>
            <a:endParaRPr lang="en-US" dirty="0">
              <a:solidFill>
                <a:schemeClr val="tx2"/>
              </a:solidFill>
            </a:endParaRPr>
          </a:p>
          <a:p>
            <a:pPr marL="342900" indent="-342900">
              <a:buFontTx/>
              <a:buChar char="-"/>
            </a:pPr>
            <a:r>
              <a:rPr lang="en-US" b="1" dirty="0" smtClean="0">
                <a:solidFill>
                  <a:schemeClr val="tx2"/>
                </a:solidFill>
              </a:rPr>
              <a:t>Strategic competence </a:t>
            </a:r>
            <a:r>
              <a:rPr lang="en-US" dirty="0" smtClean="0">
                <a:solidFill>
                  <a:schemeClr val="tx2"/>
                </a:solidFill>
              </a:rPr>
              <a:t>is used to monitor progress toward a solution and and to generate alternative plans as necessary</a:t>
            </a:r>
          </a:p>
          <a:p>
            <a:pPr marL="0" indent="0">
              <a:buNone/>
            </a:pPr>
            <a:endParaRPr lang="en-US" dirty="0" smtClean="0">
              <a:solidFill>
                <a:schemeClr val="tx2"/>
              </a:solidFill>
            </a:endParaRPr>
          </a:p>
          <a:p>
            <a:pPr marL="0" indent="0">
              <a:buNone/>
            </a:pPr>
            <a:endParaRPr lang="en-US" dirty="0">
              <a:solidFill>
                <a:schemeClr val="tx2"/>
              </a:solidFill>
            </a:endParaRPr>
          </a:p>
          <a:p>
            <a:pPr marL="0" indent="0" algn="r">
              <a:buNone/>
            </a:pPr>
            <a:endParaRPr lang="en-US" sz="1200" dirty="0" smtClean="0"/>
          </a:p>
          <a:p>
            <a:pPr marL="0" indent="0" algn="r">
              <a:buNone/>
            </a:pPr>
            <a:endParaRPr lang="en-US" sz="1200" dirty="0"/>
          </a:p>
          <a:p>
            <a:pPr marL="0" indent="0" algn="r">
              <a:buNone/>
            </a:pPr>
            <a:endParaRPr lang="en-US" sz="1200" dirty="0" smtClean="0"/>
          </a:p>
          <a:p>
            <a:pPr marL="0" indent="0" algn="r">
              <a:buNone/>
            </a:pPr>
            <a:endParaRPr lang="en-US" sz="1200" dirty="0"/>
          </a:p>
          <a:p>
            <a:pPr marL="0" indent="0" algn="r">
              <a:buNone/>
            </a:pPr>
            <a:endParaRPr lang="en-US" sz="1200" dirty="0" smtClean="0"/>
          </a:p>
          <a:p>
            <a:pPr marL="0" indent="0" algn="r">
              <a:buNone/>
            </a:pPr>
            <a:endParaRPr lang="en-US" sz="1200" dirty="0"/>
          </a:p>
          <a:p>
            <a:pPr marL="0" indent="0" algn="r">
              <a:buNone/>
            </a:pPr>
            <a:endParaRPr lang="en-US" sz="1200" dirty="0" smtClean="0"/>
          </a:p>
          <a:p>
            <a:pPr marL="0" indent="0" algn="r">
              <a:buNone/>
            </a:pPr>
            <a:endParaRPr lang="en-US" sz="1200" dirty="0"/>
          </a:p>
          <a:p>
            <a:pPr marL="0" indent="0" algn="r">
              <a:buNone/>
            </a:pPr>
            <a:endParaRPr lang="en-US" sz="1200" dirty="0" smtClean="0"/>
          </a:p>
          <a:p>
            <a:pPr marL="0" indent="0" algn="r">
              <a:buNone/>
            </a:pPr>
            <a:endParaRPr lang="en-US" sz="1200" dirty="0"/>
          </a:p>
        </p:txBody>
      </p:sp>
    </p:spTree>
    <p:extLst>
      <p:ext uri="{BB962C8B-B14F-4D97-AF65-F5344CB8AC3E}">
        <p14:creationId xmlns:p14="http://schemas.microsoft.com/office/powerpoint/2010/main" val="19383715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17032"/>
            <a:ext cx="5976664" cy="1323439"/>
          </a:xfrm>
          <a:prstGeom prst="rect">
            <a:avLst/>
          </a:prstGeom>
          <a:noFill/>
        </p:spPr>
        <p:txBody>
          <a:bodyPr wrap="square" rtlCol="0">
            <a:spAutoFit/>
          </a:bodyPr>
          <a:lstStyle/>
          <a:p>
            <a:pPr algn="ctr"/>
            <a:r>
              <a:rPr lang="en-US" sz="4000" b="1" dirty="0" smtClean="0">
                <a:solidFill>
                  <a:schemeClr val="bg1"/>
                </a:solidFill>
                <a:latin typeface="Rockwell"/>
                <a:cs typeface="Rockwell"/>
              </a:rPr>
              <a:t>Productive</a:t>
            </a:r>
            <a:br>
              <a:rPr lang="en-US" sz="4000" b="1" dirty="0" smtClean="0">
                <a:solidFill>
                  <a:schemeClr val="bg1"/>
                </a:solidFill>
                <a:latin typeface="Rockwell"/>
                <a:cs typeface="Rockwell"/>
              </a:rPr>
            </a:br>
            <a:r>
              <a:rPr lang="en-US" sz="4000" b="1" dirty="0" smtClean="0">
                <a:solidFill>
                  <a:schemeClr val="bg1"/>
                </a:solidFill>
                <a:latin typeface="Rockwell"/>
                <a:cs typeface="Rockwell"/>
              </a:rPr>
              <a:t>Disposition</a:t>
            </a:r>
            <a:endParaRPr lang="en-US" sz="4000" b="1" dirty="0">
              <a:solidFill>
                <a:schemeClr val="bg1"/>
              </a:solidFill>
              <a:latin typeface="Rockwell"/>
              <a:cs typeface="Rockwell"/>
            </a:endParaRP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27926734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72977"/>
          </a:xfrm>
        </p:spPr>
        <p:txBody>
          <a:bodyPr/>
          <a:lstStyle/>
          <a:p>
            <a:r>
              <a:rPr lang="en-US" b="0" dirty="0"/>
              <a:t>Workshop Outline</a:t>
            </a:r>
          </a:p>
        </p:txBody>
      </p:sp>
      <p:sp>
        <p:nvSpPr>
          <p:cNvPr id="3" name="Content Placeholder 2"/>
          <p:cNvSpPr>
            <a:spLocks noGrp="1"/>
          </p:cNvSpPr>
          <p:nvPr>
            <p:ph idx="1"/>
          </p:nvPr>
        </p:nvSpPr>
        <p:spPr/>
        <p:txBody>
          <a:bodyPr/>
          <a:lstStyle/>
          <a:p>
            <a:r>
              <a:rPr lang="en-US" dirty="0" smtClean="0"/>
              <a:t>The Five Strands of Mathematical Proficiency</a:t>
            </a:r>
          </a:p>
          <a:p>
            <a:pPr lvl="1"/>
            <a:r>
              <a:rPr lang="en-US" dirty="0" smtClean="0"/>
              <a:t>Conceptual Understanding</a:t>
            </a:r>
            <a:endParaRPr lang="en-US" dirty="0"/>
          </a:p>
          <a:p>
            <a:pPr lvl="1"/>
            <a:r>
              <a:rPr lang="en-US" dirty="0" smtClean="0"/>
              <a:t>Procedural Fluency</a:t>
            </a:r>
            <a:endParaRPr lang="en-US" dirty="0"/>
          </a:p>
          <a:p>
            <a:pPr lvl="1"/>
            <a:r>
              <a:rPr lang="en-US" dirty="0" smtClean="0"/>
              <a:t>Strategic Competence</a:t>
            </a:r>
            <a:endParaRPr lang="en-US" dirty="0"/>
          </a:p>
          <a:p>
            <a:pPr lvl="1"/>
            <a:r>
              <a:rPr lang="en-US" dirty="0" smtClean="0"/>
              <a:t>Adaptive Reasoning</a:t>
            </a:r>
            <a:endParaRPr lang="en-US" dirty="0"/>
          </a:p>
          <a:p>
            <a:pPr lvl="1"/>
            <a:r>
              <a:rPr lang="en-US" dirty="0" smtClean="0"/>
              <a:t>Productive Disposition</a:t>
            </a:r>
            <a:endParaRPr lang="en-US" dirty="0"/>
          </a:p>
          <a:p>
            <a:r>
              <a:rPr lang="en-US" dirty="0" smtClean="0"/>
              <a:t>Introducing the Tasks</a:t>
            </a:r>
          </a:p>
          <a:p>
            <a:r>
              <a:rPr lang="en-US" dirty="0" smtClean="0"/>
              <a:t>Working on the Tasks</a:t>
            </a:r>
          </a:p>
          <a:p>
            <a:r>
              <a:rPr lang="en-US" dirty="0" smtClean="0"/>
              <a:t>Feedback on the Tasks</a:t>
            </a:r>
          </a:p>
          <a:p>
            <a:r>
              <a:rPr lang="en-US" dirty="0" smtClean="0"/>
              <a:t>Reflection</a:t>
            </a:r>
          </a:p>
          <a:p>
            <a:endParaRPr lang="en-US" dirty="0"/>
          </a:p>
          <a:p>
            <a:endParaRPr lang="en-US" dirty="0"/>
          </a:p>
        </p:txBody>
      </p:sp>
    </p:spTree>
    <p:extLst>
      <p:ext uri="{BB962C8B-B14F-4D97-AF65-F5344CB8AC3E}">
        <p14:creationId xmlns:p14="http://schemas.microsoft.com/office/powerpoint/2010/main" val="11102146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Productive Disposition</a:t>
            </a:r>
            <a:endParaRPr lang="en-US" b="0" dirty="0"/>
          </a:p>
        </p:txBody>
      </p:sp>
      <p:sp>
        <p:nvSpPr>
          <p:cNvPr id="3" name="Content Placeholder 2"/>
          <p:cNvSpPr>
            <a:spLocks noGrp="1"/>
          </p:cNvSpPr>
          <p:nvPr>
            <p:ph sz="half" idx="1"/>
          </p:nvPr>
        </p:nvSpPr>
        <p:spPr>
          <a:xfrm>
            <a:off x="457200" y="1113692"/>
            <a:ext cx="8219256" cy="5012471"/>
          </a:xfrm>
        </p:spPr>
        <p:txBody>
          <a:bodyPr/>
          <a:lstStyle/>
          <a:p>
            <a:r>
              <a:rPr lang="en-US" dirty="0"/>
              <a:t>A productive disposition develops </a:t>
            </a:r>
            <a:r>
              <a:rPr lang="en-US" dirty="0" smtClean="0"/>
              <a:t>with the other strands, helping </a:t>
            </a:r>
            <a:r>
              <a:rPr lang="en-US" dirty="0"/>
              <a:t>each of them </a:t>
            </a:r>
            <a:r>
              <a:rPr lang="en-US" dirty="0" smtClean="0"/>
              <a:t>to develop</a:t>
            </a:r>
            <a:r>
              <a:rPr lang="en-US" dirty="0"/>
              <a:t>. </a:t>
            </a:r>
            <a:endParaRPr lang="en-US" dirty="0" smtClean="0"/>
          </a:p>
          <a:p>
            <a:endParaRPr lang="en-US" dirty="0" smtClean="0"/>
          </a:p>
          <a:p>
            <a:r>
              <a:rPr lang="en-US" dirty="0"/>
              <a:t>Students’ disposition toward mathematics is a major factor in determining their educational success</a:t>
            </a:r>
            <a:r>
              <a:rPr lang="en-US" dirty="0" smtClean="0"/>
              <a:t>.</a:t>
            </a:r>
          </a:p>
          <a:p>
            <a:endParaRPr lang="en-US" dirty="0" smtClean="0"/>
          </a:p>
          <a:p>
            <a:r>
              <a:rPr lang="en-US" dirty="0"/>
              <a:t>Students who have developed a productive disposition are confident in their knowledge and ability. </a:t>
            </a:r>
          </a:p>
        </p:txBody>
      </p:sp>
    </p:spTree>
    <p:extLst>
      <p:ext uri="{BB962C8B-B14F-4D97-AF65-F5344CB8AC3E}">
        <p14:creationId xmlns:p14="http://schemas.microsoft.com/office/powerpoint/2010/main" val="16763822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89040"/>
            <a:ext cx="5976664" cy="707886"/>
          </a:xfrm>
          <a:prstGeom prst="rect">
            <a:avLst/>
          </a:prstGeom>
          <a:noFill/>
        </p:spPr>
        <p:txBody>
          <a:bodyPr wrap="square" rtlCol="0">
            <a:spAutoFit/>
          </a:bodyPr>
          <a:lstStyle/>
          <a:p>
            <a:pPr algn="ctr"/>
            <a:r>
              <a:rPr lang="en-US" sz="4000" b="1" dirty="0" smtClean="0">
                <a:solidFill>
                  <a:schemeClr val="bg1"/>
                </a:solidFill>
                <a:latin typeface="Rockwell"/>
                <a:cs typeface="Rockwell"/>
              </a:rPr>
              <a:t>Introducing the Tasks</a:t>
            </a:r>
            <a:endParaRPr lang="en-US" sz="4000" b="1" dirty="0">
              <a:solidFill>
                <a:schemeClr val="bg1"/>
              </a:solidFill>
              <a:latin typeface="Rockwell"/>
              <a:cs typeface="Rockwell"/>
            </a:endParaRP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27429065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A: Percent Change Game</a:t>
            </a:r>
            <a:endParaRPr lang="en-US" b="0" dirty="0"/>
          </a:p>
        </p:txBody>
      </p:sp>
      <p:sp>
        <p:nvSpPr>
          <p:cNvPr id="6" name="Rectangle 5"/>
          <p:cNvSpPr/>
          <p:nvPr/>
        </p:nvSpPr>
        <p:spPr>
          <a:xfrm>
            <a:off x="467544" y="973753"/>
            <a:ext cx="8208912" cy="5047535"/>
          </a:xfrm>
          <a:prstGeom prst="rect">
            <a:avLst/>
          </a:prstGeom>
        </p:spPr>
        <p:txBody>
          <a:bodyPr wrap="square">
            <a:spAutoFit/>
          </a:bodyPr>
          <a:lstStyle/>
          <a:p>
            <a:pPr marL="0" indent="0">
              <a:buNone/>
            </a:pPr>
            <a:r>
              <a:rPr lang="en-US" dirty="0">
                <a:solidFill>
                  <a:srgbClr val="000000"/>
                </a:solidFill>
              </a:rPr>
              <a:t>Use these </a:t>
            </a:r>
            <a:r>
              <a:rPr lang="en-US" dirty="0" smtClean="0">
                <a:solidFill>
                  <a:srgbClr val="000000"/>
                </a:solidFill>
              </a:rPr>
              <a:t>12 numbers to </a:t>
            </a:r>
            <a:r>
              <a:rPr lang="en-US" dirty="0">
                <a:solidFill>
                  <a:srgbClr val="000000"/>
                </a:solidFill>
              </a:rPr>
              <a:t>fill in the gaps </a:t>
            </a:r>
            <a:r>
              <a:rPr lang="en-US" dirty="0" smtClean="0">
                <a:solidFill>
                  <a:srgbClr val="000000"/>
                </a:solidFill>
              </a:rPr>
              <a:t>below.</a:t>
            </a:r>
            <a:endParaRPr lang="en-US" dirty="0">
              <a:solidFill>
                <a:srgbClr val="000000"/>
              </a:solidFill>
            </a:endParaRPr>
          </a:p>
          <a:p>
            <a:pPr marL="0" indent="0">
              <a:buNone/>
            </a:pPr>
            <a:endParaRPr lang="en-US" sz="1600" dirty="0"/>
          </a:p>
          <a:p>
            <a:pPr marL="0" indent="0" algn="ctr">
              <a:buNone/>
            </a:pPr>
            <a:r>
              <a:rPr lang="en-US" b="1" dirty="0"/>
              <a:t>10, 20, 25, 35, 40, 50, 60, 70, 75, 80, 90, 100</a:t>
            </a:r>
          </a:p>
          <a:p>
            <a:pPr marL="0" indent="0" algn="ctr">
              <a:buNone/>
            </a:pPr>
            <a:endParaRPr lang="en-US" sz="1800" b="1" dirty="0"/>
          </a:p>
          <a:p>
            <a:pPr marL="0" indent="0" algn="ctr">
              <a:buNone/>
            </a:pPr>
            <a:r>
              <a:rPr lang="en-US" dirty="0" smtClean="0"/>
              <a:t>$____ </a:t>
            </a:r>
            <a:r>
              <a:rPr lang="en-US" dirty="0"/>
              <a:t>increased by ____% = </a:t>
            </a:r>
            <a:r>
              <a:rPr lang="en-US" dirty="0" smtClean="0"/>
              <a:t>$____</a:t>
            </a:r>
            <a:r>
              <a:rPr lang="en-US" dirty="0"/>
              <a:t/>
            </a:r>
            <a:br>
              <a:rPr lang="en-US" dirty="0"/>
            </a:br>
            <a:r>
              <a:rPr lang="en-US" dirty="0"/>
              <a:t/>
            </a:r>
            <a:br>
              <a:rPr lang="en-US" dirty="0"/>
            </a:br>
            <a:r>
              <a:rPr lang="en-US" dirty="0" smtClean="0"/>
              <a:t>$____ </a:t>
            </a:r>
            <a:r>
              <a:rPr lang="en-US" dirty="0"/>
              <a:t>increased by ____% = </a:t>
            </a:r>
            <a:r>
              <a:rPr lang="en-US" dirty="0" smtClean="0"/>
              <a:t>$____</a:t>
            </a:r>
            <a:r>
              <a:rPr lang="en-US" dirty="0"/>
              <a:t/>
            </a:r>
            <a:br>
              <a:rPr lang="en-US" dirty="0"/>
            </a:br>
            <a:r>
              <a:rPr lang="en-US" dirty="0"/>
              <a:t/>
            </a:r>
            <a:br>
              <a:rPr lang="en-US" dirty="0"/>
            </a:br>
            <a:r>
              <a:rPr lang="en-US" dirty="0" smtClean="0"/>
              <a:t>$____ </a:t>
            </a:r>
            <a:r>
              <a:rPr lang="en-US" dirty="0"/>
              <a:t>decreased by ____% = </a:t>
            </a:r>
            <a:r>
              <a:rPr lang="en-US" dirty="0" smtClean="0"/>
              <a:t>$____</a:t>
            </a:r>
            <a:r>
              <a:rPr lang="en-US" dirty="0"/>
              <a:t/>
            </a:r>
            <a:br>
              <a:rPr lang="en-US" dirty="0"/>
            </a:br>
            <a:r>
              <a:rPr lang="en-US" dirty="0"/>
              <a:t/>
            </a:r>
            <a:br>
              <a:rPr lang="en-US" dirty="0"/>
            </a:br>
            <a:r>
              <a:rPr lang="en-US" dirty="0" smtClean="0"/>
              <a:t>$____ </a:t>
            </a:r>
            <a:r>
              <a:rPr lang="en-US" dirty="0"/>
              <a:t>decreased by ____% = </a:t>
            </a:r>
            <a:r>
              <a:rPr lang="en-US" dirty="0" smtClean="0"/>
              <a:t>$____</a:t>
            </a:r>
            <a:endParaRPr lang="en-US" dirty="0"/>
          </a:p>
          <a:p>
            <a:pPr marL="0" indent="0" algn="ctr">
              <a:buNone/>
            </a:pPr>
            <a:endParaRPr lang="en-US" dirty="0"/>
          </a:p>
          <a:p>
            <a:r>
              <a:rPr lang="en-US" dirty="0" smtClean="0">
                <a:solidFill>
                  <a:srgbClr val="000000"/>
                </a:solidFill>
              </a:rPr>
              <a:t>You score a point for each number </a:t>
            </a:r>
            <a:r>
              <a:rPr lang="en-US" b="1" dirty="0" smtClean="0">
                <a:solidFill>
                  <a:srgbClr val="000000"/>
                </a:solidFill>
              </a:rPr>
              <a:t>used only once</a:t>
            </a:r>
            <a:r>
              <a:rPr lang="en-US" dirty="0" smtClean="0">
                <a:solidFill>
                  <a:srgbClr val="000000"/>
                </a:solidFill>
              </a:rPr>
              <a:t> – and in a correct expression.  (Maximum score: 12 points)</a:t>
            </a:r>
            <a:r>
              <a:rPr lang="en-US" dirty="0" smtClean="0"/>
              <a:t> </a:t>
            </a:r>
          </a:p>
        </p:txBody>
      </p:sp>
      <p:sp>
        <p:nvSpPr>
          <p:cNvPr id="8" name="Rectangle 7"/>
          <p:cNvSpPr/>
          <p:nvPr/>
        </p:nvSpPr>
        <p:spPr>
          <a:xfrm>
            <a:off x="467544" y="6479758"/>
            <a:ext cx="8136904" cy="261610"/>
          </a:xfrm>
          <a:prstGeom prst="rect">
            <a:avLst/>
          </a:prstGeom>
        </p:spPr>
        <p:txBody>
          <a:bodyPr wrap="square">
            <a:spAutoFit/>
          </a:bodyPr>
          <a:lstStyle/>
          <a:p>
            <a:pPr algn="r"/>
            <a:r>
              <a:rPr lang="en-US" sz="1100" dirty="0"/>
              <a:t>Adapted from </a:t>
            </a:r>
            <a:r>
              <a:rPr lang="en-US" sz="1100" dirty="0">
                <a:hlinkClick r:id="rId3"/>
              </a:rPr>
              <a:t>http://www.foster77.co.uk/Percentage%20Change%20TASK%</a:t>
            </a:r>
            <a:r>
              <a:rPr lang="en-US" sz="1100" dirty="0" smtClean="0">
                <a:hlinkClick r:id="rId3"/>
              </a:rPr>
              <a:t>20SHEET.pdf</a:t>
            </a:r>
            <a:endParaRPr lang="en-GB" sz="1100" dirty="0"/>
          </a:p>
        </p:txBody>
      </p:sp>
    </p:spTree>
    <p:extLst>
      <p:ext uri="{BB962C8B-B14F-4D97-AF65-F5344CB8AC3E}">
        <p14:creationId xmlns:p14="http://schemas.microsoft.com/office/powerpoint/2010/main" val="27673394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B: Describing and Defining a Square</a:t>
            </a:r>
            <a:endParaRPr lang="en-US" b="0" dirty="0"/>
          </a:p>
        </p:txBody>
      </p:sp>
      <p:sp>
        <p:nvSpPr>
          <p:cNvPr id="5" name="Rectangle 2"/>
          <p:cNvSpPr>
            <a:spLocks noChangeArrowheads="1"/>
          </p:cNvSpPr>
          <p:nvPr/>
        </p:nvSpPr>
        <p:spPr bwMode="auto">
          <a:xfrm rot="7200000">
            <a:off x="3640720" y="1849650"/>
            <a:ext cx="1600200" cy="1600200"/>
          </a:xfrm>
          <a:prstGeom prst="rect">
            <a:avLst/>
          </a:prstGeom>
          <a:solidFill>
            <a:srgbClr val="FFF71F"/>
          </a:solidFill>
          <a:ln w="28575">
            <a:solidFill>
              <a:schemeClr val="tx1"/>
            </a:solidFill>
            <a:miter lim="800000"/>
            <a:headEnd/>
            <a:tailEnd/>
          </a:ln>
        </p:spPr>
        <p:txBody>
          <a:bodyPr wrap="none" anchor="ctr">
            <a:prstTxWarp prst="textNoShape">
              <a:avLst/>
            </a:prstTxWarp>
          </a:bodyPr>
          <a:lstStyle/>
          <a:p>
            <a:pPr eaLnBrk="1" hangingPunct="1"/>
            <a:endParaRPr lang="en-US"/>
          </a:p>
        </p:txBody>
      </p:sp>
      <p:grpSp>
        <p:nvGrpSpPr>
          <p:cNvPr id="6" name="Group 5"/>
          <p:cNvGrpSpPr/>
          <p:nvPr/>
        </p:nvGrpSpPr>
        <p:grpSpPr>
          <a:xfrm>
            <a:off x="755577" y="1196752"/>
            <a:ext cx="2016224" cy="1008112"/>
            <a:chOff x="755576" y="1268760"/>
            <a:chExt cx="2016224" cy="1008112"/>
          </a:xfrm>
        </p:grpSpPr>
        <p:sp>
          <p:nvSpPr>
            <p:cNvPr id="7" name="Rectangle 6"/>
            <p:cNvSpPr/>
            <p:nvPr/>
          </p:nvSpPr>
          <p:spPr>
            <a:xfrm>
              <a:off x="755576" y="1268760"/>
              <a:ext cx="2016224" cy="1008112"/>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3"/>
            <p:cNvSpPr txBox="1">
              <a:spLocks noChangeArrowheads="1"/>
            </p:cNvSpPr>
            <p:nvPr/>
          </p:nvSpPr>
          <p:spPr bwMode="auto">
            <a:xfrm>
              <a:off x="827584" y="134076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Four equal sides</a:t>
              </a:r>
            </a:p>
          </p:txBody>
        </p:sp>
      </p:grpSp>
      <p:grpSp>
        <p:nvGrpSpPr>
          <p:cNvPr id="9" name="Group 8"/>
          <p:cNvGrpSpPr/>
          <p:nvPr/>
        </p:nvGrpSpPr>
        <p:grpSpPr>
          <a:xfrm>
            <a:off x="827584" y="2564904"/>
            <a:ext cx="1944216" cy="1224136"/>
            <a:chOff x="827584" y="2708920"/>
            <a:chExt cx="1944216" cy="1224136"/>
          </a:xfrm>
        </p:grpSpPr>
        <p:sp>
          <p:nvSpPr>
            <p:cNvPr id="10" name="Rectangle 9"/>
            <p:cNvSpPr/>
            <p:nvPr/>
          </p:nvSpPr>
          <p:spPr>
            <a:xfrm>
              <a:off x="827584" y="2708920"/>
              <a:ext cx="1944216" cy="1224136"/>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4"/>
            <p:cNvSpPr txBox="1">
              <a:spLocks noChangeArrowheads="1"/>
            </p:cNvSpPr>
            <p:nvPr/>
          </p:nvSpPr>
          <p:spPr bwMode="auto">
            <a:xfrm>
              <a:off x="827584" y="270892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Two pairs of parallel sides</a:t>
              </a:r>
            </a:p>
          </p:txBody>
        </p:sp>
      </p:grpSp>
      <p:grpSp>
        <p:nvGrpSpPr>
          <p:cNvPr id="12" name="Group 11"/>
          <p:cNvGrpSpPr/>
          <p:nvPr/>
        </p:nvGrpSpPr>
        <p:grpSpPr>
          <a:xfrm>
            <a:off x="755577" y="4221088"/>
            <a:ext cx="1977008" cy="1080120"/>
            <a:chOff x="755576" y="4509120"/>
            <a:chExt cx="1977008" cy="1080120"/>
          </a:xfrm>
        </p:grpSpPr>
        <p:sp>
          <p:nvSpPr>
            <p:cNvPr id="13" name="Rectangle 12"/>
            <p:cNvSpPr/>
            <p:nvPr/>
          </p:nvSpPr>
          <p:spPr>
            <a:xfrm>
              <a:off x="755576" y="4509120"/>
              <a:ext cx="1944216"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827584" y="458112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Two equal diagonals</a:t>
              </a:r>
            </a:p>
          </p:txBody>
        </p:sp>
      </p:grpSp>
      <p:grpSp>
        <p:nvGrpSpPr>
          <p:cNvPr id="15" name="Group 14"/>
          <p:cNvGrpSpPr/>
          <p:nvPr/>
        </p:nvGrpSpPr>
        <p:grpSpPr>
          <a:xfrm>
            <a:off x="6156176" y="1196752"/>
            <a:ext cx="2160240" cy="1296144"/>
            <a:chOff x="6156176" y="1268760"/>
            <a:chExt cx="2160240" cy="1296144"/>
          </a:xfrm>
        </p:grpSpPr>
        <p:sp>
          <p:nvSpPr>
            <p:cNvPr id="16" name="Rectangle 15"/>
            <p:cNvSpPr/>
            <p:nvPr/>
          </p:nvSpPr>
          <p:spPr>
            <a:xfrm>
              <a:off x="6156176" y="1268760"/>
              <a:ext cx="2160240" cy="1296144"/>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Box 6"/>
            <p:cNvSpPr txBox="1">
              <a:spLocks noChangeArrowheads="1"/>
            </p:cNvSpPr>
            <p:nvPr/>
          </p:nvSpPr>
          <p:spPr bwMode="auto">
            <a:xfrm>
              <a:off x="6223000" y="127000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Diagonals meet at right angles</a:t>
              </a:r>
            </a:p>
          </p:txBody>
        </p:sp>
      </p:grpSp>
      <p:grpSp>
        <p:nvGrpSpPr>
          <p:cNvPr id="18" name="Group 17"/>
          <p:cNvGrpSpPr/>
          <p:nvPr/>
        </p:nvGrpSpPr>
        <p:grpSpPr>
          <a:xfrm>
            <a:off x="6084168" y="2852936"/>
            <a:ext cx="2088232" cy="1080120"/>
            <a:chOff x="6084168" y="2996952"/>
            <a:chExt cx="2088232" cy="1080120"/>
          </a:xfrm>
        </p:grpSpPr>
        <p:sp>
          <p:nvSpPr>
            <p:cNvPr id="19" name="Rectangle 18"/>
            <p:cNvSpPr/>
            <p:nvPr/>
          </p:nvSpPr>
          <p:spPr>
            <a:xfrm>
              <a:off x="6084168" y="2996952"/>
              <a:ext cx="2088232"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7"/>
            <p:cNvSpPr txBox="1">
              <a:spLocks noChangeArrowheads="1"/>
            </p:cNvSpPr>
            <p:nvPr/>
          </p:nvSpPr>
          <p:spPr bwMode="auto">
            <a:xfrm>
              <a:off x="6228184" y="3068960"/>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4 lines of symmetry</a:t>
              </a:r>
            </a:p>
          </p:txBody>
        </p:sp>
      </p:grpSp>
      <p:grpSp>
        <p:nvGrpSpPr>
          <p:cNvPr id="21" name="Group 20"/>
          <p:cNvGrpSpPr/>
          <p:nvPr/>
        </p:nvGrpSpPr>
        <p:grpSpPr>
          <a:xfrm>
            <a:off x="6084169" y="4293096"/>
            <a:ext cx="2193032" cy="1080120"/>
            <a:chOff x="6084168" y="4509120"/>
            <a:chExt cx="2193032" cy="1080120"/>
          </a:xfrm>
        </p:grpSpPr>
        <p:sp>
          <p:nvSpPr>
            <p:cNvPr id="22" name="Rectangle 21"/>
            <p:cNvSpPr/>
            <p:nvPr/>
          </p:nvSpPr>
          <p:spPr>
            <a:xfrm>
              <a:off x="6084168" y="4509120"/>
              <a:ext cx="2088232"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Box 8"/>
            <p:cNvSpPr txBox="1">
              <a:spLocks noChangeArrowheads="1"/>
            </p:cNvSpPr>
            <p:nvPr/>
          </p:nvSpPr>
          <p:spPr bwMode="auto">
            <a:xfrm>
              <a:off x="6372200" y="458112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Four right angles</a:t>
              </a:r>
            </a:p>
          </p:txBody>
        </p:sp>
      </p:grpSp>
      <p:grpSp>
        <p:nvGrpSpPr>
          <p:cNvPr id="24" name="Group 23"/>
          <p:cNvGrpSpPr/>
          <p:nvPr/>
        </p:nvGrpSpPr>
        <p:grpSpPr>
          <a:xfrm>
            <a:off x="3347864" y="4149080"/>
            <a:ext cx="2160240" cy="1224136"/>
            <a:chOff x="3347864" y="4509120"/>
            <a:chExt cx="2160240" cy="1224136"/>
          </a:xfrm>
        </p:grpSpPr>
        <p:sp>
          <p:nvSpPr>
            <p:cNvPr id="25" name="Rectangle 24"/>
            <p:cNvSpPr/>
            <p:nvPr/>
          </p:nvSpPr>
          <p:spPr>
            <a:xfrm>
              <a:off x="3347864" y="4509120"/>
              <a:ext cx="2160240" cy="1224136"/>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 Box 9"/>
            <p:cNvSpPr txBox="1">
              <a:spLocks noChangeArrowheads="1"/>
            </p:cNvSpPr>
            <p:nvPr/>
          </p:nvSpPr>
          <p:spPr bwMode="auto">
            <a:xfrm>
              <a:off x="3563888" y="450912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Rotational symmetry of order 4</a:t>
              </a:r>
            </a:p>
          </p:txBody>
        </p:sp>
      </p:grpSp>
      <p:sp>
        <p:nvSpPr>
          <p:cNvPr id="27" name="Shape 148"/>
          <p:cNvSpPr/>
          <p:nvPr/>
        </p:nvSpPr>
        <p:spPr>
          <a:xfrm>
            <a:off x="539552" y="5589240"/>
            <a:ext cx="8136904" cy="73866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0639" marR="40639" lvl="0" defTabSz="914400">
              <a:defRPr sz="1800"/>
            </a:pPr>
            <a:r>
              <a:rPr sz="2400" dirty="0">
                <a:uFill>
                  <a:solidFill/>
                </a:uFill>
                <a:latin typeface="+mj-lt"/>
                <a:ea typeface="+mn-ea"/>
                <a:cs typeface="+mn-cs"/>
                <a:sym typeface="Calibri"/>
              </a:rPr>
              <a:t>Which </a:t>
            </a:r>
            <a:r>
              <a:rPr sz="2400" i="1" dirty="0">
                <a:uFill>
                  <a:solidFill/>
                </a:uFill>
                <a:latin typeface="+mj-lt"/>
                <a:ea typeface="+mn-ea"/>
                <a:cs typeface="+mn-cs"/>
                <a:sym typeface="Calibri"/>
              </a:rPr>
              <a:t>pairs</a:t>
            </a:r>
            <a:r>
              <a:rPr sz="2400" dirty="0">
                <a:uFill>
                  <a:solidFill/>
                </a:uFill>
                <a:latin typeface="+mj-lt"/>
                <a:ea typeface="+mn-ea"/>
                <a:cs typeface="+mn-cs"/>
                <a:sym typeface="Calibri"/>
              </a:rPr>
              <a:t> of statements </a:t>
            </a:r>
            <a:r>
              <a:rPr sz="2400" i="1" dirty="0">
                <a:uFill>
                  <a:solidFill/>
                </a:uFill>
                <a:latin typeface="+mj-lt"/>
                <a:ea typeface="+mn-ea"/>
                <a:cs typeface="+mn-cs"/>
                <a:sym typeface="Calibri"/>
              </a:rPr>
              <a:t>define</a:t>
            </a:r>
            <a:r>
              <a:rPr sz="2400" dirty="0">
                <a:uFill>
                  <a:solidFill/>
                </a:uFill>
                <a:latin typeface="+mj-lt"/>
                <a:ea typeface="+mn-ea"/>
                <a:cs typeface="+mn-cs"/>
                <a:sym typeface="Calibri"/>
              </a:rPr>
              <a:t> a </a:t>
            </a:r>
            <a:r>
              <a:rPr lang="en-GB" sz="2400" dirty="0" smtClean="0">
                <a:uFill>
                  <a:solidFill/>
                </a:uFill>
                <a:latin typeface="+mj-lt"/>
                <a:ea typeface="+mn-ea"/>
                <a:cs typeface="+mn-cs"/>
                <a:sym typeface="Calibri"/>
              </a:rPr>
              <a:t>square</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Which pairs do not?</a:t>
            </a:r>
            <a:endParaRPr sz="2400" dirty="0">
              <a:uFill>
                <a:solidFill/>
              </a:uFill>
              <a:latin typeface="+mj-lt"/>
              <a:ea typeface="+mn-ea"/>
              <a:cs typeface="+mn-cs"/>
              <a:sym typeface="Calibri"/>
            </a:endParaRPr>
          </a:p>
        </p:txBody>
      </p:sp>
      <p:sp>
        <p:nvSpPr>
          <p:cNvPr id="3" name="TextBox 2"/>
          <p:cNvSpPr txBox="1"/>
          <p:nvPr/>
        </p:nvSpPr>
        <p:spPr>
          <a:xfrm>
            <a:off x="611560" y="6381328"/>
            <a:ext cx="7920880" cy="430887"/>
          </a:xfrm>
          <a:prstGeom prst="rect">
            <a:avLst/>
          </a:prstGeom>
          <a:noFill/>
        </p:spPr>
        <p:txBody>
          <a:bodyPr wrap="square" rtlCol="0">
            <a:spAutoFit/>
          </a:bodyPr>
          <a:lstStyle/>
          <a:p>
            <a:pPr algn="r"/>
            <a:r>
              <a:rPr lang="en-US" sz="1100" dirty="0"/>
              <a:t>A lesson called ‘</a:t>
            </a:r>
            <a:r>
              <a:rPr lang="en-US" sz="1100" u="sng" dirty="0">
                <a:hlinkClick r:id="rId3"/>
              </a:rPr>
              <a:t>Describing and Defining Quadrilaterals</a:t>
            </a:r>
            <a:r>
              <a:rPr lang="en-US" sz="1100" u="sng" dirty="0"/>
              <a:t>’</a:t>
            </a:r>
            <a:r>
              <a:rPr lang="en-US" sz="1100" dirty="0"/>
              <a:t> based on this task, can be found on the Mathematics Assessment Project website (http://</a:t>
            </a:r>
            <a:r>
              <a:rPr lang="en-US" sz="1100" dirty="0" err="1"/>
              <a:t>map.mathshell.org</a:t>
            </a:r>
            <a:r>
              <a:rPr lang="en-US" sz="1100" dirty="0"/>
              <a:t>/</a:t>
            </a:r>
            <a:r>
              <a:rPr lang="en-US" sz="1100" dirty="0" smtClean="0"/>
              <a:t>)</a:t>
            </a:r>
            <a:endParaRPr lang="en-GB" sz="1100" dirty="0"/>
          </a:p>
        </p:txBody>
      </p:sp>
    </p:spTree>
    <p:extLst>
      <p:ext uri="{BB962C8B-B14F-4D97-AF65-F5344CB8AC3E}">
        <p14:creationId xmlns:p14="http://schemas.microsoft.com/office/powerpoint/2010/main" val="25387921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title"/>
          </p:nvPr>
        </p:nvSpPr>
        <p:spPr>
          <a:prstGeom prst="rect">
            <a:avLst/>
          </a:prstGeom>
        </p:spPr>
        <p:txBody>
          <a:bodyPr/>
          <a:lstStyle/>
          <a:p>
            <a:pPr lvl="0">
              <a:defRPr sz="1800" b="0">
                <a:solidFill>
                  <a:srgbClr val="000000"/>
                </a:solidFill>
                <a:uFillTx/>
              </a:defRPr>
            </a:pPr>
            <a:r>
              <a:rPr lang="en-GB" sz="3000" b="0" dirty="0" smtClean="0">
                <a:solidFill>
                  <a:srgbClr val="FFFCF2"/>
                </a:solidFill>
                <a:uFill>
                  <a:solidFill>
                    <a:srgbClr val="123462"/>
                  </a:solidFill>
                </a:uFill>
              </a:rPr>
              <a:t>Task C: </a:t>
            </a:r>
            <a:r>
              <a:rPr sz="3000" b="0" dirty="0" smtClean="0">
                <a:solidFill>
                  <a:srgbClr val="FFFCF2"/>
                </a:solidFill>
                <a:uFill>
                  <a:solidFill>
                    <a:srgbClr val="123462"/>
                  </a:solidFill>
                </a:uFill>
              </a:rPr>
              <a:t>Always</a:t>
            </a:r>
            <a:r>
              <a:rPr sz="3000" b="0" dirty="0">
                <a:solidFill>
                  <a:srgbClr val="FFFCF2"/>
                </a:solidFill>
                <a:uFill>
                  <a:solidFill>
                    <a:srgbClr val="123462"/>
                  </a:solidFill>
                </a:uFill>
              </a:rPr>
              <a:t>, </a:t>
            </a:r>
            <a:r>
              <a:rPr lang="en-GB" sz="3000" b="0" dirty="0" smtClean="0">
                <a:solidFill>
                  <a:srgbClr val="FFFCF2"/>
                </a:solidFill>
                <a:uFill>
                  <a:solidFill>
                    <a:srgbClr val="123462"/>
                  </a:solidFill>
                </a:uFill>
              </a:rPr>
              <a:t>S</a:t>
            </a:r>
            <a:r>
              <a:rPr sz="3000" b="0" dirty="0" smtClean="0">
                <a:solidFill>
                  <a:srgbClr val="FFFCF2"/>
                </a:solidFill>
                <a:uFill>
                  <a:solidFill>
                    <a:srgbClr val="123462"/>
                  </a:solidFill>
                </a:uFill>
              </a:rPr>
              <a:t>ometimes </a:t>
            </a:r>
            <a:r>
              <a:rPr sz="3000" b="0" dirty="0">
                <a:solidFill>
                  <a:srgbClr val="FFFCF2"/>
                </a:solidFill>
                <a:uFill>
                  <a:solidFill>
                    <a:srgbClr val="123462"/>
                  </a:solidFill>
                </a:uFill>
              </a:rPr>
              <a:t>or </a:t>
            </a:r>
            <a:r>
              <a:rPr lang="en-GB" sz="3000" b="0" dirty="0" smtClean="0">
                <a:solidFill>
                  <a:srgbClr val="FFFCF2"/>
                </a:solidFill>
                <a:uFill>
                  <a:solidFill>
                    <a:srgbClr val="123462"/>
                  </a:solidFill>
                </a:uFill>
              </a:rPr>
              <a:t>N</a:t>
            </a:r>
            <a:r>
              <a:rPr sz="3000" b="0" dirty="0" smtClean="0">
                <a:solidFill>
                  <a:srgbClr val="FFFCF2"/>
                </a:solidFill>
                <a:uFill>
                  <a:solidFill>
                    <a:srgbClr val="123462"/>
                  </a:solidFill>
                </a:uFill>
              </a:rPr>
              <a:t>ever </a:t>
            </a:r>
            <a:r>
              <a:rPr lang="en-GB" sz="3000" b="0" dirty="0">
                <a:solidFill>
                  <a:srgbClr val="FFFCF2"/>
                </a:solidFill>
                <a:uFill>
                  <a:solidFill>
                    <a:srgbClr val="123462"/>
                  </a:solidFill>
                </a:uFill>
              </a:rPr>
              <a:t>T</a:t>
            </a:r>
            <a:r>
              <a:rPr sz="3000" b="0" dirty="0" smtClean="0">
                <a:solidFill>
                  <a:srgbClr val="FFFCF2"/>
                </a:solidFill>
                <a:uFill>
                  <a:solidFill>
                    <a:srgbClr val="123462"/>
                  </a:solidFill>
                </a:uFill>
              </a:rPr>
              <a:t>rue</a:t>
            </a:r>
            <a:r>
              <a:rPr sz="3000" b="0" dirty="0">
                <a:solidFill>
                  <a:srgbClr val="FFFCF2"/>
                </a:solidFill>
                <a:uFill>
                  <a:solidFill>
                    <a:srgbClr val="123462"/>
                  </a:solidFill>
                </a:uFill>
              </a:rPr>
              <a:t>?</a:t>
            </a:r>
          </a:p>
        </p:txBody>
      </p:sp>
      <p:sp>
        <p:nvSpPr>
          <p:cNvPr id="283" name="Shape 283"/>
          <p:cNvSpPr/>
          <p:nvPr/>
        </p:nvSpPr>
        <p:spPr>
          <a:xfrm>
            <a:off x="317500" y="1100336"/>
            <a:ext cx="4125516" cy="1549461"/>
          </a:xfrm>
          <a:prstGeom prst="rect">
            <a:avLst/>
          </a:prstGeom>
          <a:solidFill>
            <a:srgbClr val="FFFDD6"/>
          </a:solidFill>
          <a:ln w="25400">
            <a:solidFill/>
            <a:miter lim="400000"/>
          </a:ln>
          <a:effectLst>
            <a:outerShdw blurRad="25400" dist="127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L="57799" marR="57799" algn="ctr" defTabSz="1295400">
              <a:buClr>
                <a:srgbClr val="000000"/>
              </a:buClr>
              <a:buFont typeface="Arial"/>
              <a:defRPr sz="2600">
                <a:uFill>
                  <a:solidFill/>
                </a:uFill>
                <a:latin typeface="+mn-lt"/>
                <a:ea typeface="+mn-ea"/>
                <a:cs typeface="+mn-cs"/>
                <a:sym typeface="Calibri"/>
              </a:defRPr>
            </a:lvl1pPr>
          </a:lstStyle>
          <a:p>
            <a:pPr lvl="0">
              <a:defRPr sz="1800">
                <a:uFillTx/>
              </a:defRPr>
            </a:pPr>
            <a:r>
              <a:rPr sz="2400" dirty="0">
                <a:uFill>
                  <a:solidFill/>
                </a:uFill>
                <a:latin typeface="+mj-lt"/>
              </a:rPr>
              <a:t>If you add the same number to the top and bottom of a fraction, the fraction increases in value.</a:t>
            </a:r>
          </a:p>
        </p:txBody>
      </p:sp>
      <p:sp>
        <p:nvSpPr>
          <p:cNvPr id="285" name="Shape 285"/>
          <p:cNvSpPr/>
          <p:nvPr/>
        </p:nvSpPr>
        <p:spPr>
          <a:xfrm>
            <a:off x="4607718" y="1100336"/>
            <a:ext cx="4125517" cy="1549461"/>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divide the top and bottom of a fraction by the same number, the fraction gets smaller in value. </a:t>
            </a:r>
          </a:p>
        </p:txBody>
      </p:sp>
      <p:sp>
        <p:nvSpPr>
          <p:cNvPr id="286" name="Shape 286"/>
          <p:cNvSpPr/>
          <p:nvPr/>
        </p:nvSpPr>
        <p:spPr>
          <a:xfrm>
            <a:off x="4607718" y="3089672"/>
            <a:ext cx="4125517" cy="1180129"/>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divide 12 by a number, the answer will be less than 12. </a:t>
            </a:r>
          </a:p>
        </p:txBody>
      </p:sp>
      <p:sp>
        <p:nvSpPr>
          <p:cNvPr id="287" name="Shape 287"/>
          <p:cNvSpPr/>
          <p:nvPr/>
        </p:nvSpPr>
        <p:spPr>
          <a:xfrm>
            <a:off x="312540" y="3089671"/>
            <a:ext cx="4125516" cy="1180129"/>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multiply 12 by a number, the answer will be greater than 12. </a:t>
            </a:r>
          </a:p>
        </p:txBody>
      </p:sp>
      <p:sp>
        <p:nvSpPr>
          <p:cNvPr id="288" name="Shape 288"/>
          <p:cNvSpPr/>
          <p:nvPr/>
        </p:nvSpPr>
        <p:spPr>
          <a:xfrm>
            <a:off x="312540" y="4653138"/>
            <a:ext cx="4125516" cy="1918793"/>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p>
            <a:pPr marR="57799" lvl="0" algn="ctr" defTabSz="1295400">
              <a:spcBef>
                <a:spcPts val="800"/>
              </a:spcBef>
              <a:buClr>
                <a:srgbClr val="000000"/>
              </a:buClr>
              <a:tabLst>
                <a:tab pos="901700" algn="l"/>
              </a:tabLst>
              <a:defRPr sz="1800"/>
            </a:pPr>
            <a:r>
              <a:rPr sz="2400" dirty="0">
                <a:uFill>
                  <a:solidFill/>
                </a:uFill>
                <a:latin typeface="+mj-lt"/>
                <a:ea typeface="+mn-ea"/>
                <a:cs typeface="+mn-cs"/>
                <a:sym typeface="Calibri"/>
              </a:rPr>
              <a:t>Prices increased by 20%</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r>
            <a:br>
              <a:rPr lang="en-GB" sz="2400" dirty="0" smtClean="0">
                <a:uFill>
                  <a:solidFill/>
                </a:uFill>
                <a:latin typeface="+mj-lt"/>
                <a:ea typeface="+mn-ea"/>
                <a:cs typeface="+mn-cs"/>
                <a:sym typeface="Calibri"/>
              </a:rPr>
            </a:br>
            <a:r>
              <a:rPr sz="2400" dirty="0" smtClean="0">
                <a:uFill>
                  <a:solidFill/>
                </a:uFill>
                <a:latin typeface="+mj-lt"/>
                <a:ea typeface="+mn-ea"/>
                <a:cs typeface="+mn-cs"/>
                <a:sym typeface="Calibri"/>
              </a:rPr>
              <a:t>They </a:t>
            </a:r>
            <a:r>
              <a:rPr sz="2400" dirty="0">
                <a:uFill>
                  <a:solidFill/>
                </a:uFill>
                <a:latin typeface="+mj-lt"/>
                <a:ea typeface="+mn-ea"/>
                <a:cs typeface="+mn-cs"/>
                <a:sym typeface="Calibri"/>
              </a:rPr>
              <a:t>then decreased by 20%</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r>
            <a:br>
              <a:rPr lang="en-GB" sz="2400" dirty="0" smtClean="0">
                <a:uFill>
                  <a:solidFill/>
                </a:uFill>
                <a:latin typeface="+mj-lt"/>
                <a:ea typeface="+mn-ea"/>
                <a:cs typeface="+mn-cs"/>
                <a:sym typeface="Calibri"/>
              </a:rPr>
            </a:br>
            <a:r>
              <a:rPr sz="2400" dirty="0" smtClean="0">
                <a:uFill>
                  <a:solidFill/>
                </a:uFill>
                <a:latin typeface="+mj-lt"/>
                <a:ea typeface="+mn-ea"/>
                <a:cs typeface="+mn-cs"/>
                <a:sym typeface="Calibri"/>
              </a:rPr>
              <a:t>There </a:t>
            </a:r>
            <a:r>
              <a:rPr sz="2400" dirty="0">
                <a:uFill>
                  <a:solidFill/>
                </a:uFill>
                <a:latin typeface="+mj-lt"/>
                <a:ea typeface="+mn-ea"/>
                <a:cs typeface="+mn-cs"/>
                <a:sym typeface="Calibri"/>
              </a:rPr>
              <a:t>was no overall change in prices.</a:t>
            </a:r>
          </a:p>
        </p:txBody>
      </p:sp>
      <p:sp>
        <p:nvSpPr>
          <p:cNvPr id="9" name="Shape 288"/>
          <p:cNvSpPr/>
          <p:nvPr/>
        </p:nvSpPr>
        <p:spPr>
          <a:xfrm>
            <a:off x="4622948" y="4653136"/>
            <a:ext cx="4125516" cy="1549461"/>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p>
            <a:pPr marR="57799" lvl="0" algn="ctr" defTabSz="1295400">
              <a:spcBef>
                <a:spcPts val="800"/>
              </a:spcBef>
              <a:buClr>
                <a:srgbClr val="000000"/>
              </a:buClr>
              <a:tabLst>
                <a:tab pos="901700" algn="l"/>
              </a:tabLst>
              <a:defRPr sz="1800"/>
            </a:pPr>
            <a:r>
              <a:rPr lang="en-GB" sz="2400" dirty="0" smtClean="0">
                <a:uFill>
                  <a:solidFill/>
                </a:uFill>
                <a:latin typeface="+mj-lt"/>
                <a:ea typeface="+mn-ea"/>
                <a:cs typeface="+mn-cs"/>
                <a:sym typeface="Calibri"/>
              </a:rPr>
              <a:t>Jill got a pay rise of 3%.</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James got a pay rise of 2%.</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Jill therefore got the greater pay rise.</a:t>
            </a:r>
            <a:endParaRPr sz="2400" dirty="0">
              <a:uFill>
                <a:solidFill/>
              </a:uFill>
              <a:latin typeface="+mj-lt"/>
              <a:ea typeface="+mn-ea"/>
              <a:cs typeface="+mn-cs"/>
              <a:sym typeface="Calibri"/>
            </a:endParaRPr>
          </a:p>
        </p:txBody>
      </p:sp>
    </p:spTree>
    <p:extLst>
      <p:ext uri="{BB962C8B-B14F-4D97-AF65-F5344CB8AC3E}">
        <p14:creationId xmlns:p14="http://schemas.microsoft.com/office/powerpoint/2010/main" val="419706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D: Schoolteachers and Dentists</a:t>
            </a:r>
            <a:endParaRPr lang="en-US" b="0" dirty="0"/>
          </a:p>
        </p:txBody>
      </p:sp>
      <p:sp>
        <p:nvSpPr>
          <p:cNvPr id="3" name="Content Placeholder 2"/>
          <p:cNvSpPr>
            <a:spLocks noGrp="1"/>
          </p:cNvSpPr>
          <p:nvPr>
            <p:ph sz="half" idx="1"/>
          </p:nvPr>
        </p:nvSpPr>
        <p:spPr>
          <a:xfrm>
            <a:off x="457200" y="980728"/>
            <a:ext cx="8219256" cy="5051612"/>
          </a:xfrm>
        </p:spPr>
        <p:txBody>
          <a:bodyPr/>
          <a:lstStyle/>
          <a:p>
            <a:pPr marL="0" indent="0">
              <a:buNone/>
            </a:pPr>
            <a:r>
              <a:rPr lang="en-US" dirty="0" smtClean="0">
                <a:solidFill>
                  <a:schemeClr val="tx1"/>
                </a:solidFill>
              </a:rPr>
              <a:t>There are about 320 million people in the US.</a:t>
            </a:r>
          </a:p>
          <a:p>
            <a:pPr marL="0" indent="0">
              <a:buNone/>
            </a:pPr>
            <a:endParaRPr lang="en-US" dirty="0">
              <a:solidFill>
                <a:schemeClr val="tx1"/>
              </a:solidFill>
            </a:endParaRPr>
          </a:p>
          <a:p>
            <a:r>
              <a:rPr lang="en-US" dirty="0" smtClean="0">
                <a:solidFill>
                  <a:schemeClr val="tx1"/>
                </a:solidFill>
              </a:rPr>
              <a:t>About how many school</a:t>
            </a:r>
            <a:br>
              <a:rPr lang="en-US" dirty="0" smtClean="0">
                <a:solidFill>
                  <a:schemeClr val="tx1"/>
                </a:solidFill>
              </a:rPr>
            </a:br>
            <a:r>
              <a:rPr lang="en-US" dirty="0" smtClean="0">
                <a:solidFill>
                  <a:schemeClr val="tx1"/>
                </a:solidFill>
              </a:rPr>
              <a:t>teachers are there?</a:t>
            </a:r>
          </a:p>
          <a:p>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Estimate some other facts and check them out.</a:t>
            </a:r>
            <a:endParaRPr lang="en-US" dirty="0">
              <a:solidFill>
                <a:schemeClr val="tx1"/>
              </a:solidFill>
            </a:endParaRPr>
          </a:p>
        </p:txBody>
      </p:sp>
      <p:pic>
        <p:nvPicPr>
          <p:cNvPr id="5" name="Picture 4" descr="school_teacher_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772816"/>
            <a:ext cx="3419872" cy="2287107"/>
          </a:xfrm>
          <a:prstGeom prst="rect">
            <a:avLst/>
          </a:prstGeom>
        </p:spPr>
      </p:pic>
      <p:sp>
        <p:nvSpPr>
          <p:cNvPr id="6" name="TextBox 5"/>
          <p:cNvSpPr txBox="1"/>
          <p:nvPr/>
        </p:nvSpPr>
        <p:spPr>
          <a:xfrm>
            <a:off x="4860032" y="4653136"/>
            <a:ext cx="3672408" cy="954107"/>
          </a:xfrm>
          <a:prstGeom prst="rect">
            <a:avLst/>
          </a:prstGeom>
          <a:noFill/>
        </p:spPr>
        <p:txBody>
          <a:bodyPr wrap="square" rtlCol="0">
            <a:spAutoFit/>
          </a:bodyPr>
          <a:lstStyle/>
          <a:p>
            <a:pPr marL="342900" indent="-342900">
              <a:buFont typeface="Arial"/>
              <a:buChar char="•"/>
            </a:pPr>
            <a:r>
              <a:rPr lang="en-US" sz="2800" dirty="0"/>
              <a:t>About how many </a:t>
            </a:r>
            <a:r>
              <a:rPr lang="en-US" sz="2800" dirty="0" smtClean="0"/>
              <a:t>dentists are </a:t>
            </a:r>
            <a:r>
              <a:rPr lang="en-US" sz="2800" dirty="0"/>
              <a:t>there?</a:t>
            </a:r>
          </a:p>
        </p:txBody>
      </p:sp>
      <p:pic>
        <p:nvPicPr>
          <p:cNvPr id="7" name="Picture 6" descr="denti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602" y="4005064"/>
            <a:ext cx="3584398" cy="2016224"/>
          </a:xfrm>
          <a:prstGeom prst="rect">
            <a:avLst/>
          </a:prstGeom>
        </p:spPr>
      </p:pic>
      <p:sp>
        <p:nvSpPr>
          <p:cNvPr id="4" name="TextBox 3"/>
          <p:cNvSpPr txBox="1"/>
          <p:nvPr/>
        </p:nvSpPr>
        <p:spPr>
          <a:xfrm>
            <a:off x="2123728" y="6525344"/>
            <a:ext cx="6624736" cy="261610"/>
          </a:xfrm>
          <a:prstGeom prst="rect">
            <a:avLst/>
          </a:prstGeom>
          <a:noFill/>
        </p:spPr>
        <p:txBody>
          <a:bodyPr wrap="square" rtlCol="0">
            <a:spAutoFit/>
          </a:bodyPr>
          <a:lstStyle/>
          <a:p>
            <a:pPr algn="r"/>
            <a:r>
              <a:rPr lang="en-US" sz="1100" dirty="0"/>
              <a:t>Adapted from </a:t>
            </a:r>
            <a:r>
              <a:rPr lang="en-US" sz="1100" u="sng" dirty="0">
                <a:hlinkClick r:id="rId5"/>
              </a:rPr>
              <a:t>http://www.bowlandmaths.org.uk/pd/pd_01.</a:t>
            </a:r>
            <a:r>
              <a:rPr lang="en-US" sz="1100" u="sng" dirty="0" smtClean="0">
                <a:hlinkClick r:id="rId5"/>
              </a:rPr>
              <a:t>html</a:t>
            </a:r>
            <a:endParaRPr lang="en-GB" sz="1100" dirty="0"/>
          </a:p>
        </p:txBody>
      </p:sp>
    </p:spTree>
    <p:extLst>
      <p:ext uri="{BB962C8B-B14F-4D97-AF65-F5344CB8AC3E}">
        <p14:creationId xmlns:p14="http://schemas.microsoft.com/office/powerpoint/2010/main" val="22866069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89040"/>
            <a:ext cx="5976664" cy="707886"/>
          </a:xfrm>
          <a:prstGeom prst="rect">
            <a:avLst/>
          </a:prstGeom>
          <a:noFill/>
        </p:spPr>
        <p:txBody>
          <a:bodyPr wrap="square" rtlCol="0">
            <a:spAutoFit/>
          </a:bodyPr>
          <a:lstStyle/>
          <a:p>
            <a:pPr algn="ctr"/>
            <a:r>
              <a:rPr lang="en-US" sz="4000" b="1" dirty="0">
                <a:solidFill>
                  <a:schemeClr val="bg1"/>
                </a:solidFill>
                <a:latin typeface="Rockwell"/>
                <a:cs typeface="Rockwell"/>
              </a:rPr>
              <a:t>Working on the Tasks</a:t>
            </a: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7726866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Working on the Tasks</a:t>
            </a:r>
            <a:endParaRPr lang="en-US" b="0" dirty="0"/>
          </a:p>
        </p:txBody>
      </p:sp>
      <p:sp>
        <p:nvSpPr>
          <p:cNvPr id="3" name="Content Placeholder 2"/>
          <p:cNvSpPr>
            <a:spLocks noGrp="1"/>
          </p:cNvSpPr>
          <p:nvPr>
            <p:ph sz="half" idx="1"/>
          </p:nvPr>
        </p:nvSpPr>
        <p:spPr>
          <a:xfrm>
            <a:off x="457200" y="1113692"/>
            <a:ext cx="8219256" cy="5012471"/>
          </a:xfrm>
        </p:spPr>
        <p:txBody>
          <a:bodyPr/>
          <a:lstStyle/>
          <a:p>
            <a:r>
              <a:rPr lang="en-US" dirty="0" smtClean="0"/>
              <a:t>On your own, have a go at the task.</a:t>
            </a:r>
          </a:p>
          <a:p>
            <a:r>
              <a:rPr lang="en-US" dirty="0" smtClean="0"/>
              <a:t>Discuss in your groups which of the five strands of mathematical proficiency you think your task could support, and how.</a:t>
            </a:r>
          </a:p>
          <a:p>
            <a:r>
              <a:rPr lang="en-US" dirty="0" smtClean="0"/>
              <a:t>Consider ways in which the task might be modified to address the other strands that it doesn’t currently support.</a:t>
            </a:r>
          </a:p>
          <a:p>
            <a:r>
              <a:rPr lang="en-US" dirty="0" smtClean="0"/>
              <a:t>Elect someone in your group to be the spokesperson for presenting your ideas to the rest of the group.</a:t>
            </a:r>
          </a:p>
          <a:p>
            <a:endParaRPr lang="en-US" dirty="0"/>
          </a:p>
        </p:txBody>
      </p:sp>
    </p:spTree>
    <p:extLst>
      <p:ext uri="{BB962C8B-B14F-4D97-AF65-F5344CB8AC3E}">
        <p14:creationId xmlns:p14="http://schemas.microsoft.com/office/powerpoint/2010/main" val="195856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89040"/>
            <a:ext cx="5976664" cy="707886"/>
          </a:xfrm>
          <a:prstGeom prst="rect">
            <a:avLst/>
          </a:prstGeom>
          <a:noFill/>
        </p:spPr>
        <p:txBody>
          <a:bodyPr wrap="square" rtlCol="0">
            <a:spAutoFit/>
          </a:bodyPr>
          <a:lstStyle/>
          <a:p>
            <a:pPr algn="ctr"/>
            <a:r>
              <a:rPr lang="en-US" sz="4000" b="1" dirty="0" smtClean="0">
                <a:solidFill>
                  <a:schemeClr val="bg1"/>
                </a:solidFill>
                <a:latin typeface="Rockwell"/>
                <a:cs typeface="Rockwell"/>
              </a:rPr>
              <a:t>Feedback </a:t>
            </a:r>
            <a:r>
              <a:rPr lang="en-US" sz="4000" b="1" dirty="0">
                <a:solidFill>
                  <a:schemeClr val="bg1"/>
                </a:solidFill>
                <a:latin typeface="Rockwell"/>
                <a:cs typeface="Rockwell"/>
              </a:rPr>
              <a:t>on the Tasks</a:t>
            </a: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28976174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A: Percent Change Game</a:t>
            </a:r>
            <a:endParaRPr lang="en-US" b="0" dirty="0"/>
          </a:p>
        </p:txBody>
      </p:sp>
      <p:sp>
        <p:nvSpPr>
          <p:cNvPr id="6" name="Rectangle 5"/>
          <p:cNvSpPr/>
          <p:nvPr/>
        </p:nvSpPr>
        <p:spPr>
          <a:xfrm>
            <a:off x="467544" y="973753"/>
            <a:ext cx="8208912" cy="5047535"/>
          </a:xfrm>
          <a:prstGeom prst="rect">
            <a:avLst/>
          </a:prstGeom>
        </p:spPr>
        <p:txBody>
          <a:bodyPr wrap="square">
            <a:spAutoFit/>
          </a:bodyPr>
          <a:lstStyle/>
          <a:p>
            <a:pPr marL="0" indent="0">
              <a:buNone/>
            </a:pPr>
            <a:r>
              <a:rPr lang="en-US" dirty="0">
                <a:solidFill>
                  <a:srgbClr val="000000"/>
                </a:solidFill>
              </a:rPr>
              <a:t>Use these </a:t>
            </a:r>
            <a:r>
              <a:rPr lang="en-US" dirty="0" smtClean="0">
                <a:solidFill>
                  <a:srgbClr val="000000"/>
                </a:solidFill>
              </a:rPr>
              <a:t>12 numbers to </a:t>
            </a:r>
            <a:r>
              <a:rPr lang="en-US" dirty="0">
                <a:solidFill>
                  <a:srgbClr val="000000"/>
                </a:solidFill>
              </a:rPr>
              <a:t>fill in the gaps </a:t>
            </a:r>
            <a:r>
              <a:rPr lang="en-US" dirty="0" smtClean="0">
                <a:solidFill>
                  <a:srgbClr val="000000"/>
                </a:solidFill>
              </a:rPr>
              <a:t>below.</a:t>
            </a:r>
            <a:endParaRPr lang="en-US" dirty="0">
              <a:solidFill>
                <a:srgbClr val="000000"/>
              </a:solidFill>
            </a:endParaRPr>
          </a:p>
          <a:p>
            <a:pPr marL="0" indent="0">
              <a:buNone/>
            </a:pPr>
            <a:endParaRPr lang="en-US" sz="1600" dirty="0"/>
          </a:p>
          <a:p>
            <a:pPr marL="0" indent="0" algn="ctr">
              <a:buNone/>
            </a:pPr>
            <a:r>
              <a:rPr lang="en-US" b="1" dirty="0"/>
              <a:t>10, 20, 25, 35, 40, 50, 60, 70, 75, 80, 90, 100</a:t>
            </a:r>
          </a:p>
          <a:p>
            <a:pPr marL="0" indent="0" algn="ctr">
              <a:buNone/>
            </a:pPr>
            <a:endParaRPr lang="en-US" sz="1800" b="1" dirty="0"/>
          </a:p>
          <a:p>
            <a:pPr marL="0" indent="0" algn="ctr">
              <a:buNone/>
            </a:pPr>
            <a:r>
              <a:rPr lang="en-US" dirty="0" smtClean="0"/>
              <a:t>$____ </a:t>
            </a:r>
            <a:r>
              <a:rPr lang="en-US" dirty="0"/>
              <a:t>increased by ____% = </a:t>
            </a:r>
            <a:r>
              <a:rPr lang="en-US" dirty="0" smtClean="0"/>
              <a:t>$____</a:t>
            </a:r>
            <a:r>
              <a:rPr lang="en-US" dirty="0"/>
              <a:t/>
            </a:r>
            <a:br>
              <a:rPr lang="en-US" dirty="0"/>
            </a:br>
            <a:r>
              <a:rPr lang="en-US" dirty="0"/>
              <a:t/>
            </a:r>
            <a:br>
              <a:rPr lang="en-US" dirty="0"/>
            </a:br>
            <a:r>
              <a:rPr lang="en-US" dirty="0" smtClean="0"/>
              <a:t>$____ </a:t>
            </a:r>
            <a:r>
              <a:rPr lang="en-US" dirty="0"/>
              <a:t>increased by ____% = </a:t>
            </a:r>
            <a:r>
              <a:rPr lang="en-US" dirty="0" smtClean="0"/>
              <a:t>$____</a:t>
            </a:r>
            <a:r>
              <a:rPr lang="en-US" dirty="0"/>
              <a:t/>
            </a:r>
            <a:br>
              <a:rPr lang="en-US" dirty="0"/>
            </a:br>
            <a:r>
              <a:rPr lang="en-US" dirty="0"/>
              <a:t/>
            </a:r>
            <a:br>
              <a:rPr lang="en-US" dirty="0"/>
            </a:br>
            <a:r>
              <a:rPr lang="en-US" dirty="0" smtClean="0"/>
              <a:t>$____ </a:t>
            </a:r>
            <a:r>
              <a:rPr lang="en-US" dirty="0"/>
              <a:t>decreased by ____% = </a:t>
            </a:r>
            <a:r>
              <a:rPr lang="en-US" dirty="0" smtClean="0"/>
              <a:t>$____</a:t>
            </a:r>
            <a:r>
              <a:rPr lang="en-US" dirty="0"/>
              <a:t/>
            </a:r>
            <a:br>
              <a:rPr lang="en-US" dirty="0"/>
            </a:br>
            <a:r>
              <a:rPr lang="en-US" dirty="0"/>
              <a:t/>
            </a:r>
            <a:br>
              <a:rPr lang="en-US" dirty="0"/>
            </a:br>
            <a:r>
              <a:rPr lang="en-US" dirty="0" smtClean="0"/>
              <a:t>$____ </a:t>
            </a:r>
            <a:r>
              <a:rPr lang="en-US" dirty="0"/>
              <a:t>decreased by ____% = </a:t>
            </a:r>
            <a:r>
              <a:rPr lang="en-US" dirty="0" smtClean="0"/>
              <a:t>$____</a:t>
            </a:r>
            <a:endParaRPr lang="en-US" dirty="0"/>
          </a:p>
          <a:p>
            <a:pPr marL="0" indent="0" algn="ctr">
              <a:buNone/>
            </a:pPr>
            <a:endParaRPr lang="en-US" dirty="0"/>
          </a:p>
          <a:p>
            <a:r>
              <a:rPr lang="en-US" dirty="0" smtClean="0">
                <a:solidFill>
                  <a:srgbClr val="000000"/>
                </a:solidFill>
              </a:rPr>
              <a:t>You score a point for each number </a:t>
            </a:r>
            <a:r>
              <a:rPr lang="en-US" b="1" dirty="0" smtClean="0">
                <a:solidFill>
                  <a:srgbClr val="000000"/>
                </a:solidFill>
              </a:rPr>
              <a:t>used only once</a:t>
            </a:r>
            <a:r>
              <a:rPr lang="en-US" dirty="0" smtClean="0">
                <a:solidFill>
                  <a:srgbClr val="000000"/>
                </a:solidFill>
              </a:rPr>
              <a:t> – and in a correct expression.  (Maximum score: 12 points)</a:t>
            </a:r>
            <a:r>
              <a:rPr lang="en-US" dirty="0" smtClean="0"/>
              <a:t> </a:t>
            </a:r>
          </a:p>
        </p:txBody>
      </p:sp>
      <p:sp>
        <p:nvSpPr>
          <p:cNvPr id="8" name="Rectangle 7"/>
          <p:cNvSpPr/>
          <p:nvPr/>
        </p:nvSpPr>
        <p:spPr>
          <a:xfrm>
            <a:off x="467544" y="6479758"/>
            <a:ext cx="8136904" cy="261610"/>
          </a:xfrm>
          <a:prstGeom prst="rect">
            <a:avLst/>
          </a:prstGeom>
        </p:spPr>
        <p:txBody>
          <a:bodyPr wrap="square">
            <a:spAutoFit/>
          </a:bodyPr>
          <a:lstStyle/>
          <a:p>
            <a:pPr algn="r"/>
            <a:r>
              <a:rPr lang="en-US" sz="1100" dirty="0"/>
              <a:t>Adapted from </a:t>
            </a:r>
            <a:r>
              <a:rPr lang="en-US" sz="1100" dirty="0">
                <a:hlinkClick r:id="rId3"/>
              </a:rPr>
              <a:t>http://www.foster77.co.uk/Percentage%20Change%20TASK%</a:t>
            </a:r>
            <a:r>
              <a:rPr lang="en-US" sz="1100" dirty="0" smtClean="0">
                <a:hlinkClick r:id="rId3"/>
              </a:rPr>
              <a:t>20SHEET.pdf</a:t>
            </a:r>
            <a:endParaRPr lang="en-GB" sz="1100" dirty="0"/>
          </a:p>
        </p:txBody>
      </p:sp>
    </p:spTree>
    <p:extLst>
      <p:ext uri="{BB962C8B-B14F-4D97-AF65-F5344CB8AC3E}">
        <p14:creationId xmlns:p14="http://schemas.microsoft.com/office/powerpoint/2010/main" val="3665090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17032"/>
            <a:ext cx="5976664" cy="1938992"/>
          </a:xfrm>
          <a:prstGeom prst="rect">
            <a:avLst/>
          </a:prstGeom>
          <a:noFill/>
        </p:spPr>
        <p:txBody>
          <a:bodyPr wrap="square" rtlCol="0">
            <a:spAutoFit/>
          </a:bodyPr>
          <a:lstStyle/>
          <a:p>
            <a:pPr algn="ctr"/>
            <a:r>
              <a:rPr lang="en-US" sz="4000" b="1" dirty="0" smtClean="0">
                <a:solidFill>
                  <a:schemeClr val="bg1"/>
                </a:solidFill>
                <a:latin typeface="Rockwell"/>
                <a:cs typeface="Rockwell"/>
              </a:rPr>
              <a:t>The Five Strands of Mathematical Proficiency</a:t>
            </a:r>
            <a:endParaRPr lang="en-US" sz="4000" b="1" dirty="0">
              <a:solidFill>
                <a:schemeClr val="bg1"/>
              </a:solidFill>
              <a:latin typeface="Rockwell"/>
              <a:cs typeface="Rockwell"/>
            </a:endParaRP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27429065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A: Percent Change Game</a:t>
            </a:r>
            <a:endParaRPr lang="en-US" b="0" dirty="0"/>
          </a:p>
        </p:txBody>
      </p:sp>
      <p:sp>
        <p:nvSpPr>
          <p:cNvPr id="6" name="Rectangle 5"/>
          <p:cNvSpPr/>
          <p:nvPr/>
        </p:nvSpPr>
        <p:spPr>
          <a:xfrm>
            <a:off x="467544" y="973753"/>
            <a:ext cx="8208912" cy="5047535"/>
          </a:xfrm>
          <a:prstGeom prst="rect">
            <a:avLst/>
          </a:prstGeom>
        </p:spPr>
        <p:txBody>
          <a:bodyPr wrap="square">
            <a:spAutoFit/>
          </a:bodyPr>
          <a:lstStyle/>
          <a:p>
            <a:pPr marL="0" indent="0">
              <a:buNone/>
            </a:pPr>
            <a:r>
              <a:rPr lang="en-US" dirty="0">
                <a:solidFill>
                  <a:srgbClr val="000000"/>
                </a:solidFill>
              </a:rPr>
              <a:t>Use these </a:t>
            </a:r>
            <a:r>
              <a:rPr lang="en-US" dirty="0" smtClean="0">
                <a:solidFill>
                  <a:srgbClr val="000000"/>
                </a:solidFill>
              </a:rPr>
              <a:t>12 numbers to </a:t>
            </a:r>
            <a:r>
              <a:rPr lang="en-US" dirty="0">
                <a:solidFill>
                  <a:srgbClr val="000000"/>
                </a:solidFill>
              </a:rPr>
              <a:t>fill in the gaps </a:t>
            </a:r>
            <a:r>
              <a:rPr lang="en-US" dirty="0" smtClean="0">
                <a:solidFill>
                  <a:srgbClr val="000000"/>
                </a:solidFill>
              </a:rPr>
              <a:t>below.</a:t>
            </a:r>
            <a:endParaRPr lang="en-US" dirty="0">
              <a:solidFill>
                <a:srgbClr val="000000"/>
              </a:solidFill>
            </a:endParaRPr>
          </a:p>
          <a:p>
            <a:pPr marL="0" indent="0">
              <a:buNone/>
            </a:pPr>
            <a:endParaRPr lang="en-US" sz="1600" dirty="0"/>
          </a:p>
          <a:p>
            <a:pPr marL="0" indent="0" algn="ctr">
              <a:buNone/>
            </a:pPr>
            <a:r>
              <a:rPr lang="en-US" b="1" dirty="0"/>
              <a:t>10, 20, 25, 35, 40, 50, 60, 70, 75, 80, 90, 100</a:t>
            </a:r>
          </a:p>
          <a:p>
            <a:pPr marL="0" indent="0" algn="ctr">
              <a:buNone/>
            </a:pPr>
            <a:endParaRPr lang="en-US" sz="1800" b="1" dirty="0"/>
          </a:p>
          <a:p>
            <a:pPr marL="0" indent="0" algn="ctr">
              <a:buNone/>
            </a:pPr>
            <a:r>
              <a:rPr lang="en-US" dirty="0" smtClean="0"/>
              <a:t>$____ </a:t>
            </a:r>
            <a:r>
              <a:rPr lang="en-US" dirty="0"/>
              <a:t>increased by ____% = </a:t>
            </a:r>
            <a:r>
              <a:rPr lang="en-US" dirty="0" smtClean="0"/>
              <a:t>$____</a:t>
            </a:r>
            <a:r>
              <a:rPr lang="en-US" dirty="0"/>
              <a:t/>
            </a:r>
            <a:br>
              <a:rPr lang="en-US" dirty="0"/>
            </a:br>
            <a:r>
              <a:rPr lang="en-US" dirty="0"/>
              <a:t/>
            </a:r>
            <a:br>
              <a:rPr lang="en-US" dirty="0"/>
            </a:br>
            <a:r>
              <a:rPr lang="en-US" dirty="0" smtClean="0"/>
              <a:t>$____ </a:t>
            </a:r>
            <a:r>
              <a:rPr lang="en-US" dirty="0"/>
              <a:t>increased by ____% = </a:t>
            </a:r>
            <a:r>
              <a:rPr lang="en-US" dirty="0" smtClean="0"/>
              <a:t>$____</a:t>
            </a:r>
            <a:r>
              <a:rPr lang="en-US" dirty="0"/>
              <a:t/>
            </a:r>
            <a:br>
              <a:rPr lang="en-US" dirty="0"/>
            </a:br>
            <a:r>
              <a:rPr lang="en-US" dirty="0"/>
              <a:t/>
            </a:r>
            <a:br>
              <a:rPr lang="en-US" dirty="0"/>
            </a:br>
            <a:r>
              <a:rPr lang="en-US" dirty="0" smtClean="0"/>
              <a:t>$____ </a:t>
            </a:r>
            <a:r>
              <a:rPr lang="en-US" dirty="0"/>
              <a:t>decreased by ____% = </a:t>
            </a:r>
            <a:r>
              <a:rPr lang="en-US" dirty="0" smtClean="0"/>
              <a:t>$____</a:t>
            </a:r>
            <a:r>
              <a:rPr lang="en-US" dirty="0"/>
              <a:t/>
            </a:r>
            <a:br>
              <a:rPr lang="en-US" dirty="0"/>
            </a:br>
            <a:r>
              <a:rPr lang="en-US" dirty="0"/>
              <a:t/>
            </a:r>
            <a:br>
              <a:rPr lang="en-US" dirty="0"/>
            </a:br>
            <a:r>
              <a:rPr lang="en-US" dirty="0" smtClean="0"/>
              <a:t>$____ </a:t>
            </a:r>
            <a:r>
              <a:rPr lang="en-US" dirty="0"/>
              <a:t>decreased by ____% = </a:t>
            </a:r>
            <a:r>
              <a:rPr lang="en-US" dirty="0" smtClean="0"/>
              <a:t>$____</a:t>
            </a:r>
            <a:endParaRPr lang="en-US" dirty="0"/>
          </a:p>
          <a:p>
            <a:pPr marL="0" indent="0" algn="ctr">
              <a:buNone/>
            </a:pPr>
            <a:endParaRPr lang="en-US" dirty="0"/>
          </a:p>
          <a:p>
            <a:r>
              <a:rPr lang="en-US" dirty="0" smtClean="0">
                <a:solidFill>
                  <a:srgbClr val="000000"/>
                </a:solidFill>
              </a:rPr>
              <a:t>You score a point for each number </a:t>
            </a:r>
            <a:r>
              <a:rPr lang="en-US" b="1" dirty="0" smtClean="0">
                <a:solidFill>
                  <a:srgbClr val="000000"/>
                </a:solidFill>
              </a:rPr>
              <a:t>used only once</a:t>
            </a:r>
            <a:r>
              <a:rPr lang="en-US" dirty="0" smtClean="0">
                <a:solidFill>
                  <a:srgbClr val="000000"/>
                </a:solidFill>
              </a:rPr>
              <a:t> – and in a correct expression.  (Maximum score: 12 points)</a:t>
            </a:r>
            <a:r>
              <a:rPr lang="en-US" dirty="0" smtClean="0"/>
              <a:t> </a:t>
            </a:r>
          </a:p>
        </p:txBody>
      </p:sp>
      <p:sp>
        <p:nvSpPr>
          <p:cNvPr id="8" name="Rectangle 7"/>
          <p:cNvSpPr/>
          <p:nvPr/>
        </p:nvSpPr>
        <p:spPr>
          <a:xfrm>
            <a:off x="467544" y="6479758"/>
            <a:ext cx="8136904" cy="261610"/>
          </a:xfrm>
          <a:prstGeom prst="rect">
            <a:avLst/>
          </a:prstGeom>
        </p:spPr>
        <p:txBody>
          <a:bodyPr wrap="square">
            <a:spAutoFit/>
          </a:bodyPr>
          <a:lstStyle/>
          <a:p>
            <a:pPr algn="r"/>
            <a:r>
              <a:rPr lang="en-US" sz="1100" dirty="0"/>
              <a:t>Adapted from </a:t>
            </a:r>
            <a:r>
              <a:rPr lang="en-US" sz="1100" dirty="0">
                <a:hlinkClick r:id="rId3"/>
              </a:rPr>
              <a:t>http://www.foster77.co.uk/Percentage%20Change%20TASK%</a:t>
            </a:r>
            <a:r>
              <a:rPr lang="en-US" sz="1100" dirty="0" smtClean="0">
                <a:hlinkClick r:id="rId3"/>
              </a:rPr>
              <a:t>20SHEET.pdf</a:t>
            </a:r>
            <a:endParaRPr lang="en-GB" sz="1100" dirty="0"/>
          </a:p>
        </p:txBody>
      </p:sp>
    </p:spTree>
    <p:extLst>
      <p:ext uri="{BB962C8B-B14F-4D97-AF65-F5344CB8AC3E}">
        <p14:creationId xmlns:p14="http://schemas.microsoft.com/office/powerpoint/2010/main" val="36650908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0" dirty="0" err="1" smtClean="0"/>
              <a:t>Études</a:t>
            </a:r>
            <a:endParaRPr lang="en-US" b="0" dirty="0"/>
          </a:p>
        </p:txBody>
      </p:sp>
      <p:pic>
        <p:nvPicPr>
          <p:cNvPr id="139" name="Screen Shot 2014-11-18 at 17.31.59.png"/>
          <p:cNvPicPr/>
          <p:nvPr/>
        </p:nvPicPr>
        <p:blipFill>
          <a:blip r:embed="rId3">
            <a:extLst/>
          </a:blip>
          <a:stretch>
            <a:fillRect/>
          </a:stretch>
        </p:blipFill>
        <p:spPr>
          <a:xfrm>
            <a:off x="4860033" y="1196752"/>
            <a:ext cx="3777992" cy="5040560"/>
          </a:xfrm>
          <a:prstGeom prst="rect">
            <a:avLst/>
          </a:prstGeom>
          <a:ln w="12700">
            <a:solidFill/>
            <a:miter lim="400000"/>
          </a:ln>
          <a:effectLst>
            <a:outerShdw blurRad="152400" dist="58421" dir="1538167" rotWithShape="0">
              <a:srgbClr val="000000"/>
            </a:outerShdw>
          </a:effectLst>
        </p:spPr>
      </p:pic>
      <p:sp>
        <p:nvSpPr>
          <p:cNvPr id="2" name="TextBox 1"/>
          <p:cNvSpPr txBox="1"/>
          <p:nvPr/>
        </p:nvSpPr>
        <p:spPr>
          <a:xfrm>
            <a:off x="683568" y="1844824"/>
            <a:ext cx="3744416" cy="3477875"/>
          </a:xfrm>
          <a:prstGeom prst="rect">
            <a:avLst/>
          </a:prstGeom>
          <a:noFill/>
        </p:spPr>
        <p:txBody>
          <a:bodyPr wrap="square" rtlCol="0">
            <a:spAutoFit/>
          </a:bodyPr>
          <a:lstStyle/>
          <a:p>
            <a:pPr lvl="0"/>
            <a:r>
              <a:rPr lang="fr-FR" sz="2800" dirty="0" smtClean="0">
                <a:solidFill>
                  <a:srgbClr val="800000"/>
                </a:solidFill>
              </a:rPr>
              <a:t>Études </a:t>
            </a:r>
            <a:r>
              <a:rPr lang="en-GB" sz="2800" dirty="0">
                <a:solidFill>
                  <a:srgbClr val="800000"/>
                </a:solidFill>
                <a:uFill>
                  <a:solidFill>
                    <a:srgbClr val="B9262C"/>
                  </a:solidFill>
                </a:uFill>
              </a:rPr>
              <a:t>are especially written to practice particular technical skills, but are still beautiful pieces of music in their own </a:t>
            </a:r>
            <a:r>
              <a:rPr lang="en-GB" sz="2800" dirty="0" smtClean="0">
                <a:solidFill>
                  <a:srgbClr val="800000"/>
                </a:solidFill>
                <a:uFill>
                  <a:solidFill>
                    <a:srgbClr val="B9262C"/>
                  </a:solidFill>
                </a:uFill>
              </a:rPr>
              <a:t>right.</a:t>
            </a:r>
            <a:r>
              <a:rPr lang="fr-FR" sz="2800" dirty="0" smtClean="0">
                <a:solidFill>
                  <a:srgbClr val="800000"/>
                </a:solidFill>
              </a:rPr>
              <a:t> </a:t>
            </a:r>
            <a:endParaRPr lang="fr-FR" sz="2800" dirty="0">
              <a:solidFill>
                <a:srgbClr val="800000"/>
              </a:solidFill>
              <a:uFill>
                <a:solidFill>
                  <a:srgbClr val="B9262C"/>
                </a:solidFill>
              </a:uFill>
            </a:endParaRPr>
          </a:p>
          <a:p>
            <a:endParaRPr lang="en-US" dirty="0"/>
          </a:p>
        </p:txBody>
      </p:sp>
    </p:spTree>
    <p:extLst>
      <p:ext uri="{BB962C8B-B14F-4D97-AF65-F5344CB8AC3E}">
        <p14:creationId xmlns:p14="http://schemas.microsoft.com/office/powerpoint/2010/main" val="72493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B: Describing and Defining a Square</a:t>
            </a:r>
            <a:endParaRPr lang="en-US" b="0" dirty="0"/>
          </a:p>
        </p:txBody>
      </p:sp>
      <p:sp>
        <p:nvSpPr>
          <p:cNvPr id="5" name="Rectangle 2"/>
          <p:cNvSpPr>
            <a:spLocks noChangeArrowheads="1"/>
          </p:cNvSpPr>
          <p:nvPr/>
        </p:nvSpPr>
        <p:spPr bwMode="auto">
          <a:xfrm rot="7200000">
            <a:off x="3640720" y="1849650"/>
            <a:ext cx="1600200" cy="1600200"/>
          </a:xfrm>
          <a:prstGeom prst="rect">
            <a:avLst/>
          </a:prstGeom>
          <a:solidFill>
            <a:srgbClr val="FFF71F"/>
          </a:solidFill>
          <a:ln w="28575">
            <a:solidFill>
              <a:schemeClr val="tx1"/>
            </a:solidFill>
            <a:miter lim="800000"/>
            <a:headEnd/>
            <a:tailEnd/>
          </a:ln>
        </p:spPr>
        <p:txBody>
          <a:bodyPr wrap="none" anchor="ctr">
            <a:prstTxWarp prst="textNoShape">
              <a:avLst/>
            </a:prstTxWarp>
          </a:bodyPr>
          <a:lstStyle/>
          <a:p>
            <a:pPr eaLnBrk="1" hangingPunct="1"/>
            <a:endParaRPr lang="en-US"/>
          </a:p>
        </p:txBody>
      </p:sp>
      <p:grpSp>
        <p:nvGrpSpPr>
          <p:cNvPr id="6" name="Group 5"/>
          <p:cNvGrpSpPr/>
          <p:nvPr/>
        </p:nvGrpSpPr>
        <p:grpSpPr>
          <a:xfrm>
            <a:off x="755577" y="1196752"/>
            <a:ext cx="2016224" cy="1008112"/>
            <a:chOff x="755576" y="1268760"/>
            <a:chExt cx="2016224" cy="1008112"/>
          </a:xfrm>
        </p:grpSpPr>
        <p:sp>
          <p:nvSpPr>
            <p:cNvPr id="7" name="Rectangle 6"/>
            <p:cNvSpPr/>
            <p:nvPr/>
          </p:nvSpPr>
          <p:spPr>
            <a:xfrm>
              <a:off x="755576" y="1268760"/>
              <a:ext cx="2016224" cy="1008112"/>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3"/>
            <p:cNvSpPr txBox="1">
              <a:spLocks noChangeArrowheads="1"/>
            </p:cNvSpPr>
            <p:nvPr/>
          </p:nvSpPr>
          <p:spPr bwMode="auto">
            <a:xfrm>
              <a:off x="827584" y="134076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Four equal sides</a:t>
              </a:r>
            </a:p>
          </p:txBody>
        </p:sp>
      </p:grpSp>
      <p:grpSp>
        <p:nvGrpSpPr>
          <p:cNvPr id="9" name="Group 8"/>
          <p:cNvGrpSpPr/>
          <p:nvPr/>
        </p:nvGrpSpPr>
        <p:grpSpPr>
          <a:xfrm>
            <a:off x="827584" y="2564904"/>
            <a:ext cx="1944216" cy="1224136"/>
            <a:chOff x="827584" y="2708920"/>
            <a:chExt cx="1944216" cy="1224136"/>
          </a:xfrm>
        </p:grpSpPr>
        <p:sp>
          <p:nvSpPr>
            <p:cNvPr id="10" name="Rectangle 9"/>
            <p:cNvSpPr/>
            <p:nvPr/>
          </p:nvSpPr>
          <p:spPr>
            <a:xfrm>
              <a:off x="827584" y="2708920"/>
              <a:ext cx="1944216" cy="1224136"/>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4"/>
            <p:cNvSpPr txBox="1">
              <a:spLocks noChangeArrowheads="1"/>
            </p:cNvSpPr>
            <p:nvPr/>
          </p:nvSpPr>
          <p:spPr bwMode="auto">
            <a:xfrm>
              <a:off x="827584" y="270892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Two pairs of parallel sides</a:t>
              </a:r>
            </a:p>
          </p:txBody>
        </p:sp>
      </p:grpSp>
      <p:grpSp>
        <p:nvGrpSpPr>
          <p:cNvPr id="12" name="Group 11"/>
          <p:cNvGrpSpPr/>
          <p:nvPr/>
        </p:nvGrpSpPr>
        <p:grpSpPr>
          <a:xfrm>
            <a:off x="755577" y="4221088"/>
            <a:ext cx="1977008" cy="1080120"/>
            <a:chOff x="755576" y="4509120"/>
            <a:chExt cx="1977008" cy="1080120"/>
          </a:xfrm>
        </p:grpSpPr>
        <p:sp>
          <p:nvSpPr>
            <p:cNvPr id="13" name="Rectangle 12"/>
            <p:cNvSpPr/>
            <p:nvPr/>
          </p:nvSpPr>
          <p:spPr>
            <a:xfrm>
              <a:off x="755576" y="4509120"/>
              <a:ext cx="1944216"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827584" y="458112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Two equal diagonals</a:t>
              </a:r>
            </a:p>
          </p:txBody>
        </p:sp>
      </p:grpSp>
      <p:grpSp>
        <p:nvGrpSpPr>
          <p:cNvPr id="15" name="Group 14"/>
          <p:cNvGrpSpPr/>
          <p:nvPr/>
        </p:nvGrpSpPr>
        <p:grpSpPr>
          <a:xfrm>
            <a:off x="6156176" y="1196752"/>
            <a:ext cx="2160240" cy="1296144"/>
            <a:chOff x="6156176" y="1268760"/>
            <a:chExt cx="2160240" cy="1296144"/>
          </a:xfrm>
        </p:grpSpPr>
        <p:sp>
          <p:nvSpPr>
            <p:cNvPr id="16" name="Rectangle 15"/>
            <p:cNvSpPr/>
            <p:nvPr/>
          </p:nvSpPr>
          <p:spPr>
            <a:xfrm>
              <a:off x="6156176" y="1268760"/>
              <a:ext cx="2160240" cy="1296144"/>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Box 6"/>
            <p:cNvSpPr txBox="1">
              <a:spLocks noChangeArrowheads="1"/>
            </p:cNvSpPr>
            <p:nvPr/>
          </p:nvSpPr>
          <p:spPr bwMode="auto">
            <a:xfrm>
              <a:off x="6223000" y="127000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Diagonals meet at right angles</a:t>
              </a:r>
            </a:p>
          </p:txBody>
        </p:sp>
      </p:grpSp>
      <p:grpSp>
        <p:nvGrpSpPr>
          <p:cNvPr id="18" name="Group 17"/>
          <p:cNvGrpSpPr/>
          <p:nvPr/>
        </p:nvGrpSpPr>
        <p:grpSpPr>
          <a:xfrm>
            <a:off x="6084168" y="2852936"/>
            <a:ext cx="2088232" cy="1080120"/>
            <a:chOff x="6084168" y="2996952"/>
            <a:chExt cx="2088232" cy="1080120"/>
          </a:xfrm>
        </p:grpSpPr>
        <p:sp>
          <p:nvSpPr>
            <p:cNvPr id="19" name="Rectangle 18"/>
            <p:cNvSpPr/>
            <p:nvPr/>
          </p:nvSpPr>
          <p:spPr>
            <a:xfrm>
              <a:off x="6084168" y="2996952"/>
              <a:ext cx="2088232"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7"/>
            <p:cNvSpPr txBox="1">
              <a:spLocks noChangeArrowheads="1"/>
            </p:cNvSpPr>
            <p:nvPr/>
          </p:nvSpPr>
          <p:spPr bwMode="auto">
            <a:xfrm>
              <a:off x="6228184" y="3068960"/>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4 lines of symmetry</a:t>
              </a:r>
            </a:p>
          </p:txBody>
        </p:sp>
      </p:grpSp>
      <p:grpSp>
        <p:nvGrpSpPr>
          <p:cNvPr id="21" name="Group 20"/>
          <p:cNvGrpSpPr/>
          <p:nvPr/>
        </p:nvGrpSpPr>
        <p:grpSpPr>
          <a:xfrm>
            <a:off x="6084169" y="4293096"/>
            <a:ext cx="2193032" cy="1080120"/>
            <a:chOff x="6084168" y="4509120"/>
            <a:chExt cx="2193032" cy="1080120"/>
          </a:xfrm>
        </p:grpSpPr>
        <p:sp>
          <p:nvSpPr>
            <p:cNvPr id="22" name="Rectangle 21"/>
            <p:cNvSpPr/>
            <p:nvPr/>
          </p:nvSpPr>
          <p:spPr>
            <a:xfrm>
              <a:off x="6084168" y="4509120"/>
              <a:ext cx="2088232"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Box 8"/>
            <p:cNvSpPr txBox="1">
              <a:spLocks noChangeArrowheads="1"/>
            </p:cNvSpPr>
            <p:nvPr/>
          </p:nvSpPr>
          <p:spPr bwMode="auto">
            <a:xfrm>
              <a:off x="6372200" y="458112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Four right angles</a:t>
              </a:r>
            </a:p>
          </p:txBody>
        </p:sp>
      </p:grpSp>
      <p:grpSp>
        <p:nvGrpSpPr>
          <p:cNvPr id="24" name="Group 23"/>
          <p:cNvGrpSpPr/>
          <p:nvPr/>
        </p:nvGrpSpPr>
        <p:grpSpPr>
          <a:xfrm>
            <a:off x="3347864" y="4149080"/>
            <a:ext cx="2160240" cy="1224136"/>
            <a:chOff x="3347864" y="4509120"/>
            <a:chExt cx="2160240" cy="1224136"/>
          </a:xfrm>
        </p:grpSpPr>
        <p:sp>
          <p:nvSpPr>
            <p:cNvPr id="25" name="Rectangle 24"/>
            <p:cNvSpPr/>
            <p:nvPr/>
          </p:nvSpPr>
          <p:spPr>
            <a:xfrm>
              <a:off x="3347864" y="4509120"/>
              <a:ext cx="2160240" cy="1224136"/>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 Box 9"/>
            <p:cNvSpPr txBox="1">
              <a:spLocks noChangeArrowheads="1"/>
            </p:cNvSpPr>
            <p:nvPr/>
          </p:nvSpPr>
          <p:spPr bwMode="auto">
            <a:xfrm>
              <a:off x="3563888" y="450912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Rotational symmetry of order 4</a:t>
              </a:r>
            </a:p>
          </p:txBody>
        </p:sp>
      </p:grpSp>
      <p:sp>
        <p:nvSpPr>
          <p:cNvPr id="27" name="Shape 148"/>
          <p:cNvSpPr/>
          <p:nvPr/>
        </p:nvSpPr>
        <p:spPr>
          <a:xfrm>
            <a:off x="539552" y="5589240"/>
            <a:ext cx="8136904" cy="73866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0639" marR="40639" lvl="0" defTabSz="914400">
              <a:defRPr sz="1800"/>
            </a:pPr>
            <a:r>
              <a:rPr sz="2400" dirty="0">
                <a:uFill>
                  <a:solidFill/>
                </a:uFill>
                <a:latin typeface="+mj-lt"/>
                <a:ea typeface="+mn-ea"/>
                <a:cs typeface="+mn-cs"/>
                <a:sym typeface="Calibri"/>
              </a:rPr>
              <a:t>Which </a:t>
            </a:r>
            <a:r>
              <a:rPr sz="2400" i="1" dirty="0">
                <a:uFill>
                  <a:solidFill/>
                </a:uFill>
                <a:latin typeface="+mj-lt"/>
                <a:ea typeface="+mn-ea"/>
                <a:cs typeface="+mn-cs"/>
                <a:sym typeface="Calibri"/>
              </a:rPr>
              <a:t>pairs</a:t>
            </a:r>
            <a:r>
              <a:rPr sz="2400" dirty="0">
                <a:uFill>
                  <a:solidFill/>
                </a:uFill>
                <a:latin typeface="+mj-lt"/>
                <a:ea typeface="+mn-ea"/>
                <a:cs typeface="+mn-cs"/>
                <a:sym typeface="Calibri"/>
              </a:rPr>
              <a:t> of statements </a:t>
            </a:r>
            <a:r>
              <a:rPr sz="2400" i="1" dirty="0">
                <a:uFill>
                  <a:solidFill/>
                </a:uFill>
                <a:latin typeface="+mj-lt"/>
                <a:ea typeface="+mn-ea"/>
                <a:cs typeface="+mn-cs"/>
                <a:sym typeface="Calibri"/>
              </a:rPr>
              <a:t>define</a:t>
            </a:r>
            <a:r>
              <a:rPr sz="2400" dirty="0">
                <a:uFill>
                  <a:solidFill/>
                </a:uFill>
                <a:latin typeface="+mj-lt"/>
                <a:ea typeface="+mn-ea"/>
                <a:cs typeface="+mn-cs"/>
                <a:sym typeface="Calibri"/>
              </a:rPr>
              <a:t> a </a:t>
            </a:r>
            <a:r>
              <a:rPr lang="en-GB" sz="2400" dirty="0" smtClean="0">
                <a:uFill>
                  <a:solidFill/>
                </a:uFill>
                <a:latin typeface="+mj-lt"/>
                <a:ea typeface="+mn-ea"/>
                <a:cs typeface="+mn-cs"/>
                <a:sym typeface="Calibri"/>
              </a:rPr>
              <a:t>square</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Which pairs do not?</a:t>
            </a:r>
            <a:endParaRPr sz="2400" dirty="0">
              <a:uFill>
                <a:solidFill/>
              </a:uFill>
              <a:latin typeface="+mj-lt"/>
              <a:ea typeface="+mn-ea"/>
              <a:cs typeface="+mn-cs"/>
              <a:sym typeface="Calibri"/>
            </a:endParaRPr>
          </a:p>
        </p:txBody>
      </p:sp>
      <p:sp>
        <p:nvSpPr>
          <p:cNvPr id="3" name="TextBox 2"/>
          <p:cNvSpPr txBox="1"/>
          <p:nvPr/>
        </p:nvSpPr>
        <p:spPr>
          <a:xfrm>
            <a:off x="611560" y="6381328"/>
            <a:ext cx="7920880" cy="430887"/>
          </a:xfrm>
          <a:prstGeom prst="rect">
            <a:avLst/>
          </a:prstGeom>
          <a:noFill/>
        </p:spPr>
        <p:txBody>
          <a:bodyPr wrap="square" rtlCol="0">
            <a:spAutoFit/>
          </a:bodyPr>
          <a:lstStyle/>
          <a:p>
            <a:pPr algn="r"/>
            <a:r>
              <a:rPr lang="en-US" sz="1100" dirty="0"/>
              <a:t>A lesson called ‘</a:t>
            </a:r>
            <a:r>
              <a:rPr lang="en-US" sz="1100" u="sng" dirty="0">
                <a:hlinkClick r:id="rId3"/>
              </a:rPr>
              <a:t>Describing and Defining Quadrilaterals</a:t>
            </a:r>
            <a:r>
              <a:rPr lang="en-US" sz="1100" u="sng" dirty="0"/>
              <a:t>’</a:t>
            </a:r>
            <a:r>
              <a:rPr lang="en-US" sz="1100" dirty="0"/>
              <a:t> based on this task, can be found on the Mathematics Assessment Project website (http://</a:t>
            </a:r>
            <a:r>
              <a:rPr lang="en-US" sz="1100" dirty="0" err="1"/>
              <a:t>map.mathshell.org</a:t>
            </a:r>
            <a:r>
              <a:rPr lang="en-US" sz="1100" dirty="0"/>
              <a:t>/</a:t>
            </a:r>
            <a:r>
              <a:rPr lang="en-US" sz="1100" dirty="0" smtClean="0"/>
              <a:t>)</a:t>
            </a:r>
            <a:endParaRPr lang="en-GB" sz="1100" dirty="0"/>
          </a:p>
        </p:txBody>
      </p:sp>
    </p:spTree>
    <p:extLst>
      <p:ext uri="{BB962C8B-B14F-4D97-AF65-F5344CB8AC3E}">
        <p14:creationId xmlns:p14="http://schemas.microsoft.com/office/powerpoint/2010/main" val="4721958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B: Describing and Defining a Square</a:t>
            </a:r>
            <a:endParaRPr lang="en-US" b="0" dirty="0"/>
          </a:p>
        </p:txBody>
      </p:sp>
      <p:sp>
        <p:nvSpPr>
          <p:cNvPr id="5" name="Rectangle 2"/>
          <p:cNvSpPr>
            <a:spLocks noChangeArrowheads="1"/>
          </p:cNvSpPr>
          <p:nvPr/>
        </p:nvSpPr>
        <p:spPr bwMode="auto">
          <a:xfrm rot="7200000">
            <a:off x="3640720" y="1849650"/>
            <a:ext cx="1600200" cy="1600200"/>
          </a:xfrm>
          <a:prstGeom prst="rect">
            <a:avLst/>
          </a:prstGeom>
          <a:solidFill>
            <a:srgbClr val="FFF71F"/>
          </a:solidFill>
          <a:ln w="28575">
            <a:solidFill>
              <a:schemeClr val="tx1"/>
            </a:solidFill>
            <a:miter lim="800000"/>
            <a:headEnd/>
            <a:tailEnd/>
          </a:ln>
        </p:spPr>
        <p:txBody>
          <a:bodyPr wrap="none" anchor="ctr">
            <a:prstTxWarp prst="textNoShape">
              <a:avLst/>
            </a:prstTxWarp>
          </a:bodyPr>
          <a:lstStyle/>
          <a:p>
            <a:pPr eaLnBrk="1" hangingPunct="1"/>
            <a:endParaRPr lang="en-US"/>
          </a:p>
        </p:txBody>
      </p:sp>
      <p:grpSp>
        <p:nvGrpSpPr>
          <p:cNvPr id="6" name="Group 5"/>
          <p:cNvGrpSpPr/>
          <p:nvPr/>
        </p:nvGrpSpPr>
        <p:grpSpPr>
          <a:xfrm>
            <a:off x="755577" y="1196752"/>
            <a:ext cx="2016224" cy="1008112"/>
            <a:chOff x="755576" y="1268760"/>
            <a:chExt cx="2016224" cy="1008112"/>
          </a:xfrm>
        </p:grpSpPr>
        <p:sp>
          <p:nvSpPr>
            <p:cNvPr id="7" name="Rectangle 6"/>
            <p:cNvSpPr/>
            <p:nvPr/>
          </p:nvSpPr>
          <p:spPr>
            <a:xfrm>
              <a:off x="755576" y="1268760"/>
              <a:ext cx="2016224" cy="1008112"/>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3"/>
            <p:cNvSpPr txBox="1">
              <a:spLocks noChangeArrowheads="1"/>
            </p:cNvSpPr>
            <p:nvPr/>
          </p:nvSpPr>
          <p:spPr bwMode="auto">
            <a:xfrm>
              <a:off x="827584" y="134076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Four equal sides</a:t>
              </a:r>
            </a:p>
          </p:txBody>
        </p:sp>
      </p:grpSp>
      <p:grpSp>
        <p:nvGrpSpPr>
          <p:cNvPr id="9" name="Group 8"/>
          <p:cNvGrpSpPr/>
          <p:nvPr/>
        </p:nvGrpSpPr>
        <p:grpSpPr>
          <a:xfrm>
            <a:off x="827584" y="2564904"/>
            <a:ext cx="1944216" cy="1224136"/>
            <a:chOff x="827584" y="2708920"/>
            <a:chExt cx="1944216" cy="1224136"/>
          </a:xfrm>
        </p:grpSpPr>
        <p:sp>
          <p:nvSpPr>
            <p:cNvPr id="10" name="Rectangle 9"/>
            <p:cNvSpPr/>
            <p:nvPr/>
          </p:nvSpPr>
          <p:spPr>
            <a:xfrm>
              <a:off x="827584" y="2708920"/>
              <a:ext cx="1944216" cy="1224136"/>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4"/>
            <p:cNvSpPr txBox="1">
              <a:spLocks noChangeArrowheads="1"/>
            </p:cNvSpPr>
            <p:nvPr/>
          </p:nvSpPr>
          <p:spPr bwMode="auto">
            <a:xfrm>
              <a:off x="827584" y="270892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Two pairs of parallel sides</a:t>
              </a:r>
            </a:p>
          </p:txBody>
        </p:sp>
      </p:grpSp>
      <p:grpSp>
        <p:nvGrpSpPr>
          <p:cNvPr id="12" name="Group 11"/>
          <p:cNvGrpSpPr/>
          <p:nvPr/>
        </p:nvGrpSpPr>
        <p:grpSpPr>
          <a:xfrm>
            <a:off x="755577" y="4221088"/>
            <a:ext cx="1977008" cy="1080120"/>
            <a:chOff x="755576" y="4509120"/>
            <a:chExt cx="1977008" cy="1080120"/>
          </a:xfrm>
        </p:grpSpPr>
        <p:sp>
          <p:nvSpPr>
            <p:cNvPr id="13" name="Rectangle 12"/>
            <p:cNvSpPr/>
            <p:nvPr/>
          </p:nvSpPr>
          <p:spPr>
            <a:xfrm>
              <a:off x="755576" y="4509120"/>
              <a:ext cx="1944216"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827584" y="458112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Two equal diagonals</a:t>
              </a:r>
            </a:p>
          </p:txBody>
        </p:sp>
      </p:grpSp>
      <p:grpSp>
        <p:nvGrpSpPr>
          <p:cNvPr id="15" name="Group 14"/>
          <p:cNvGrpSpPr/>
          <p:nvPr/>
        </p:nvGrpSpPr>
        <p:grpSpPr>
          <a:xfrm>
            <a:off x="6156176" y="1196752"/>
            <a:ext cx="2160240" cy="1296144"/>
            <a:chOff x="6156176" y="1268760"/>
            <a:chExt cx="2160240" cy="1296144"/>
          </a:xfrm>
        </p:grpSpPr>
        <p:sp>
          <p:nvSpPr>
            <p:cNvPr id="16" name="Rectangle 15"/>
            <p:cNvSpPr/>
            <p:nvPr/>
          </p:nvSpPr>
          <p:spPr>
            <a:xfrm>
              <a:off x="6156176" y="1268760"/>
              <a:ext cx="2160240" cy="1296144"/>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Box 6"/>
            <p:cNvSpPr txBox="1">
              <a:spLocks noChangeArrowheads="1"/>
            </p:cNvSpPr>
            <p:nvPr/>
          </p:nvSpPr>
          <p:spPr bwMode="auto">
            <a:xfrm>
              <a:off x="6223000" y="127000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Diagonals meet at right angles</a:t>
              </a:r>
            </a:p>
          </p:txBody>
        </p:sp>
      </p:grpSp>
      <p:grpSp>
        <p:nvGrpSpPr>
          <p:cNvPr id="18" name="Group 17"/>
          <p:cNvGrpSpPr/>
          <p:nvPr/>
        </p:nvGrpSpPr>
        <p:grpSpPr>
          <a:xfrm>
            <a:off x="6084168" y="2852936"/>
            <a:ext cx="2088232" cy="1080120"/>
            <a:chOff x="6084168" y="2996952"/>
            <a:chExt cx="2088232" cy="1080120"/>
          </a:xfrm>
        </p:grpSpPr>
        <p:sp>
          <p:nvSpPr>
            <p:cNvPr id="19" name="Rectangle 18"/>
            <p:cNvSpPr/>
            <p:nvPr/>
          </p:nvSpPr>
          <p:spPr>
            <a:xfrm>
              <a:off x="6084168" y="2996952"/>
              <a:ext cx="2088232"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7"/>
            <p:cNvSpPr txBox="1">
              <a:spLocks noChangeArrowheads="1"/>
            </p:cNvSpPr>
            <p:nvPr/>
          </p:nvSpPr>
          <p:spPr bwMode="auto">
            <a:xfrm>
              <a:off x="6228184" y="3068960"/>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4 lines of symmetry</a:t>
              </a:r>
            </a:p>
          </p:txBody>
        </p:sp>
      </p:grpSp>
      <p:grpSp>
        <p:nvGrpSpPr>
          <p:cNvPr id="21" name="Group 20"/>
          <p:cNvGrpSpPr/>
          <p:nvPr/>
        </p:nvGrpSpPr>
        <p:grpSpPr>
          <a:xfrm>
            <a:off x="6084169" y="4293096"/>
            <a:ext cx="2193032" cy="1080120"/>
            <a:chOff x="6084168" y="4509120"/>
            <a:chExt cx="2193032" cy="1080120"/>
          </a:xfrm>
        </p:grpSpPr>
        <p:sp>
          <p:nvSpPr>
            <p:cNvPr id="22" name="Rectangle 21"/>
            <p:cNvSpPr/>
            <p:nvPr/>
          </p:nvSpPr>
          <p:spPr>
            <a:xfrm>
              <a:off x="6084168" y="4509120"/>
              <a:ext cx="2088232" cy="1080120"/>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Box 8"/>
            <p:cNvSpPr txBox="1">
              <a:spLocks noChangeArrowheads="1"/>
            </p:cNvSpPr>
            <p:nvPr/>
          </p:nvSpPr>
          <p:spPr bwMode="auto">
            <a:xfrm>
              <a:off x="6372200" y="4581128"/>
              <a:ext cx="19050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dirty="0"/>
                <a:t>Four right angles</a:t>
              </a:r>
            </a:p>
          </p:txBody>
        </p:sp>
      </p:grpSp>
      <p:grpSp>
        <p:nvGrpSpPr>
          <p:cNvPr id="24" name="Group 23"/>
          <p:cNvGrpSpPr/>
          <p:nvPr/>
        </p:nvGrpSpPr>
        <p:grpSpPr>
          <a:xfrm>
            <a:off x="3347864" y="4149080"/>
            <a:ext cx="2160240" cy="1224136"/>
            <a:chOff x="3347864" y="4509120"/>
            <a:chExt cx="2160240" cy="1224136"/>
          </a:xfrm>
        </p:grpSpPr>
        <p:sp>
          <p:nvSpPr>
            <p:cNvPr id="25" name="Rectangle 24"/>
            <p:cNvSpPr/>
            <p:nvPr/>
          </p:nvSpPr>
          <p:spPr>
            <a:xfrm>
              <a:off x="3347864" y="4509120"/>
              <a:ext cx="2160240" cy="1224136"/>
            </a:xfrm>
            <a:prstGeom prst="rect">
              <a:avLst/>
            </a:prstGeom>
            <a:solidFill>
              <a:schemeClr val="bg1"/>
            </a:solidFill>
            <a:ln w="19050">
              <a:solidFill>
                <a:schemeClr val="tx1"/>
              </a:solidFill>
            </a:ln>
            <a:effectLst>
              <a:outerShdw blurRad="40000" dist="23000" dir="3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 Box 9"/>
            <p:cNvSpPr txBox="1">
              <a:spLocks noChangeArrowheads="1"/>
            </p:cNvSpPr>
            <p:nvPr/>
          </p:nvSpPr>
          <p:spPr bwMode="auto">
            <a:xfrm>
              <a:off x="3563888" y="4509120"/>
              <a:ext cx="19050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dirty="0"/>
                <a:t>Rotational symmetry of order 4</a:t>
              </a:r>
            </a:p>
          </p:txBody>
        </p:sp>
      </p:grpSp>
      <p:sp>
        <p:nvSpPr>
          <p:cNvPr id="27" name="Shape 148"/>
          <p:cNvSpPr/>
          <p:nvPr/>
        </p:nvSpPr>
        <p:spPr>
          <a:xfrm>
            <a:off x="539552" y="5589240"/>
            <a:ext cx="8136904" cy="73866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40639" marR="40639" lvl="0" defTabSz="914400">
              <a:defRPr sz="1800"/>
            </a:pPr>
            <a:r>
              <a:rPr sz="2400" dirty="0">
                <a:uFill>
                  <a:solidFill/>
                </a:uFill>
                <a:latin typeface="+mj-lt"/>
                <a:ea typeface="+mn-ea"/>
                <a:cs typeface="+mn-cs"/>
                <a:sym typeface="Calibri"/>
              </a:rPr>
              <a:t>Which </a:t>
            </a:r>
            <a:r>
              <a:rPr sz="2400" i="1" dirty="0">
                <a:uFill>
                  <a:solidFill/>
                </a:uFill>
                <a:latin typeface="+mj-lt"/>
                <a:ea typeface="+mn-ea"/>
                <a:cs typeface="+mn-cs"/>
                <a:sym typeface="Calibri"/>
              </a:rPr>
              <a:t>pairs</a:t>
            </a:r>
            <a:r>
              <a:rPr sz="2400" dirty="0">
                <a:uFill>
                  <a:solidFill/>
                </a:uFill>
                <a:latin typeface="+mj-lt"/>
                <a:ea typeface="+mn-ea"/>
                <a:cs typeface="+mn-cs"/>
                <a:sym typeface="Calibri"/>
              </a:rPr>
              <a:t> of statements </a:t>
            </a:r>
            <a:r>
              <a:rPr sz="2400" i="1" dirty="0">
                <a:uFill>
                  <a:solidFill/>
                </a:uFill>
                <a:latin typeface="+mj-lt"/>
                <a:ea typeface="+mn-ea"/>
                <a:cs typeface="+mn-cs"/>
                <a:sym typeface="Calibri"/>
              </a:rPr>
              <a:t>define</a:t>
            </a:r>
            <a:r>
              <a:rPr sz="2400" dirty="0">
                <a:uFill>
                  <a:solidFill/>
                </a:uFill>
                <a:latin typeface="+mj-lt"/>
                <a:ea typeface="+mn-ea"/>
                <a:cs typeface="+mn-cs"/>
                <a:sym typeface="Calibri"/>
              </a:rPr>
              <a:t> a </a:t>
            </a:r>
            <a:r>
              <a:rPr lang="en-GB" sz="2400" dirty="0" smtClean="0">
                <a:uFill>
                  <a:solidFill/>
                </a:uFill>
                <a:latin typeface="+mj-lt"/>
                <a:ea typeface="+mn-ea"/>
                <a:cs typeface="+mn-cs"/>
                <a:sym typeface="Calibri"/>
              </a:rPr>
              <a:t>square</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Which pairs do not?</a:t>
            </a:r>
            <a:endParaRPr sz="2400" dirty="0">
              <a:uFill>
                <a:solidFill/>
              </a:uFill>
              <a:latin typeface="+mj-lt"/>
              <a:ea typeface="+mn-ea"/>
              <a:cs typeface="+mn-cs"/>
              <a:sym typeface="Calibri"/>
            </a:endParaRPr>
          </a:p>
        </p:txBody>
      </p:sp>
      <p:sp>
        <p:nvSpPr>
          <p:cNvPr id="3" name="TextBox 2"/>
          <p:cNvSpPr txBox="1"/>
          <p:nvPr/>
        </p:nvSpPr>
        <p:spPr>
          <a:xfrm>
            <a:off x="611560" y="6381328"/>
            <a:ext cx="7920880" cy="430887"/>
          </a:xfrm>
          <a:prstGeom prst="rect">
            <a:avLst/>
          </a:prstGeom>
          <a:noFill/>
        </p:spPr>
        <p:txBody>
          <a:bodyPr wrap="square" rtlCol="0">
            <a:spAutoFit/>
          </a:bodyPr>
          <a:lstStyle/>
          <a:p>
            <a:pPr algn="r"/>
            <a:r>
              <a:rPr lang="en-US" sz="1100" dirty="0"/>
              <a:t>A lesson called ‘</a:t>
            </a:r>
            <a:r>
              <a:rPr lang="en-US" sz="1100" u="sng" dirty="0">
                <a:hlinkClick r:id="rId3"/>
              </a:rPr>
              <a:t>Describing and Defining Quadrilaterals</a:t>
            </a:r>
            <a:r>
              <a:rPr lang="en-US" sz="1100" u="sng" dirty="0"/>
              <a:t>’</a:t>
            </a:r>
            <a:r>
              <a:rPr lang="en-US" sz="1100" dirty="0"/>
              <a:t> based on this task, can be found on the Mathematics Assessment Project website (http://</a:t>
            </a:r>
            <a:r>
              <a:rPr lang="en-US" sz="1100" dirty="0" err="1"/>
              <a:t>map.mathshell.org</a:t>
            </a:r>
            <a:r>
              <a:rPr lang="en-US" sz="1100" dirty="0"/>
              <a:t>/</a:t>
            </a:r>
            <a:r>
              <a:rPr lang="en-US" sz="1100" dirty="0" smtClean="0"/>
              <a:t>)</a:t>
            </a:r>
            <a:endParaRPr lang="en-GB" sz="1100" dirty="0"/>
          </a:p>
        </p:txBody>
      </p:sp>
    </p:spTree>
    <p:extLst>
      <p:ext uri="{BB962C8B-B14F-4D97-AF65-F5344CB8AC3E}">
        <p14:creationId xmlns:p14="http://schemas.microsoft.com/office/powerpoint/2010/main" val="4721958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title"/>
          </p:nvPr>
        </p:nvSpPr>
        <p:spPr>
          <a:prstGeom prst="rect">
            <a:avLst/>
          </a:prstGeom>
        </p:spPr>
        <p:txBody>
          <a:bodyPr/>
          <a:lstStyle/>
          <a:p>
            <a:pPr lvl="0">
              <a:defRPr sz="1800" b="0">
                <a:solidFill>
                  <a:srgbClr val="000000"/>
                </a:solidFill>
                <a:uFillTx/>
              </a:defRPr>
            </a:pPr>
            <a:r>
              <a:rPr lang="en-GB" sz="3000" b="0" dirty="0" smtClean="0">
                <a:solidFill>
                  <a:srgbClr val="FFFCF2"/>
                </a:solidFill>
                <a:uFill>
                  <a:solidFill>
                    <a:srgbClr val="123462"/>
                  </a:solidFill>
                </a:uFill>
              </a:rPr>
              <a:t>Task C: </a:t>
            </a:r>
            <a:r>
              <a:rPr sz="3000" b="0" dirty="0" smtClean="0">
                <a:solidFill>
                  <a:srgbClr val="FFFCF2"/>
                </a:solidFill>
                <a:uFill>
                  <a:solidFill>
                    <a:srgbClr val="123462"/>
                  </a:solidFill>
                </a:uFill>
              </a:rPr>
              <a:t>Always</a:t>
            </a:r>
            <a:r>
              <a:rPr sz="3000" b="0" dirty="0">
                <a:solidFill>
                  <a:srgbClr val="FFFCF2"/>
                </a:solidFill>
                <a:uFill>
                  <a:solidFill>
                    <a:srgbClr val="123462"/>
                  </a:solidFill>
                </a:uFill>
              </a:rPr>
              <a:t>, </a:t>
            </a:r>
            <a:r>
              <a:rPr lang="en-GB" sz="3000" b="0" dirty="0" smtClean="0">
                <a:solidFill>
                  <a:srgbClr val="FFFCF2"/>
                </a:solidFill>
                <a:uFill>
                  <a:solidFill>
                    <a:srgbClr val="123462"/>
                  </a:solidFill>
                </a:uFill>
              </a:rPr>
              <a:t>S</a:t>
            </a:r>
            <a:r>
              <a:rPr sz="3000" b="0" dirty="0" smtClean="0">
                <a:solidFill>
                  <a:srgbClr val="FFFCF2"/>
                </a:solidFill>
                <a:uFill>
                  <a:solidFill>
                    <a:srgbClr val="123462"/>
                  </a:solidFill>
                </a:uFill>
              </a:rPr>
              <a:t>ometimes </a:t>
            </a:r>
            <a:r>
              <a:rPr sz="3000" b="0" dirty="0">
                <a:solidFill>
                  <a:srgbClr val="FFFCF2"/>
                </a:solidFill>
                <a:uFill>
                  <a:solidFill>
                    <a:srgbClr val="123462"/>
                  </a:solidFill>
                </a:uFill>
              </a:rPr>
              <a:t>or </a:t>
            </a:r>
            <a:r>
              <a:rPr lang="en-GB" sz="3000" b="0" dirty="0" smtClean="0">
                <a:solidFill>
                  <a:srgbClr val="FFFCF2"/>
                </a:solidFill>
                <a:uFill>
                  <a:solidFill>
                    <a:srgbClr val="123462"/>
                  </a:solidFill>
                </a:uFill>
              </a:rPr>
              <a:t>N</a:t>
            </a:r>
            <a:r>
              <a:rPr sz="3000" b="0" dirty="0" smtClean="0">
                <a:solidFill>
                  <a:srgbClr val="FFFCF2"/>
                </a:solidFill>
                <a:uFill>
                  <a:solidFill>
                    <a:srgbClr val="123462"/>
                  </a:solidFill>
                </a:uFill>
              </a:rPr>
              <a:t>ever </a:t>
            </a:r>
            <a:r>
              <a:rPr lang="en-GB" sz="3000" b="0" dirty="0">
                <a:solidFill>
                  <a:srgbClr val="FFFCF2"/>
                </a:solidFill>
                <a:uFill>
                  <a:solidFill>
                    <a:srgbClr val="123462"/>
                  </a:solidFill>
                </a:uFill>
              </a:rPr>
              <a:t>T</a:t>
            </a:r>
            <a:r>
              <a:rPr sz="3000" b="0" dirty="0" smtClean="0">
                <a:solidFill>
                  <a:srgbClr val="FFFCF2"/>
                </a:solidFill>
                <a:uFill>
                  <a:solidFill>
                    <a:srgbClr val="123462"/>
                  </a:solidFill>
                </a:uFill>
              </a:rPr>
              <a:t>rue</a:t>
            </a:r>
            <a:r>
              <a:rPr sz="3000" b="0" dirty="0">
                <a:solidFill>
                  <a:srgbClr val="FFFCF2"/>
                </a:solidFill>
                <a:uFill>
                  <a:solidFill>
                    <a:srgbClr val="123462"/>
                  </a:solidFill>
                </a:uFill>
              </a:rPr>
              <a:t>?</a:t>
            </a:r>
          </a:p>
        </p:txBody>
      </p:sp>
      <p:sp>
        <p:nvSpPr>
          <p:cNvPr id="283" name="Shape 283"/>
          <p:cNvSpPr/>
          <p:nvPr/>
        </p:nvSpPr>
        <p:spPr>
          <a:xfrm>
            <a:off x="317500" y="1100336"/>
            <a:ext cx="4125516" cy="1549461"/>
          </a:xfrm>
          <a:prstGeom prst="rect">
            <a:avLst/>
          </a:prstGeom>
          <a:solidFill>
            <a:srgbClr val="FFFDD6"/>
          </a:solidFill>
          <a:ln w="25400">
            <a:solidFill/>
            <a:miter lim="400000"/>
          </a:ln>
          <a:effectLst>
            <a:outerShdw blurRad="25400" dist="127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L="57799" marR="57799" algn="ctr" defTabSz="1295400">
              <a:buClr>
                <a:srgbClr val="000000"/>
              </a:buClr>
              <a:buFont typeface="Arial"/>
              <a:defRPr sz="2600">
                <a:uFill>
                  <a:solidFill/>
                </a:uFill>
                <a:latin typeface="+mn-lt"/>
                <a:ea typeface="+mn-ea"/>
                <a:cs typeface="+mn-cs"/>
                <a:sym typeface="Calibri"/>
              </a:defRPr>
            </a:lvl1pPr>
          </a:lstStyle>
          <a:p>
            <a:pPr lvl="0">
              <a:defRPr sz="1800">
                <a:uFillTx/>
              </a:defRPr>
            </a:pPr>
            <a:r>
              <a:rPr sz="2400" dirty="0">
                <a:uFill>
                  <a:solidFill/>
                </a:uFill>
                <a:latin typeface="+mj-lt"/>
              </a:rPr>
              <a:t>If you add the same number to the top and bottom of a fraction, the fraction increases in value.</a:t>
            </a:r>
          </a:p>
        </p:txBody>
      </p:sp>
      <p:sp>
        <p:nvSpPr>
          <p:cNvPr id="285" name="Shape 285"/>
          <p:cNvSpPr/>
          <p:nvPr/>
        </p:nvSpPr>
        <p:spPr>
          <a:xfrm>
            <a:off x="4607718" y="1100336"/>
            <a:ext cx="4125517" cy="1549461"/>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divide the top and bottom of a fraction by the same number, the fraction gets smaller in value. </a:t>
            </a:r>
          </a:p>
        </p:txBody>
      </p:sp>
      <p:sp>
        <p:nvSpPr>
          <p:cNvPr id="286" name="Shape 286"/>
          <p:cNvSpPr/>
          <p:nvPr/>
        </p:nvSpPr>
        <p:spPr>
          <a:xfrm>
            <a:off x="4607718" y="3089672"/>
            <a:ext cx="4125517" cy="1180129"/>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divide 12 by a number, the answer will be less than 12. </a:t>
            </a:r>
          </a:p>
        </p:txBody>
      </p:sp>
      <p:sp>
        <p:nvSpPr>
          <p:cNvPr id="287" name="Shape 287"/>
          <p:cNvSpPr/>
          <p:nvPr/>
        </p:nvSpPr>
        <p:spPr>
          <a:xfrm>
            <a:off x="312540" y="3089671"/>
            <a:ext cx="4125516" cy="1180129"/>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multiply 12 by a number, the answer will be greater than 12. </a:t>
            </a:r>
          </a:p>
        </p:txBody>
      </p:sp>
      <p:sp>
        <p:nvSpPr>
          <p:cNvPr id="288" name="Shape 288"/>
          <p:cNvSpPr/>
          <p:nvPr/>
        </p:nvSpPr>
        <p:spPr>
          <a:xfrm>
            <a:off x="312540" y="4653138"/>
            <a:ext cx="4125516" cy="1918793"/>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p>
            <a:pPr marR="57799" lvl="0" algn="ctr" defTabSz="1295400">
              <a:spcBef>
                <a:spcPts val="800"/>
              </a:spcBef>
              <a:buClr>
                <a:srgbClr val="000000"/>
              </a:buClr>
              <a:tabLst>
                <a:tab pos="901700" algn="l"/>
              </a:tabLst>
              <a:defRPr sz="1800"/>
            </a:pPr>
            <a:r>
              <a:rPr sz="2400" dirty="0">
                <a:uFill>
                  <a:solidFill/>
                </a:uFill>
                <a:latin typeface="+mj-lt"/>
                <a:ea typeface="+mn-ea"/>
                <a:cs typeface="+mn-cs"/>
                <a:sym typeface="Calibri"/>
              </a:rPr>
              <a:t>Prices increased by 20%</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r>
            <a:br>
              <a:rPr lang="en-GB" sz="2400" dirty="0" smtClean="0">
                <a:uFill>
                  <a:solidFill/>
                </a:uFill>
                <a:latin typeface="+mj-lt"/>
                <a:ea typeface="+mn-ea"/>
                <a:cs typeface="+mn-cs"/>
                <a:sym typeface="Calibri"/>
              </a:rPr>
            </a:br>
            <a:r>
              <a:rPr sz="2400" dirty="0" smtClean="0">
                <a:uFill>
                  <a:solidFill/>
                </a:uFill>
                <a:latin typeface="+mj-lt"/>
                <a:ea typeface="+mn-ea"/>
                <a:cs typeface="+mn-cs"/>
                <a:sym typeface="Calibri"/>
              </a:rPr>
              <a:t>They </a:t>
            </a:r>
            <a:r>
              <a:rPr sz="2400" dirty="0">
                <a:uFill>
                  <a:solidFill/>
                </a:uFill>
                <a:latin typeface="+mj-lt"/>
                <a:ea typeface="+mn-ea"/>
                <a:cs typeface="+mn-cs"/>
                <a:sym typeface="Calibri"/>
              </a:rPr>
              <a:t>then decreased by 20%</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r>
            <a:br>
              <a:rPr lang="en-GB" sz="2400" dirty="0" smtClean="0">
                <a:uFill>
                  <a:solidFill/>
                </a:uFill>
                <a:latin typeface="+mj-lt"/>
                <a:ea typeface="+mn-ea"/>
                <a:cs typeface="+mn-cs"/>
                <a:sym typeface="Calibri"/>
              </a:rPr>
            </a:br>
            <a:r>
              <a:rPr sz="2400" dirty="0" smtClean="0">
                <a:uFill>
                  <a:solidFill/>
                </a:uFill>
                <a:latin typeface="+mj-lt"/>
                <a:ea typeface="+mn-ea"/>
                <a:cs typeface="+mn-cs"/>
                <a:sym typeface="Calibri"/>
              </a:rPr>
              <a:t>There </a:t>
            </a:r>
            <a:r>
              <a:rPr sz="2400" dirty="0">
                <a:uFill>
                  <a:solidFill/>
                </a:uFill>
                <a:latin typeface="+mj-lt"/>
                <a:ea typeface="+mn-ea"/>
                <a:cs typeface="+mn-cs"/>
                <a:sym typeface="Calibri"/>
              </a:rPr>
              <a:t>was no overall change in prices.</a:t>
            </a:r>
          </a:p>
        </p:txBody>
      </p:sp>
      <p:sp>
        <p:nvSpPr>
          <p:cNvPr id="9" name="Shape 288"/>
          <p:cNvSpPr/>
          <p:nvPr/>
        </p:nvSpPr>
        <p:spPr>
          <a:xfrm>
            <a:off x="4622948" y="4653136"/>
            <a:ext cx="4125516" cy="1549461"/>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p>
            <a:pPr marR="57799" lvl="0" algn="ctr" defTabSz="1295400">
              <a:spcBef>
                <a:spcPts val="800"/>
              </a:spcBef>
              <a:buClr>
                <a:srgbClr val="000000"/>
              </a:buClr>
              <a:tabLst>
                <a:tab pos="901700" algn="l"/>
              </a:tabLst>
              <a:defRPr sz="1800"/>
            </a:pPr>
            <a:r>
              <a:rPr lang="en-GB" sz="2400" dirty="0" smtClean="0">
                <a:uFill>
                  <a:solidFill/>
                </a:uFill>
                <a:latin typeface="+mj-lt"/>
                <a:ea typeface="+mn-ea"/>
                <a:cs typeface="+mn-cs"/>
                <a:sym typeface="Calibri"/>
              </a:rPr>
              <a:t>Jill got a pay rise of 3%.</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James got a pay rise of 2%.</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Jill therefore got the greater pay rise.</a:t>
            </a:r>
            <a:endParaRPr sz="2400" dirty="0">
              <a:uFill>
                <a:solidFill/>
              </a:uFill>
              <a:latin typeface="+mj-lt"/>
              <a:ea typeface="+mn-ea"/>
              <a:cs typeface="+mn-cs"/>
              <a:sym typeface="Calibri"/>
            </a:endParaRPr>
          </a:p>
        </p:txBody>
      </p:sp>
    </p:spTree>
    <p:extLst>
      <p:ext uri="{BB962C8B-B14F-4D97-AF65-F5344CB8AC3E}">
        <p14:creationId xmlns:p14="http://schemas.microsoft.com/office/powerpoint/2010/main" val="5965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title"/>
          </p:nvPr>
        </p:nvSpPr>
        <p:spPr>
          <a:prstGeom prst="rect">
            <a:avLst/>
          </a:prstGeom>
        </p:spPr>
        <p:txBody>
          <a:bodyPr/>
          <a:lstStyle/>
          <a:p>
            <a:pPr lvl="0">
              <a:defRPr sz="1800" b="0">
                <a:solidFill>
                  <a:srgbClr val="000000"/>
                </a:solidFill>
                <a:uFillTx/>
              </a:defRPr>
            </a:pPr>
            <a:r>
              <a:rPr lang="en-GB" sz="3000" b="0" dirty="0" smtClean="0">
                <a:solidFill>
                  <a:srgbClr val="FFFCF2"/>
                </a:solidFill>
                <a:uFill>
                  <a:solidFill>
                    <a:srgbClr val="123462"/>
                  </a:solidFill>
                </a:uFill>
              </a:rPr>
              <a:t>Task C: </a:t>
            </a:r>
            <a:r>
              <a:rPr sz="3000" b="0" dirty="0" smtClean="0">
                <a:solidFill>
                  <a:srgbClr val="FFFCF2"/>
                </a:solidFill>
                <a:uFill>
                  <a:solidFill>
                    <a:srgbClr val="123462"/>
                  </a:solidFill>
                </a:uFill>
              </a:rPr>
              <a:t>Always</a:t>
            </a:r>
            <a:r>
              <a:rPr sz="3000" b="0" dirty="0">
                <a:solidFill>
                  <a:srgbClr val="FFFCF2"/>
                </a:solidFill>
                <a:uFill>
                  <a:solidFill>
                    <a:srgbClr val="123462"/>
                  </a:solidFill>
                </a:uFill>
              </a:rPr>
              <a:t>, </a:t>
            </a:r>
            <a:r>
              <a:rPr lang="en-GB" sz="3000" b="0" dirty="0" smtClean="0">
                <a:solidFill>
                  <a:srgbClr val="FFFCF2"/>
                </a:solidFill>
                <a:uFill>
                  <a:solidFill>
                    <a:srgbClr val="123462"/>
                  </a:solidFill>
                </a:uFill>
              </a:rPr>
              <a:t>S</a:t>
            </a:r>
            <a:r>
              <a:rPr sz="3000" b="0" dirty="0" smtClean="0">
                <a:solidFill>
                  <a:srgbClr val="FFFCF2"/>
                </a:solidFill>
                <a:uFill>
                  <a:solidFill>
                    <a:srgbClr val="123462"/>
                  </a:solidFill>
                </a:uFill>
              </a:rPr>
              <a:t>ometimes </a:t>
            </a:r>
            <a:r>
              <a:rPr sz="3000" b="0" dirty="0">
                <a:solidFill>
                  <a:srgbClr val="FFFCF2"/>
                </a:solidFill>
                <a:uFill>
                  <a:solidFill>
                    <a:srgbClr val="123462"/>
                  </a:solidFill>
                </a:uFill>
              </a:rPr>
              <a:t>or </a:t>
            </a:r>
            <a:r>
              <a:rPr lang="en-GB" sz="3000" b="0" dirty="0" smtClean="0">
                <a:solidFill>
                  <a:srgbClr val="FFFCF2"/>
                </a:solidFill>
                <a:uFill>
                  <a:solidFill>
                    <a:srgbClr val="123462"/>
                  </a:solidFill>
                </a:uFill>
              </a:rPr>
              <a:t>N</a:t>
            </a:r>
            <a:r>
              <a:rPr sz="3000" b="0" dirty="0" smtClean="0">
                <a:solidFill>
                  <a:srgbClr val="FFFCF2"/>
                </a:solidFill>
                <a:uFill>
                  <a:solidFill>
                    <a:srgbClr val="123462"/>
                  </a:solidFill>
                </a:uFill>
              </a:rPr>
              <a:t>ever </a:t>
            </a:r>
            <a:r>
              <a:rPr lang="en-GB" sz="3000" b="0" dirty="0">
                <a:solidFill>
                  <a:srgbClr val="FFFCF2"/>
                </a:solidFill>
                <a:uFill>
                  <a:solidFill>
                    <a:srgbClr val="123462"/>
                  </a:solidFill>
                </a:uFill>
              </a:rPr>
              <a:t>T</a:t>
            </a:r>
            <a:r>
              <a:rPr sz="3000" b="0" dirty="0" smtClean="0">
                <a:solidFill>
                  <a:srgbClr val="FFFCF2"/>
                </a:solidFill>
                <a:uFill>
                  <a:solidFill>
                    <a:srgbClr val="123462"/>
                  </a:solidFill>
                </a:uFill>
              </a:rPr>
              <a:t>rue</a:t>
            </a:r>
            <a:r>
              <a:rPr sz="3000" b="0" dirty="0">
                <a:solidFill>
                  <a:srgbClr val="FFFCF2"/>
                </a:solidFill>
                <a:uFill>
                  <a:solidFill>
                    <a:srgbClr val="123462"/>
                  </a:solidFill>
                </a:uFill>
              </a:rPr>
              <a:t>?</a:t>
            </a:r>
          </a:p>
        </p:txBody>
      </p:sp>
      <p:sp>
        <p:nvSpPr>
          <p:cNvPr id="283" name="Shape 283"/>
          <p:cNvSpPr/>
          <p:nvPr/>
        </p:nvSpPr>
        <p:spPr>
          <a:xfrm>
            <a:off x="317500" y="1100336"/>
            <a:ext cx="4125516" cy="1549461"/>
          </a:xfrm>
          <a:prstGeom prst="rect">
            <a:avLst/>
          </a:prstGeom>
          <a:solidFill>
            <a:srgbClr val="FFFDD6"/>
          </a:solidFill>
          <a:ln w="25400">
            <a:solidFill/>
            <a:miter lim="400000"/>
          </a:ln>
          <a:effectLst>
            <a:outerShdw blurRad="25400" dist="127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L="57799" marR="57799" algn="ctr" defTabSz="1295400">
              <a:buClr>
                <a:srgbClr val="000000"/>
              </a:buClr>
              <a:buFont typeface="Arial"/>
              <a:defRPr sz="2600">
                <a:uFill>
                  <a:solidFill/>
                </a:uFill>
                <a:latin typeface="+mn-lt"/>
                <a:ea typeface="+mn-ea"/>
                <a:cs typeface="+mn-cs"/>
                <a:sym typeface="Calibri"/>
              </a:defRPr>
            </a:lvl1pPr>
          </a:lstStyle>
          <a:p>
            <a:pPr lvl="0">
              <a:defRPr sz="1800">
                <a:uFillTx/>
              </a:defRPr>
            </a:pPr>
            <a:r>
              <a:rPr sz="2400" dirty="0">
                <a:uFill>
                  <a:solidFill/>
                </a:uFill>
                <a:latin typeface="+mj-lt"/>
              </a:rPr>
              <a:t>If you add the same number to the top and bottom of a fraction, the fraction increases in value.</a:t>
            </a:r>
          </a:p>
        </p:txBody>
      </p:sp>
      <p:sp>
        <p:nvSpPr>
          <p:cNvPr id="285" name="Shape 285"/>
          <p:cNvSpPr/>
          <p:nvPr/>
        </p:nvSpPr>
        <p:spPr>
          <a:xfrm>
            <a:off x="4607718" y="1100336"/>
            <a:ext cx="4125517" cy="1549461"/>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divide the top and bottom of a fraction by the same number, the fraction gets smaller in value. </a:t>
            </a:r>
          </a:p>
        </p:txBody>
      </p:sp>
      <p:sp>
        <p:nvSpPr>
          <p:cNvPr id="286" name="Shape 286"/>
          <p:cNvSpPr/>
          <p:nvPr/>
        </p:nvSpPr>
        <p:spPr>
          <a:xfrm>
            <a:off x="4607718" y="3089672"/>
            <a:ext cx="4125517" cy="1180129"/>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divide 12 by a number, the answer will be less than 12. </a:t>
            </a:r>
          </a:p>
        </p:txBody>
      </p:sp>
      <p:sp>
        <p:nvSpPr>
          <p:cNvPr id="287" name="Shape 287"/>
          <p:cNvSpPr/>
          <p:nvPr/>
        </p:nvSpPr>
        <p:spPr>
          <a:xfrm>
            <a:off x="312540" y="3089671"/>
            <a:ext cx="4125516" cy="1180129"/>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lvl1pPr marR="57799" algn="ctr" defTabSz="1295400">
              <a:spcBef>
                <a:spcPts val="800"/>
              </a:spcBef>
              <a:buClr>
                <a:srgbClr val="000000"/>
              </a:buClr>
              <a:tabLst>
                <a:tab pos="901700" algn="l"/>
              </a:tabLst>
              <a:defRPr sz="2600">
                <a:uFill>
                  <a:solidFill/>
                </a:uFill>
                <a:latin typeface="+mn-lt"/>
                <a:ea typeface="+mn-ea"/>
                <a:cs typeface="+mn-cs"/>
                <a:sym typeface="Calibri"/>
              </a:defRPr>
            </a:lvl1pPr>
          </a:lstStyle>
          <a:p>
            <a:pPr lvl="0">
              <a:defRPr sz="1800">
                <a:uFillTx/>
              </a:defRPr>
            </a:pPr>
            <a:r>
              <a:rPr sz="2400" dirty="0">
                <a:uFill>
                  <a:solidFill/>
                </a:uFill>
                <a:latin typeface="+mj-lt"/>
              </a:rPr>
              <a:t>If you multiply 12 by a number, the answer will be greater than 12. </a:t>
            </a:r>
          </a:p>
        </p:txBody>
      </p:sp>
      <p:sp>
        <p:nvSpPr>
          <p:cNvPr id="288" name="Shape 288"/>
          <p:cNvSpPr/>
          <p:nvPr/>
        </p:nvSpPr>
        <p:spPr>
          <a:xfrm>
            <a:off x="312540" y="4653138"/>
            <a:ext cx="4125516" cy="1918793"/>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p>
            <a:pPr marR="57799" lvl="0" algn="ctr" defTabSz="1295400">
              <a:spcBef>
                <a:spcPts val="800"/>
              </a:spcBef>
              <a:buClr>
                <a:srgbClr val="000000"/>
              </a:buClr>
              <a:tabLst>
                <a:tab pos="901700" algn="l"/>
              </a:tabLst>
              <a:defRPr sz="1800"/>
            </a:pPr>
            <a:r>
              <a:rPr sz="2400" dirty="0">
                <a:uFill>
                  <a:solidFill/>
                </a:uFill>
                <a:latin typeface="+mj-lt"/>
                <a:ea typeface="+mn-ea"/>
                <a:cs typeface="+mn-cs"/>
                <a:sym typeface="Calibri"/>
              </a:rPr>
              <a:t>Prices increased by 20%</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r>
            <a:br>
              <a:rPr lang="en-GB" sz="2400" dirty="0" smtClean="0">
                <a:uFill>
                  <a:solidFill/>
                </a:uFill>
                <a:latin typeface="+mj-lt"/>
                <a:ea typeface="+mn-ea"/>
                <a:cs typeface="+mn-cs"/>
                <a:sym typeface="Calibri"/>
              </a:rPr>
            </a:br>
            <a:r>
              <a:rPr sz="2400" dirty="0" smtClean="0">
                <a:uFill>
                  <a:solidFill/>
                </a:uFill>
                <a:latin typeface="+mj-lt"/>
                <a:ea typeface="+mn-ea"/>
                <a:cs typeface="+mn-cs"/>
                <a:sym typeface="Calibri"/>
              </a:rPr>
              <a:t>They </a:t>
            </a:r>
            <a:r>
              <a:rPr sz="2400" dirty="0">
                <a:uFill>
                  <a:solidFill/>
                </a:uFill>
                <a:latin typeface="+mj-lt"/>
                <a:ea typeface="+mn-ea"/>
                <a:cs typeface="+mn-cs"/>
                <a:sym typeface="Calibri"/>
              </a:rPr>
              <a:t>then decreased by 20%</a:t>
            </a:r>
            <a:r>
              <a:rPr sz="2400" dirty="0" smtClean="0">
                <a:uFill>
                  <a:solidFill/>
                </a:uFill>
                <a:latin typeface="+mj-lt"/>
                <a:ea typeface="+mn-ea"/>
                <a:cs typeface="+mn-cs"/>
                <a:sym typeface="Calibri"/>
              </a:rPr>
              <a:t>.</a:t>
            </a:r>
            <a:r>
              <a:rPr lang="en-GB" sz="2400" dirty="0" smtClean="0">
                <a:uFill>
                  <a:solidFill/>
                </a:uFill>
                <a:latin typeface="+mj-lt"/>
                <a:ea typeface="+mn-ea"/>
                <a:cs typeface="+mn-cs"/>
                <a:sym typeface="Calibri"/>
              </a:rPr>
              <a:t/>
            </a:r>
            <a:br>
              <a:rPr lang="en-GB" sz="2400" dirty="0" smtClean="0">
                <a:uFill>
                  <a:solidFill/>
                </a:uFill>
                <a:latin typeface="+mj-lt"/>
                <a:ea typeface="+mn-ea"/>
                <a:cs typeface="+mn-cs"/>
                <a:sym typeface="Calibri"/>
              </a:rPr>
            </a:br>
            <a:r>
              <a:rPr sz="2400" dirty="0" smtClean="0">
                <a:uFill>
                  <a:solidFill/>
                </a:uFill>
                <a:latin typeface="+mj-lt"/>
                <a:ea typeface="+mn-ea"/>
                <a:cs typeface="+mn-cs"/>
                <a:sym typeface="Calibri"/>
              </a:rPr>
              <a:t>There </a:t>
            </a:r>
            <a:r>
              <a:rPr sz="2400" dirty="0">
                <a:uFill>
                  <a:solidFill/>
                </a:uFill>
                <a:latin typeface="+mj-lt"/>
                <a:ea typeface="+mn-ea"/>
                <a:cs typeface="+mn-cs"/>
                <a:sym typeface="Calibri"/>
              </a:rPr>
              <a:t>was no overall change in prices.</a:t>
            </a:r>
          </a:p>
        </p:txBody>
      </p:sp>
      <p:sp>
        <p:nvSpPr>
          <p:cNvPr id="9" name="Shape 288"/>
          <p:cNvSpPr/>
          <p:nvPr/>
        </p:nvSpPr>
        <p:spPr>
          <a:xfrm>
            <a:off x="4622948" y="4653136"/>
            <a:ext cx="4125516" cy="1549461"/>
          </a:xfrm>
          <a:prstGeom prst="rect">
            <a:avLst/>
          </a:prstGeom>
          <a:solidFill>
            <a:srgbClr val="FFFDD6"/>
          </a:solidFill>
          <a:ln w="25400">
            <a:solidFill/>
            <a:miter lim="400000"/>
          </a:ln>
          <a:effectLst>
            <a:outerShdw blurRad="25400" dist="25400" dir="5400000" rotWithShape="0">
              <a:srgbClr val="929292">
                <a:alpha val="37998"/>
              </a:srgbClr>
            </a:outerShdw>
          </a:effectLst>
          <a:extLst>
            <a:ext uri="{C572A759-6A51-4108-AA02-DFA0A04FC94B}">
              <ma14:wrappingTextBoxFlag xmlns:ma14="http://schemas.microsoft.com/office/mac/drawingml/2011/main" val="1"/>
            </a:ext>
          </a:extLst>
        </p:spPr>
        <p:txBody>
          <a:bodyPr lIns="35718" tIns="35718" rIns="35718" bIns="35718">
            <a:spAutoFit/>
          </a:bodyPr>
          <a:lstStyle/>
          <a:p>
            <a:pPr marR="57799" lvl="0" algn="ctr" defTabSz="1295400">
              <a:spcBef>
                <a:spcPts val="800"/>
              </a:spcBef>
              <a:buClr>
                <a:srgbClr val="000000"/>
              </a:buClr>
              <a:tabLst>
                <a:tab pos="901700" algn="l"/>
              </a:tabLst>
              <a:defRPr sz="1800"/>
            </a:pPr>
            <a:r>
              <a:rPr lang="en-GB" sz="2400" dirty="0" smtClean="0">
                <a:uFill>
                  <a:solidFill/>
                </a:uFill>
                <a:latin typeface="+mj-lt"/>
                <a:ea typeface="+mn-ea"/>
                <a:cs typeface="+mn-cs"/>
                <a:sym typeface="Calibri"/>
              </a:rPr>
              <a:t>Jill got a pay rise of 3%.</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James got a pay rise of 2%.</a:t>
            </a:r>
            <a:br>
              <a:rPr lang="en-GB" sz="2400" dirty="0" smtClean="0">
                <a:uFill>
                  <a:solidFill/>
                </a:uFill>
                <a:latin typeface="+mj-lt"/>
                <a:ea typeface="+mn-ea"/>
                <a:cs typeface="+mn-cs"/>
                <a:sym typeface="Calibri"/>
              </a:rPr>
            </a:br>
            <a:r>
              <a:rPr lang="en-GB" sz="2400" dirty="0" smtClean="0">
                <a:uFill>
                  <a:solidFill/>
                </a:uFill>
                <a:latin typeface="+mj-lt"/>
                <a:ea typeface="+mn-ea"/>
                <a:cs typeface="+mn-cs"/>
                <a:sym typeface="Calibri"/>
              </a:rPr>
              <a:t>Jill therefore got the greater pay rise.</a:t>
            </a:r>
            <a:endParaRPr sz="2400" dirty="0">
              <a:uFill>
                <a:solidFill/>
              </a:uFill>
              <a:latin typeface="+mj-lt"/>
              <a:ea typeface="+mn-ea"/>
              <a:cs typeface="+mn-cs"/>
              <a:sym typeface="Calibri"/>
            </a:endParaRPr>
          </a:p>
        </p:txBody>
      </p:sp>
    </p:spTree>
    <p:extLst>
      <p:ext uri="{BB962C8B-B14F-4D97-AF65-F5344CB8AC3E}">
        <p14:creationId xmlns:p14="http://schemas.microsoft.com/office/powerpoint/2010/main" val="308736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D: Schoolteachers and Dentists</a:t>
            </a:r>
            <a:endParaRPr lang="en-US" b="0" dirty="0"/>
          </a:p>
        </p:txBody>
      </p:sp>
      <p:sp>
        <p:nvSpPr>
          <p:cNvPr id="3" name="Content Placeholder 2"/>
          <p:cNvSpPr>
            <a:spLocks noGrp="1"/>
          </p:cNvSpPr>
          <p:nvPr>
            <p:ph sz="half" idx="1"/>
          </p:nvPr>
        </p:nvSpPr>
        <p:spPr>
          <a:xfrm>
            <a:off x="457200" y="980728"/>
            <a:ext cx="8219256" cy="5051612"/>
          </a:xfrm>
        </p:spPr>
        <p:txBody>
          <a:bodyPr/>
          <a:lstStyle/>
          <a:p>
            <a:pPr marL="0" indent="0">
              <a:buNone/>
            </a:pPr>
            <a:r>
              <a:rPr lang="en-US" dirty="0" smtClean="0">
                <a:solidFill>
                  <a:schemeClr val="tx1"/>
                </a:solidFill>
              </a:rPr>
              <a:t>There are about 320 million people in the US.</a:t>
            </a:r>
          </a:p>
          <a:p>
            <a:pPr marL="0" indent="0">
              <a:buNone/>
            </a:pPr>
            <a:endParaRPr lang="en-US" dirty="0">
              <a:solidFill>
                <a:schemeClr val="tx1"/>
              </a:solidFill>
            </a:endParaRPr>
          </a:p>
          <a:p>
            <a:r>
              <a:rPr lang="en-US" dirty="0" smtClean="0">
                <a:solidFill>
                  <a:schemeClr val="tx1"/>
                </a:solidFill>
              </a:rPr>
              <a:t>About how many school</a:t>
            </a:r>
            <a:br>
              <a:rPr lang="en-US" dirty="0" smtClean="0">
                <a:solidFill>
                  <a:schemeClr val="tx1"/>
                </a:solidFill>
              </a:rPr>
            </a:br>
            <a:r>
              <a:rPr lang="en-US" dirty="0" smtClean="0">
                <a:solidFill>
                  <a:schemeClr val="tx1"/>
                </a:solidFill>
              </a:rPr>
              <a:t>teachers are there?</a:t>
            </a:r>
          </a:p>
          <a:p>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Estimate some other facts and check them out.</a:t>
            </a:r>
            <a:endParaRPr lang="en-US" dirty="0">
              <a:solidFill>
                <a:schemeClr val="tx1"/>
              </a:solidFill>
            </a:endParaRPr>
          </a:p>
        </p:txBody>
      </p:sp>
      <p:pic>
        <p:nvPicPr>
          <p:cNvPr id="5" name="Picture 4" descr="school_teacher_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772816"/>
            <a:ext cx="3419872" cy="2287107"/>
          </a:xfrm>
          <a:prstGeom prst="rect">
            <a:avLst/>
          </a:prstGeom>
        </p:spPr>
      </p:pic>
      <p:sp>
        <p:nvSpPr>
          <p:cNvPr id="6" name="TextBox 5"/>
          <p:cNvSpPr txBox="1"/>
          <p:nvPr/>
        </p:nvSpPr>
        <p:spPr>
          <a:xfrm>
            <a:off x="4860032" y="4653136"/>
            <a:ext cx="3672408" cy="954107"/>
          </a:xfrm>
          <a:prstGeom prst="rect">
            <a:avLst/>
          </a:prstGeom>
          <a:noFill/>
        </p:spPr>
        <p:txBody>
          <a:bodyPr wrap="square" rtlCol="0">
            <a:spAutoFit/>
          </a:bodyPr>
          <a:lstStyle/>
          <a:p>
            <a:pPr marL="342900" indent="-342900">
              <a:buFont typeface="Arial"/>
              <a:buChar char="•"/>
            </a:pPr>
            <a:r>
              <a:rPr lang="en-US" sz="2800" dirty="0"/>
              <a:t>About how many </a:t>
            </a:r>
            <a:r>
              <a:rPr lang="en-US" sz="2800" dirty="0" smtClean="0"/>
              <a:t>dentists are </a:t>
            </a:r>
            <a:r>
              <a:rPr lang="en-US" sz="2800" dirty="0"/>
              <a:t>there?</a:t>
            </a:r>
          </a:p>
        </p:txBody>
      </p:sp>
      <p:pic>
        <p:nvPicPr>
          <p:cNvPr id="7" name="Picture 6" descr="denti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602" y="4005064"/>
            <a:ext cx="3584398" cy="2016224"/>
          </a:xfrm>
          <a:prstGeom prst="rect">
            <a:avLst/>
          </a:prstGeom>
        </p:spPr>
      </p:pic>
      <p:sp>
        <p:nvSpPr>
          <p:cNvPr id="4" name="TextBox 3"/>
          <p:cNvSpPr txBox="1"/>
          <p:nvPr/>
        </p:nvSpPr>
        <p:spPr>
          <a:xfrm>
            <a:off x="2123728" y="6525344"/>
            <a:ext cx="6624736" cy="261610"/>
          </a:xfrm>
          <a:prstGeom prst="rect">
            <a:avLst/>
          </a:prstGeom>
          <a:noFill/>
        </p:spPr>
        <p:txBody>
          <a:bodyPr wrap="square" rtlCol="0">
            <a:spAutoFit/>
          </a:bodyPr>
          <a:lstStyle/>
          <a:p>
            <a:pPr algn="r"/>
            <a:r>
              <a:rPr lang="en-US" sz="1100" dirty="0"/>
              <a:t>Adapted from </a:t>
            </a:r>
            <a:r>
              <a:rPr lang="en-US" sz="1100" u="sng" dirty="0">
                <a:hlinkClick r:id="rId5"/>
              </a:rPr>
              <a:t>http://www.bowlandmaths.org.uk/pd/pd_01.</a:t>
            </a:r>
            <a:r>
              <a:rPr lang="en-US" sz="1100" u="sng" dirty="0" smtClean="0">
                <a:hlinkClick r:id="rId5"/>
              </a:rPr>
              <a:t>html</a:t>
            </a:r>
            <a:endParaRPr lang="en-GB" sz="1100" dirty="0"/>
          </a:p>
        </p:txBody>
      </p:sp>
    </p:spTree>
    <p:extLst>
      <p:ext uri="{BB962C8B-B14F-4D97-AF65-F5344CB8AC3E}">
        <p14:creationId xmlns:p14="http://schemas.microsoft.com/office/powerpoint/2010/main" val="3213514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Task D: Schoolteachers and Dentists</a:t>
            </a:r>
            <a:endParaRPr lang="en-US" b="0" dirty="0"/>
          </a:p>
        </p:txBody>
      </p:sp>
      <p:sp>
        <p:nvSpPr>
          <p:cNvPr id="3" name="Content Placeholder 2"/>
          <p:cNvSpPr>
            <a:spLocks noGrp="1"/>
          </p:cNvSpPr>
          <p:nvPr>
            <p:ph sz="half" idx="1"/>
          </p:nvPr>
        </p:nvSpPr>
        <p:spPr>
          <a:xfrm>
            <a:off x="457200" y="980728"/>
            <a:ext cx="8219256" cy="5051612"/>
          </a:xfrm>
        </p:spPr>
        <p:txBody>
          <a:bodyPr/>
          <a:lstStyle/>
          <a:p>
            <a:pPr marL="0" indent="0">
              <a:buNone/>
            </a:pPr>
            <a:r>
              <a:rPr lang="en-US" dirty="0" smtClean="0">
                <a:solidFill>
                  <a:schemeClr val="tx1"/>
                </a:solidFill>
              </a:rPr>
              <a:t>There are about 320 million people in the US.</a:t>
            </a:r>
          </a:p>
          <a:p>
            <a:pPr marL="0" indent="0">
              <a:buNone/>
            </a:pPr>
            <a:endParaRPr lang="en-US" dirty="0">
              <a:solidFill>
                <a:schemeClr val="tx1"/>
              </a:solidFill>
            </a:endParaRPr>
          </a:p>
          <a:p>
            <a:r>
              <a:rPr lang="en-US" dirty="0" smtClean="0">
                <a:solidFill>
                  <a:schemeClr val="tx1"/>
                </a:solidFill>
              </a:rPr>
              <a:t>About how many school</a:t>
            </a:r>
            <a:br>
              <a:rPr lang="en-US" dirty="0" smtClean="0">
                <a:solidFill>
                  <a:schemeClr val="tx1"/>
                </a:solidFill>
              </a:rPr>
            </a:br>
            <a:r>
              <a:rPr lang="en-US" dirty="0" smtClean="0">
                <a:solidFill>
                  <a:schemeClr val="tx1"/>
                </a:solidFill>
              </a:rPr>
              <a:t>teachers are there?</a:t>
            </a:r>
          </a:p>
          <a:p>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Estimate some other facts and check them out.</a:t>
            </a:r>
            <a:endParaRPr lang="en-US" dirty="0">
              <a:solidFill>
                <a:schemeClr val="tx1"/>
              </a:solidFill>
            </a:endParaRPr>
          </a:p>
        </p:txBody>
      </p:sp>
      <p:pic>
        <p:nvPicPr>
          <p:cNvPr id="5" name="Picture 4" descr="school_teacher_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772816"/>
            <a:ext cx="3419872" cy="2287107"/>
          </a:xfrm>
          <a:prstGeom prst="rect">
            <a:avLst/>
          </a:prstGeom>
        </p:spPr>
      </p:pic>
      <p:sp>
        <p:nvSpPr>
          <p:cNvPr id="6" name="TextBox 5"/>
          <p:cNvSpPr txBox="1"/>
          <p:nvPr/>
        </p:nvSpPr>
        <p:spPr>
          <a:xfrm>
            <a:off x="4860032" y="4653136"/>
            <a:ext cx="3672408" cy="954107"/>
          </a:xfrm>
          <a:prstGeom prst="rect">
            <a:avLst/>
          </a:prstGeom>
          <a:noFill/>
        </p:spPr>
        <p:txBody>
          <a:bodyPr wrap="square" rtlCol="0">
            <a:spAutoFit/>
          </a:bodyPr>
          <a:lstStyle/>
          <a:p>
            <a:pPr marL="342900" indent="-342900">
              <a:buFont typeface="Arial"/>
              <a:buChar char="•"/>
            </a:pPr>
            <a:r>
              <a:rPr lang="en-US" sz="2800" dirty="0"/>
              <a:t>About how many </a:t>
            </a:r>
            <a:r>
              <a:rPr lang="en-US" sz="2800" dirty="0" smtClean="0"/>
              <a:t>dentists are </a:t>
            </a:r>
            <a:r>
              <a:rPr lang="en-US" sz="2800" dirty="0"/>
              <a:t>there?</a:t>
            </a:r>
          </a:p>
        </p:txBody>
      </p:sp>
      <p:pic>
        <p:nvPicPr>
          <p:cNvPr id="7" name="Picture 6" descr="denti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602" y="4005064"/>
            <a:ext cx="3584398" cy="2016224"/>
          </a:xfrm>
          <a:prstGeom prst="rect">
            <a:avLst/>
          </a:prstGeom>
        </p:spPr>
      </p:pic>
      <p:sp>
        <p:nvSpPr>
          <p:cNvPr id="4" name="TextBox 3"/>
          <p:cNvSpPr txBox="1"/>
          <p:nvPr/>
        </p:nvSpPr>
        <p:spPr>
          <a:xfrm>
            <a:off x="2123728" y="6525344"/>
            <a:ext cx="6624736" cy="261610"/>
          </a:xfrm>
          <a:prstGeom prst="rect">
            <a:avLst/>
          </a:prstGeom>
          <a:noFill/>
        </p:spPr>
        <p:txBody>
          <a:bodyPr wrap="square" rtlCol="0">
            <a:spAutoFit/>
          </a:bodyPr>
          <a:lstStyle/>
          <a:p>
            <a:pPr algn="r"/>
            <a:r>
              <a:rPr lang="en-US" sz="1100" dirty="0"/>
              <a:t>Adapted from </a:t>
            </a:r>
            <a:r>
              <a:rPr lang="en-US" sz="1100" u="sng" dirty="0">
                <a:hlinkClick r:id="rId5"/>
              </a:rPr>
              <a:t>http://www.bowlandmaths.org.uk/pd/pd_01.</a:t>
            </a:r>
            <a:r>
              <a:rPr lang="en-US" sz="1100" u="sng" dirty="0" smtClean="0">
                <a:hlinkClick r:id="rId5"/>
              </a:rPr>
              <a:t>html</a:t>
            </a:r>
            <a:endParaRPr lang="en-GB" sz="1100" dirty="0"/>
          </a:p>
        </p:txBody>
      </p:sp>
    </p:spTree>
    <p:extLst>
      <p:ext uri="{BB962C8B-B14F-4D97-AF65-F5344CB8AC3E}">
        <p14:creationId xmlns:p14="http://schemas.microsoft.com/office/powerpoint/2010/main" val="32135144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Developing Mathematical Proficiency</a:t>
            </a:r>
            <a:endParaRPr lang="en-US" b="0" dirty="0"/>
          </a:p>
        </p:txBody>
      </p:sp>
      <p:pic>
        <p:nvPicPr>
          <p:cNvPr id="5" name="Picture 4" descr="Developing Mathematical Proficiency Handouts Revised 9 September 2016 CD.pdf"/>
          <p:cNvPicPr>
            <a:picLocks noChangeAspect="1"/>
          </p:cNvPicPr>
          <p:nvPr/>
        </p:nvPicPr>
        <p:blipFill rotWithShape="1">
          <a:blip r:embed="rId3">
            <a:extLst>
              <a:ext uri="{28A0092B-C50C-407E-A947-70E740481C1C}">
                <a14:useLocalDpi xmlns:a14="http://schemas.microsoft.com/office/drawing/2010/main" val="0"/>
              </a:ext>
            </a:extLst>
          </a:blip>
          <a:srcRect l="5992" t="14445" r="13725" b="40185"/>
          <a:stretch/>
        </p:blipFill>
        <p:spPr>
          <a:xfrm rot="21252438">
            <a:off x="459373" y="1259494"/>
            <a:ext cx="4254500" cy="3111500"/>
          </a:xfrm>
          <a:prstGeom prst="rect">
            <a:avLst/>
          </a:prstGeom>
          <a:ln w="19050" cmpd="sng">
            <a:solidFill>
              <a:schemeClr val="tx1"/>
            </a:solidFill>
          </a:ln>
        </p:spPr>
      </p:pic>
      <p:pic>
        <p:nvPicPr>
          <p:cNvPr id="6" name="Picture 5" descr="Developing Mathematical Proficiency Handouts Revised 9 September 2016 CD.pdf"/>
          <p:cNvPicPr>
            <a:picLocks noChangeAspect="1"/>
          </p:cNvPicPr>
          <p:nvPr/>
        </p:nvPicPr>
        <p:blipFill rotWithShape="1">
          <a:blip r:embed="rId4">
            <a:extLst>
              <a:ext uri="{28A0092B-C50C-407E-A947-70E740481C1C}">
                <a14:useLocalDpi xmlns:a14="http://schemas.microsoft.com/office/drawing/2010/main" val="0"/>
              </a:ext>
            </a:extLst>
          </a:blip>
          <a:srcRect l="6710" t="14628" r="5817" b="41690"/>
          <a:stretch/>
        </p:blipFill>
        <p:spPr>
          <a:xfrm rot="217493">
            <a:off x="4602125" y="1179630"/>
            <a:ext cx="4097887" cy="2648225"/>
          </a:xfrm>
          <a:prstGeom prst="rect">
            <a:avLst/>
          </a:prstGeom>
          <a:solidFill>
            <a:schemeClr val="bg1"/>
          </a:solidFill>
          <a:ln w="19050" cmpd="sng">
            <a:solidFill>
              <a:schemeClr val="tx1"/>
            </a:solidFill>
          </a:ln>
        </p:spPr>
      </p:pic>
      <p:pic>
        <p:nvPicPr>
          <p:cNvPr id="7" name="Picture 6" descr="Developing Mathematical Proficiency Handouts Revised 9 September 2016 CD.pdf"/>
          <p:cNvPicPr>
            <a:picLocks noChangeAspect="1"/>
          </p:cNvPicPr>
          <p:nvPr/>
        </p:nvPicPr>
        <p:blipFill rotWithShape="1">
          <a:blip r:embed="rId5">
            <a:extLst>
              <a:ext uri="{28A0092B-C50C-407E-A947-70E740481C1C}">
                <a14:useLocalDpi xmlns:a14="http://schemas.microsoft.com/office/drawing/2010/main" val="0"/>
              </a:ext>
            </a:extLst>
          </a:blip>
          <a:srcRect l="7430" t="14815" r="8932" b="37963"/>
          <a:stretch/>
        </p:blipFill>
        <p:spPr>
          <a:xfrm>
            <a:off x="755576" y="3717032"/>
            <a:ext cx="4104456" cy="2998958"/>
          </a:xfrm>
          <a:prstGeom prst="rect">
            <a:avLst/>
          </a:prstGeom>
          <a:solidFill>
            <a:schemeClr val="bg1"/>
          </a:solidFill>
          <a:ln w="19050" cmpd="sng">
            <a:solidFill>
              <a:schemeClr val="tx1"/>
            </a:solidFill>
          </a:ln>
        </p:spPr>
      </p:pic>
      <p:pic>
        <p:nvPicPr>
          <p:cNvPr id="8" name="Picture 7" descr="Developing Mathematical Proficiency Handouts Revised 9 September 2016 CD.pdf"/>
          <p:cNvPicPr>
            <a:picLocks noChangeAspect="1"/>
          </p:cNvPicPr>
          <p:nvPr/>
        </p:nvPicPr>
        <p:blipFill rotWithShape="1">
          <a:blip r:embed="rId6">
            <a:extLst>
              <a:ext uri="{28A0092B-C50C-407E-A947-70E740481C1C}">
                <a14:useLocalDpi xmlns:a14="http://schemas.microsoft.com/office/drawing/2010/main" val="0"/>
              </a:ext>
            </a:extLst>
          </a:blip>
          <a:srcRect l="7909" t="14444" r="8693" b="27037"/>
          <a:stretch/>
        </p:blipFill>
        <p:spPr>
          <a:xfrm rot="173446">
            <a:off x="5149793" y="3726635"/>
            <a:ext cx="3312368" cy="3007782"/>
          </a:xfrm>
          <a:prstGeom prst="rect">
            <a:avLst/>
          </a:prstGeom>
          <a:solidFill>
            <a:schemeClr val="bg1"/>
          </a:solidFill>
          <a:ln w="19050" cmpd="sng">
            <a:solidFill>
              <a:schemeClr val="tx1"/>
            </a:solidFill>
          </a:ln>
        </p:spPr>
      </p:pic>
    </p:spTree>
    <p:extLst>
      <p:ext uri="{BB962C8B-B14F-4D97-AF65-F5344CB8AC3E}">
        <p14:creationId xmlns:p14="http://schemas.microsoft.com/office/powerpoint/2010/main" val="20186051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89040"/>
            <a:ext cx="5976664" cy="707886"/>
          </a:xfrm>
          <a:prstGeom prst="rect">
            <a:avLst/>
          </a:prstGeom>
          <a:noFill/>
        </p:spPr>
        <p:txBody>
          <a:bodyPr wrap="square" rtlCol="0">
            <a:spAutoFit/>
          </a:bodyPr>
          <a:lstStyle/>
          <a:p>
            <a:pPr algn="ctr"/>
            <a:r>
              <a:rPr lang="en-US" sz="4000" b="1" dirty="0" smtClean="0">
                <a:solidFill>
                  <a:schemeClr val="bg1"/>
                </a:solidFill>
                <a:latin typeface="Rockwell"/>
                <a:cs typeface="Rockwell"/>
              </a:rPr>
              <a:t>Reflection</a:t>
            </a:r>
            <a:endParaRPr lang="en-US" sz="4000" b="1" dirty="0">
              <a:solidFill>
                <a:schemeClr val="bg1"/>
              </a:solidFill>
              <a:latin typeface="Rockwell"/>
              <a:cs typeface="Rockwell"/>
            </a:endParaRP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26591367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t>Five Strands of Mathematical Proficiency</a:t>
            </a:r>
            <a:endParaRPr lang="en-US" b="0" dirty="0"/>
          </a:p>
        </p:txBody>
      </p:sp>
      <p:sp>
        <p:nvSpPr>
          <p:cNvPr id="2" name="Content Placeholder 1"/>
          <p:cNvSpPr>
            <a:spLocks noGrp="1"/>
          </p:cNvSpPr>
          <p:nvPr>
            <p:ph sz="half" idx="1"/>
          </p:nvPr>
        </p:nvSpPr>
        <p:spPr/>
        <p:txBody>
          <a:bodyPr/>
          <a:lstStyle/>
          <a:p>
            <a:r>
              <a:rPr lang="en-US" sz="2400" b="1" dirty="0"/>
              <a:t>Conceptual </a:t>
            </a:r>
            <a:r>
              <a:rPr lang="en-US" sz="2400" b="1" dirty="0" smtClean="0"/>
              <a:t>Understanding</a:t>
            </a:r>
            <a:endParaRPr lang="en-US" sz="2400" b="1" dirty="0"/>
          </a:p>
          <a:p>
            <a:r>
              <a:rPr lang="en-US" sz="2400" b="1" dirty="0" smtClean="0"/>
              <a:t>Procedural Fluency</a:t>
            </a:r>
          </a:p>
          <a:p>
            <a:r>
              <a:rPr lang="en-US" sz="2400" b="1" dirty="0" smtClean="0"/>
              <a:t>Strategic Competence</a:t>
            </a:r>
          </a:p>
          <a:p>
            <a:r>
              <a:rPr lang="en-US" sz="2400" b="1" dirty="0"/>
              <a:t>Adaptive R</a:t>
            </a:r>
            <a:r>
              <a:rPr lang="en-US" sz="2400" b="1" dirty="0" smtClean="0"/>
              <a:t>easoning</a:t>
            </a:r>
          </a:p>
          <a:p>
            <a:r>
              <a:rPr lang="en-US" sz="2400" b="1" dirty="0" smtClean="0"/>
              <a:t>Productive Disposition</a:t>
            </a:r>
          </a:p>
        </p:txBody>
      </p:sp>
      <p:pic>
        <p:nvPicPr>
          <p:cNvPr id="5" name="Content Placeholder 4"/>
          <p:cNvPicPr>
            <a:picLocks noGrp="1" noChangeAspect="1"/>
          </p:cNvPicPr>
          <p:nvPr>
            <p:ph sz="half" idx="2"/>
          </p:nvPr>
        </p:nvPicPr>
        <p:blipFill>
          <a:blip r:embed="rId3"/>
          <a:srcRect l="4336" r="4336"/>
          <a:stretch>
            <a:fillRect/>
          </a:stretch>
        </p:blipFill>
        <p:spPr/>
      </p:pic>
      <p:sp>
        <p:nvSpPr>
          <p:cNvPr id="6" name="TextBox 5"/>
          <p:cNvSpPr txBox="1"/>
          <p:nvPr/>
        </p:nvSpPr>
        <p:spPr>
          <a:xfrm>
            <a:off x="899592" y="6320353"/>
            <a:ext cx="7776864" cy="261610"/>
          </a:xfrm>
          <a:prstGeom prst="rect">
            <a:avLst/>
          </a:prstGeom>
          <a:noFill/>
        </p:spPr>
        <p:txBody>
          <a:bodyPr wrap="square" rtlCol="0">
            <a:spAutoFit/>
          </a:bodyPr>
          <a:lstStyle/>
          <a:p>
            <a:pPr algn="r"/>
            <a:r>
              <a:rPr lang="en-US" sz="1100" dirty="0" smtClean="0"/>
              <a:t>Kilpatrick, Swafford, &amp; </a:t>
            </a:r>
            <a:r>
              <a:rPr lang="en-US" sz="1100" dirty="0" err="1" smtClean="0"/>
              <a:t>Findell</a:t>
            </a:r>
            <a:r>
              <a:rPr lang="en-US" sz="1100" dirty="0" smtClean="0"/>
              <a:t>. (2001) – Adding It Up (p.116)</a:t>
            </a:r>
            <a:endParaRPr lang="en-US" sz="1100" dirty="0"/>
          </a:p>
        </p:txBody>
      </p:sp>
    </p:spTree>
    <p:extLst>
      <p:ext uri="{BB962C8B-B14F-4D97-AF65-F5344CB8AC3E}">
        <p14:creationId xmlns:p14="http://schemas.microsoft.com/office/powerpoint/2010/main" val="28298490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Reflection</a:t>
            </a:r>
            <a:endParaRPr lang="en-US" b="0" dirty="0"/>
          </a:p>
        </p:txBody>
      </p:sp>
      <p:sp>
        <p:nvSpPr>
          <p:cNvPr id="3" name="Content Placeholder 2"/>
          <p:cNvSpPr>
            <a:spLocks noGrp="1"/>
          </p:cNvSpPr>
          <p:nvPr>
            <p:ph sz="half" idx="1"/>
          </p:nvPr>
        </p:nvSpPr>
        <p:spPr>
          <a:xfrm>
            <a:off x="457200" y="1113692"/>
            <a:ext cx="8219256" cy="5012471"/>
          </a:xfrm>
        </p:spPr>
        <p:txBody>
          <a:bodyPr/>
          <a:lstStyle/>
          <a:p>
            <a:r>
              <a:rPr lang="en-GB" dirty="0"/>
              <a:t>Think about tasks that are already in use (either by you or well known tasks) and </a:t>
            </a:r>
            <a:r>
              <a:rPr lang="en-GB" dirty="0" smtClean="0"/>
              <a:t>categorize </a:t>
            </a:r>
            <a:r>
              <a:rPr lang="en-GB" dirty="0"/>
              <a:t>them under the </a:t>
            </a:r>
            <a:r>
              <a:rPr lang="en-GB" dirty="0" smtClean="0"/>
              <a:t>five </a:t>
            </a:r>
            <a:r>
              <a:rPr lang="en-GB" dirty="0"/>
              <a:t>strands of mathematical proficiency</a:t>
            </a:r>
            <a:r>
              <a:rPr lang="en-GB" dirty="0" smtClean="0"/>
              <a:t>.</a:t>
            </a:r>
          </a:p>
          <a:p>
            <a:pPr marL="0" indent="0">
              <a:buNone/>
            </a:pPr>
            <a:endParaRPr lang="en-GB" dirty="0"/>
          </a:p>
          <a:p>
            <a:r>
              <a:rPr lang="en-GB" dirty="0"/>
              <a:t>Which of the five strands of mathematical proficiency do students currently have the most opportunity to develop in your classroom</a:t>
            </a:r>
            <a:r>
              <a:rPr lang="en-GB" dirty="0" smtClean="0"/>
              <a:t>?</a:t>
            </a:r>
          </a:p>
          <a:p>
            <a:endParaRPr lang="en-GB" i="1" dirty="0"/>
          </a:p>
          <a:p>
            <a:r>
              <a:rPr lang="en-GB" dirty="0" smtClean="0"/>
              <a:t>How do you </a:t>
            </a:r>
            <a:r>
              <a:rPr lang="en-GB" dirty="0"/>
              <a:t>plan to include a balance of the mathematical proficiency strands in your curriculum over the coming weeks.</a:t>
            </a:r>
            <a:endParaRPr lang="en-GB" i="1" dirty="0"/>
          </a:p>
          <a:p>
            <a:endParaRPr lang="en-US" dirty="0"/>
          </a:p>
        </p:txBody>
      </p:sp>
    </p:spTree>
    <p:extLst>
      <p:ext uri="{BB962C8B-B14F-4D97-AF65-F5344CB8AC3E}">
        <p14:creationId xmlns:p14="http://schemas.microsoft.com/office/powerpoint/2010/main" val="3636899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6752"/>
            <a:ext cx="9144000" cy="4896544"/>
          </a:xfrm>
        </p:spPr>
        <p:txBody>
          <a:bodyPr/>
          <a:lstStyle/>
          <a:p>
            <a:r>
              <a:rPr lang="en-US" dirty="0" smtClean="0"/>
              <a:t>Thank you</a:t>
            </a:r>
          </a:p>
          <a:p>
            <a:endParaRPr lang="en-US" sz="1800" dirty="0"/>
          </a:p>
          <a:p>
            <a:r>
              <a:rPr lang="en-US" sz="1800" dirty="0" smtClean="0"/>
              <a:t>&lt; insert contact details &gt;</a:t>
            </a:r>
          </a:p>
          <a:p>
            <a:endParaRPr lang="en-US" dirty="0" smtClean="0"/>
          </a:p>
        </p:txBody>
      </p:sp>
    </p:spTree>
    <p:extLst>
      <p:ext uri="{BB962C8B-B14F-4D97-AF65-F5344CB8AC3E}">
        <p14:creationId xmlns:p14="http://schemas.microsoft.com/office/powerpoint/2010/main" val="35114643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Developing the Five Strands</a:t>
            </a:r>
            <a:endParaRPr lang="en-US" b="0" dirty="0"/>
          </a:p>
        </p:txBody>
      </p:sp>
      <p:graphicFrame>
        <p:nvGraphicFramePr>
          <p:cNvPr id="5" name="Table 125"/>
          <p:cNvGraphicFramePr/>
          <p:nvPr>
            <p:extLst>
              <p:ext uri="{D42A27DB-BD31-4B8C-83A1-F6EECF244321}">
                <p14:modId xmlns:p14="http://schemas.microsoft.com/office/powerpoint/2010/main" val="2112481416"/>
              </p:ext>
            </p:extLst>
          </p:nvPr>
        </p:nvGraphicFramePr>
        <p:xfrm>
          <a:off x="618500" y="1052736"/>
          <a:ext cx="7985948" cy="5625333"/>
        </p:xfrm>
        <a:graphic>
          <a:graphicData uri="http://schemas.openxmlformats.org/drawingml/2006/table">
            <a:tbl>
              <a:tblPr firstRow="1">
                <a:tableStyleId>{85BE263C-DBD7-4A20-BB59-AAB30ACAA65A}</a:tableStyleId>
              </a:tblPr>
              <a:tblGrid>
                <a:gridCol w="1721252"/>
                <a:gridCol w="6264696"/>
              </a:tblGrid>
              <a:tr h="720080">
                <a:tc>
                  <a:txBody>
                    <a:bodyPr/>
                    <a:lstStyle/>
                    <a:p>
                      <a:pPr marR="40639" lvl="0" algn="l" defTabSz="457200">
                        <a:spcBef>
                          <a:spcPts val="700"/>
                        </a:spcBef>
                        <a:tabLst>
                          <a:tab pos="914400" algn="l"/>
                        </a:tabLst>
                        <a:defRPr sz="1800">
                          <a:uFillTx/>
                        </a:defRPr>
                      </a:pPr>
                      <a:r>
                        <a:rPr lang="en-US" sz="1700" b="1" kern="1200" dirty="0" smtClean="0">
                          <a:solidFill>
                            <a:schemeClr val="tx1"/>
                          </a:solidFill>
                          <a:uFill>
                            <a:solidFill/>
                          </a:uFill>
                          <a:latin typeface="+mj-lt"/>
                          <a:ea typeface="+mn-ea"/>
                          <a:cs typeface="+mn-cs"/>
                        </a:rPr>
                        <a:t>Conceptual Understanding</a:t>
                      </a:r>
                      <a:endParaRPr sz="1700" b="1" dirty="0">
                        <a:solidFill>
                          <a:schemeClr val="tx1"/>
                        </a:solidFill>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solidFill>
                            <a:srgbClr val="000000"/>
                          </a:solidFill>
                          <a:uFill>
                            <a:solidFill/>
                          </a:uFill>
                          <a:latin typeface="+mj-lt"/>
                        </a:rPr>
                        <a:t>Enables students to connect ideas to what they already know</a:t>
                      </a:r>
                    </a:p>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solidFill>
                            <a:srgbClr val="000000"/>
                          </a:solidFill>
                          <a:uFill>
                            <a:solidFill/>
                          </a:uFill>
                          <a:latin typeface="+mj-lt"/>
                        </a:rPr>
                        <a:t>Supports retention and prevents common errors</a:t>
                      </a: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r h="648072">
                <a:tc>
                  <a:txBody>
                    <a:bodyPr/>
                    <a:lstStyle/>
                    <a:p>
                      <a:pPr marL="0" marR="40639" lvl="0" indent="0" algn="l" defTabSz="457200" rtl="0" eaLnBrk="1" fontAlgn="auto" latinLnBrk="0" hangingPunct="1">
                        <a:lnSpc>
                          <a:spcPct val="100000"/>
                        </a:lnSpc>
                        <a:spcBef>
                          <a:spcPts val="700"/>
                        </a:spcBef>
                        <a:spcAft>
                          <a:spcPts val="0"/>
                        </a:spcAft>
                        <a:buClrTx/>
                        <a:buSzTx/>
                        <a:buFontTx/>
                        <a:buNone/>
                        <a:tabLst>
                          <a:tab pos="914400" algn="l"/>
                        </a:tabLst>
                        <a:defRPr sz="1800">
                          <a:uFillTx/>
                        </a:defRPr>
                      </a:pPr>
                      <a:r>
                        <a:rPr lang="en-US" sz="1700" b="1" kern="1200" dirty="0" smtClean="0">
                          <a:solidFill>
                            <a:schemeClr val="tx1"/>
                          </a:solidFill>
                          <a:uFill>
                            <a:solidFill/>
                          </a:uFill>
                          <a:latin typeface="+mj-lt"/>
                          <a:ea typeface="+mn-ea"/>
                          <a:cs typeface="+mn-cs"/>
                        </a:rPr>
                        <a:t>Procedural Fluency</a:t>
                      </a: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kern="1200" dirty="0" smtClean="0">
                          <a:solidFill>
                            <a:schemeClr val="dk1"/>
                          </a:solidFill>
                          <a:effectLst/>
                          <a:latin typeface="+mj-lt"/>
                          <a:ea typeface="+mn-ea"/>
                          <a:cs typeface="+mn-cs"/>
                        </a:rPr>
                        <a:t>Learning procedures can strengthen and develop mathematical understanding, while understanding makes it easier to learn skills </a:t>
                      </a:r>
                      <a:endParaRPr sz="14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r h="639353">
                <a:tc>
                  <a:txBody>
                    <a:bodyPr/>
                    <a:lstStyle/>
                    <a:p>
                      <a:pPr marL="0" marR="40639" lvl="0" indent="0" algn="l" defTabSz="457200" rtl="0" eaLnBrk="1" fontAlgn="auto" latinLnBrk="0" hangingPunct="1">
                        <a:lnSpc>
                          <a:spcPct val="100000"/>
                        </a:lnSpc>
                        <a:spcBef>
                          <a:spcPts val="700"/>
                        </a:spcBef>
                        <a:spcAft>
                          <a:spcPts val="0"/>
                        </a:spcAft>
                        <a:buClrTx/>
                        <a:buSzTx/>
                        <a:buFontTx/>
                        <a:buNone/>
                        <a:tabLst>
                          <a:tab pos="914400" algn="l"/>
                        </a:tabLst>
                        <a:defRPr sz="1800">
                          <a:uFillTx/>
                        </a:defRPr>
                      </a:pPr>
                      <a:r>
                        <a:rPr lang="en-GB" sz="1700" b="1" kern="1200" dirty="0" smtClean="0">
                          <a:solidFill>
                            <a:schemeClr val="tx1"/>
                          </a:solidFill>
                          <a:uFill>
                            <a:solidFill/>
                          </a:uFill>
                          <a:latin typeface="+mj-lt"/>
                          <a:ea typeface="+mn-ea"/>
                          <a:cs typeface="+mn-cs"/>
                        </a:rPr>
                        <a:t>Strategic Competence</a:t>
                      </a: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marL="0" marR="40639" lvl="0" indent="0" algn="l" defTabSz="457200">
                        <a:spcBef>
                          <a:spcPts val="700"/>
                        </a:spcBef>
                        <a:buSzPct val="100000"/>
                        <a:buNone/>
                        <a:tabLst>
                          <a:tab pos="914400" algn="l"/>
                        </a:tabLst>
                        <a:defRPr sz="1800">
                          <a:uFillTx/>
                        </a:defRPr>
                      </a:pPr>
                      <a:r>
                        <a:rPr lang="en-GB" sz="1600" b="0" dirty="0" smtClean="0">
                          <a:uFill>
                            <a:solidFill/>
                          </a:uFill>
                          <a:latin typeface="+mj-lt"/>
                        </a:rPr>
                        <a:t>To come up</a:t>
                      </a:r>
                      <a:r>
                        <a:rPr lang="en-GB" sz="1600" b="0" baseline="0" dirty="0" smtClean="0">
                          <a:uFill>
                            <a:solidFill/>
                          </a:uFill>
                          <a:latin typeface="+mj-lt"/>
                        </a:rPr>
                        <a:t> with answer to a problem, students must:</a:t>
                      </a:r>
                    </a:p>
                    <a:p>
                      <a:pPr marL="21240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follow a solution method and adapt as necessary</a:t>
                      </a:r>
                    </a:p>
                    <a:p>
                      <a:pPr marL="21240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understand the quantities in the problem and their relationships</a:t>
                      </a:r>
                    </a:p>
                    <a:p>
                      <a:pPr marL="21240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represent the relationships mathematically</a:t>
                      </a:r>
                    </a:p>
                    <a:p>
                      <a:pPr marL="21240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have the mathematical skills required to solve the problem</a:t>
                      </a:r>
                      <a:endParaRPr sz="16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r h="1539754">
                <a:tc>
                  <a:txBody>
                    <a:bodyPr/>
                    <a:lstStyle/>
                    <a:p>
                      <a:pPr marL="0" marR="40639" lvl="0" indent="0" algn="l" defTabSz="457200" rtl="0" eaLnBrk="1" fontAlgn="auto" latinLnBrk="0" hangingPunct="1">
                        <a:lnSpc>
                          <a:spcPct val="100000"/>
                        </a:lnSpc>
                        <a:spcBef>
                          <a:spcPts val="700"/>
                        </a:spcBef>
                        <a:spcAft>
                          <a:spcPts val="0"/>
                        </a:spcAft>
                        <a:buClrTx/>
                        <a:buSzTx/>
                        <a:buFontTx/>
                        <a:buNone/>
                        <a:tabLst>
                          <a:tab pos="914400" algn="l"/>
                        </a:tabLst>
                        <a:defRPr sz="1800">
                          <a:uFillTx/>
                        </a:defRPr>
                      </a:pPr>
                      <a:r>
                        <a:rPr lang="en-GB" sz="1700" b="1" kern="1200" dirty="0" smtClean="0">
                          <a:solidFill>
                            <a:schemeClr val="tx1"/>
                          </a:solidFill>
                          <a:uFill>
                            <a:solidFill/>
                          </a:uFill>
                          <a:latin typeface="+mj-lt"/>
                          <a:ea typeface="+mn-ea"/>
                          <a:cs typeface="+mn-cs"/>
                        </a:rPr>
                        <a:t>Adaptive Reasoning</a:t>
                      </a: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marL="0" marR="40639" lvl="0" indent="0" algn="l" defTabSz="457200">
                        <a:spcBef>
                          <a:spcPts val="700"/>
                        </a:spcBef>
                        <a:buSzPct val="100000"/>
                        <a:buNone/>
                        <a:tabLst>
                          <a:tab pos="914400" algn="l"/>
                        </a:tabLst>
                        <a:defRPr sz="1800">
                          <a:uFillTx/>
                        </a:defRPr>
                      </a:pPr>
                      <a:r>
                        <a:rPr lang="en-GB" sz="1600" b="0" dirty="0" smtClean="0">
                          <a:uFill>
                            <a:solidFill/>
                          </a:uFill>
                          <a:latin typeface="+mj-lt"/>
                        </a:rPr>
                        <a:t>As students reason about a problem they can: </a:t>
                      </a:r>
                    </a:p>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dirty="0" smtClean="0">
                          <a:uFill>
                            <a:solidFill/>
                          </a:uFill>
                          <a:latin typeface="+mj-lt"/>
                        </a:rPr>
                        <a:t>build their understanding</a:t>
                      </a:r>
                    </a:p>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carry out the needed computations</a:t>
                      </a:r>
                    </a:p>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apply their knowledge</a:t>
                      </a:r>
                    </a:p>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explain their reasoning to others</a:t>
                      </a:r>
                      <a:endParaRPr sz="16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r h="694790">
                <a:tc>
                  <a:txBody>
                    <a:bodyPr/>
                    <a:lstStyle/>
                    <a:p>
                      <a:pPr marR="40639" lvl="0" algn="l" defTabSz="457200">
                        <a:spcBef>
                          <a:spcPts val="700"/>
                        </a:spcBef>
                        <a:tabLst>
                          <a:tab pos="914400" algn="l"/>
                        </a:tabLst>
                        <a:defRPr sz="1800">
                          <a:uFillTx/>
                        </a:defRPr>
                      </a:pPr>
                      <a:r>
                        <a:rPr lang="en-GB" sz="1700" b="1" dirty="0" smtClean="0">
                          <a:solidFill>
                            <a:schemeClr val="tx1"/>
                          </a:solidFill>
                          <a:uFill>
                            <a:solidFill/>
                          </a:uFill>
                          <a:latin typeface="+mj-lt"/>
                        </a:rPr>
                        <a:t>Productive Disposition</a:t>
                      </a:r>
                      <a:endParaRPr sz="1700" b="1" dirty="0">
                        <a:solidFill>
                          <a:schemeClr val="tx1"/>
                        </a:solidFill>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marL="0" marR="40639" lvl="0" indent="0" algn="l" defTabSz="457200">
                        <a:spcBef>
                          <a:spcPts val="700"/>
                        </a:spcBef>
                        <a:buSzPct val="100000"/>
                        <a:buFont typeface="Arial"/>
                        <a:buNone/>
                        <a:tabLst>
                          <a:tab pos="914400" algn="l"/>
                        </a:tabLst>
                        <a:defRPr sz="1800">
                          <a:uFillTx/>
                        </a:defRPr>
                      </a:pPr>
                      <a:r>
                        <a:rPr lang="en-GB" sz="1600" b="0" dirty="0" smtClean="0">
                          <a:uFill>
                            <a:solidFill/>
                          </a:uFill>
                          <a:latin typeface="+mj-lt"/>
                        </a:rPr>
                        <a:t>Requires</a:t>
                      </a:r>
                      <a:r>
                        <a:rPr lang="en-GB" sz="1600" b="0" baseline="0" dirty="0" smtClean="0">
                          <a:uFill>
                            <a:solidFill/>
                          </a:uFill>
                          <a:latin typeface="+mj-lt"/>
                        </a:rPr>
                        <a:t> frequent opportunities to:</a:t>
                      </a:r>
                    </a:p>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make sense of mathematics</a:t>
                      </a:r>
                    </a:p>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recognize the benefits of perseverance</a:t>
                      </a:r>
                    </a:p>
                    <a:p>
                      <a:pPr marL="285750" marR="40639" lvl="0" indent="-285750" algn="l" defTabSz="457200">
                        <a:lnSpc>
                          <a:spcPct val="80000"/>
                        </a:lnSpc>
                        <a:spcBef>
                          <a:spcPts val="700"/>
                        </a:spcBef>
                        <a:buSzPct val="100000"/>
                        <a:buFont typeface="Arial"/>
                        <a:buChar char="•"/>
                        <a:tabLst>
                          <a:tab pos="914400" algn="l"/>
                        </a:tabLst>
                        <a:defRPr sz="1800">
                          <a:uFillTx/>
                        </a:defRPr>
                      </a:pPr>
                      <a:r>
                        <a:rPr lang="en-GB" sz="1600" b="0" baseline="0" dirty="0" smtClean="0">
                          <a:uFill>
                            <a:solidFill/>
                          </a:uFill>
                          <a:latin typeface="+mj-lt"/>
                        </a:rPr>
                        <a:t>experience the rewards of sense making in mathematics</a:t>
                      </a:r>
                      <a:endParaRPr sz="16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40364877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17032"/>
            <a:ext cx="5976664" cy="1323439"/>
          </a:xfrm>
          <a:prstGeom prst="rect">
            <a:avLst/>
          </a:prstGeom>
          <a:noFill/>
        </p:spPr>
        <p:txBody>
          <a:bodyPr wrap="square" rtlCol="0">
            <a:spAutoFit/>
          </a:bodyPr>
          <a:lstStyle/>
          <a:p>
            <a:pPr algn="ctr"/>
            <a:r>
              <a:rPr lang="en-US" sz="4000" b="1" dirty="0" smtClean="0">
                <a:solidFill>
                  <a:schemeClr val="bg1"/>
                </a:solidFill>
                <a:latin typeface="Rockwell"/>
                <a:cs typeface="Rockwell"/>
              </a:rPr>
              <a:t>Conceptual</a:t>
            </a:r>
            <a:br>
              <a:rPr lang="en-US" sz="4000" b="1" dirty="0" smtClean="0">
                <a:solidFill>
                  <a:schemeClr val="bg1"/>
                </a:solidFill>
                <a:latin typeface="Rockwell"/>
                <a:cs typeface="Rockwell"/>
              </a:rPr>
            </a:br>
            <a:r>
              <a:rPr lang="en-US" sz="4000" b="1" dirty="0" smtClean="0">
                <a:solidFill>
                  <a:schemeClr val="bg1"/>
                </a:solidFill>
                <a:latin typeface="Rockwell"/>
                <a:cs typeface="Rockwell"/>
              </a:rPr>
              <a:t>Understanding</a:t>
            </a:r>
            <a:endParaRPr lang="en-US" sz="4000" b="1" dirty="0">
              <a:solidFill>
                <a:schemeClr val="bg1"/>
              </a:solidFill>
              <a:latin typeface="Rockwell"/>
              <a:cs typeface="Rockwell"/>
            </a:endParaRP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584755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Conceptual Understanding</a:t>
            </a:r>
            <a:endParaRPr lang="en-US" b="0" dirty="0"/>
          </a:p>
        </p:txBody>
      </p:sp>
      <p:sp>
        <p:nvSpPr>
          <p:cNvPr id="3" name="Content Placeholder 2"/>
          <p:cNvSpPr>
            <a:spLocks noGrp="1"/>
          </p:cNvSpPr>
          <p:nvPr>
            <p:ph sz="half" idx="1"/>
          </p:nvPr>
        </p:nvSpPr>
        <p:spPr>
          <a:xfrm>
            <a:off x="457200" y="1113692"/>
            <a:ext cx="8219256" cy="5012471"/>
          </a:xfrm>
        </p:spPr>
        <p:txBody>
          <a:bodyPr/>
          <a:lstStyle/>
          <a:p>
            <a:pPr marL="0" indent="0">
              <a:buNone/>
            </a:pPr>
            <a:endParaRPr lang="en-US" dirty="0" smtClean="0"/>
          </a:p>
          <a:p>
            <a:pPr marL="0" indent="0">
              <a:buNone/>
            </a:pPr>
            <a:r>
              <a:rPr lang="en-US" dirty="0" smtClean="0"/>
              <a:t>“Conceptual </a:t>
            </a:r>
            <a:r>
              <a:rPr lang="en-US" dirty="0"/>
              <a:t>understanding frequently results in students having less to learn because they can see the deeper similarities between superficially unrelated situations. </a:t>
            </a:r>
            <a:endParaRPr lang="en-US" dirty="0" smtClean="0"/>
          </a:p>
          <a:p>
            <a:pPr marL="0" indent="0">
              <a:buNone/>
            </a:pPr>
            <a:r>
              <a:rPr lang="en-US" dirty="0" smtClean="0"/>
              <a:t>Their </a:t>
            </a:r>
            <a:r>
              <a:rPr lang="en-US" dirty="0"/>
              <a:t>understanding has been encapsulated into </a:t>
            </a:r>
            <a:r>
              <a:rPr lang="en-US" dirty="0" smtClean="0"/>
              <a:t>compact </a:t>
            </a:r>
            <a:r>
              <a:rPr lang="en-US" dirty="0"/>
              <a:t>clusters of interrelated facts and </a:t>
            </a:r>
            <a:r>
              <a:rPr lang="en-US" dirty="0" smtClean="0"/>
              <a:t>principles.”</a:t>
            </a:r>
            <a:endParaRPr lang="en-GB" dirty="0"/>
          </a:p>
        </p:txBody>
      </p:sp>
      <p:sp>
        <p:nvSpPr>
          <p:cNvPr id="4" name="TextBox 3"/>
          <p:cNvSpPr txBox="1"/>
          <p:nvPr/>
        </p:nvSpPr>
        <p:spPr>
          <a:xfrm>
            <a:off x="683568" y="6320353"/>
            <a:ext cx="7776864" cy="261610"/>
          </a:xfrm>
          <a:prstGeom prst="rect">
            <a:avLst/>
          </a:prstGeom>
          <a:noFill/>
        </p:spPr>
        <p:txBody>
          <a:bodyPr wrap="square" rtlCol="0">
            <a:spAutoFit/>
          </a:bodyPr>
          <a:lstStyle/>
          <a:p>
            <a:pPr algn="r"/>
            <a:r>
              <a:rPr lang="en-US" sz="1100" dirty="0" smtClean="0"/>
              <a:t>Kilpatrick, Swafford, &amp; </a:t>
            </a:r>
            <a:r>
              <a:rPr lang="en-US" sz="1100" dirty="0" err="1" smtClean="0"/>
              <a:t>Findell</a:t>
            </a:r>
            <a:r>
              <a:rPr lang="en-US" sz="1100" dirty="0" smtClean="0"/>
              <a:t>. (2001) – Adding It Up (p.120)</a:t>
            </a:r>
            <a:endParaRPr lang="en-US" sz="1100" dirty="0"/>
          </a:p>
        </p:txBody>
      </p:sp>
    </p:spTree>
    <p:extLst>
      <p:ext uri="{BB962C8B-B14F-4D97-AF65-F5344CB8AC3E}">
        <p14:creationId xmlns:p14="http://schemas.microsoft.com/office/powerpoint/2010/main" val="19847804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Levels of Conceptual Understanding</a:t>
            </a:r>
            <a:endParaRPr lang="en-US" b="0" dirty="0"/>
          </a:p>
        </p:txBody>
      </p:sp>
      <p:pic>
        <p:nvPicPr>
          <p:cNvPr id="6" name="Picture 5" descr="Levels of Conceptual Understand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88" y="606155"/>
            <a:ext cx="8496000" cy="6003713"/>
          </a:xfrm>
          <a:prstGeom prst="rect">
            <a:avLst/>
          </a:prstGeom>
        </p:spPr>
      </p:pic>
      <p:sp>
        <p:nvSpPr>
          <p:cNvPr id="3" name="Rectangle 2"/>
          <p:cNvSpPr/>
          <p:nvPr/>
        </p:nvSpPr>
        <p:spPr>
          <a:xfrm>
            <a:off x="467544" y="6453336"/>
            <a:ext cx="8136904" cy="261610"/>
          </a:xfrm>
          <a:prstGeom prst="rect">
            <a:avLst/>
          </a:prstGeom>
        </p:spPr>
        <p:txBody>
          <a:bodyPr wrap="square">
            <a:spAutoFit/>
          </a:bodyPr>
          <a:lstStyle/>
          <a:p>
            <a:pPr algn="r"/>
            <a:r>
              <a:rPr lang="en-US" sz="1100" dirty="0" smtClean="0"/>
              <a:t>Adapted from: https</a:t>
            </a:r>
            <a:r>
              <a:rPr lang="en-US" sz="1100" dirty="0"/>
              <a:t>://</a:t>
            </a:r>
            <a:r>
              <a:rPr lang="en-US" sz="1100" dirty="0" err="1"/>
              <a:t>mathequality.wordpress.com</a:t>
            </a:r>
            <a:r>
              <a:rPr lang="en-US" sz="1100" dirty="0"/>
              <a:t>/2012/06/25/</a:t>
            </a:r>
            <a:r>
              <a:rPr lang="en-US" sz="1100" dirty="0" err="1"/>
              <a:t>nrcs</a:t>
            </a:r>
            <a:r>
              <a:rPr lang="en-US" sz="1100" dirty="0"/>
              <a:t>-five-strands-of-mathematical-proficiency/</a:t>
            </a:r>
          </a:p>
        </p:txBody>
      </p:sp>
    </p:spTree>
    <p:extLst>
      <p:ext uri="{BB962C8B-B14F-4D97-AF65-F5344CB8AC3E}">
        <p14:creationId xmlns:p14="http://schemas.microsoft.com/office/powerpoint/2010/main" val="14504492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nvSpPr>
        <p:spPr bwMode="auto">
          <a:xfrm>
            <a:off x="0" y="0"/>
            <a:ext cx="9144000" cy="6885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marL="0" indent="0" algn="ctr" defTabSz="457200" rtl="0" eaLnBrk="1" fontAlgn="base" hangingPunct="1">
              <a:spcBef>
                <a:spcPct val="20000"/>
              </a:spcBef>
              <a:spcAft>
                <a:spcPct val="0"/>
              </a:spcAft>
              <a:buFont typeface="Arial" charset="0"/>
              <a:buNone/>
              <a:defRPr sz="2800" b="1" kern="1200">
                <a:solidFill>
                  <a:schemeClr val="bg1"/>
                </a:solidFill>
                <a:latin typeface="Rockwell"/>
                <a:ea typeface="MS PGothic" panose="020B0600070205080204" pitchFamily="34" charset="-128"/>
                <a:cs typeface="Rockwell"/>
              </a:defRPr>
            </a:lvl1pPr>
            <a:lvl2pPr marL="4572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j-lt"/>
                <a:ea typeface="MS PGothic" panose="020B0600070205080204" pitchFamily="34" charset="-128"/>
                <a:cs typeface="MS PGothic" charset="0"/>
              </a:defRPr>
            </a:lvl2pPr>
            <a:lvl3pPr marL="914400" indent="0" algn="ctr" defTabSz="457200" rtl="0" eaLnBrk="1" fontAlgn="base" hangingPunct="1">
              <a:spcBef>
                <a:spcPct val="20000"/>
              </a:spcBef>
              <a:spcAft>
                <a:spcPct val="0"/>
              </a:spcAft>
              <a:buFont typeface="Arial" charset="0"/>
              <a:buNone/>
              <a:defRPr kern="1200">
                <a:solidFill>
                  <a:schemeClr val="tx1">
                    <a:tint val="75000"/>
                  </a:schemeClr>
                </a:solidFill>
                <a:latin typeface="+mj-lt"/>
                <a:ea typeface="MS PGothic" panose="020B0600070205080204" pitchFamily="34" charset="-128"/>
                <a:cs typeface="MS PGothic" charset="0"/>
              </a:defRPr>
            </a:lvl3pPr>
            <a:lvl4pPr marL="13716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4pPr>
            <a:lvl5pPr marL="1828800" indent="0" algn="ctr"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5" name="TextBox 4"/>
          <p:cNvSpPr txBox="1"/>
          <p:nvPr/>
        </p:nvSpPr>
        <p:spPr>
          <a:xfrm>
            <a:off x="1583668" y="3717032"/>
            <a:ext cx="5976664" cy="1323439"/>
          </a:xfrm>
          <a:prstGeom prst="rect">
            <a:avLst/>
          </a:prstGeom>
          <a:noFill/>
        </p:spPr>
        <p:txBody>
          <a:bodyPr wrap="square" rtlCol="0">
            <a:spAutoFit/>
          </a:bodyPr>
          <a:lstStyle/>
          <a:p>
            <a:pPr algn="ctr"/>
            <a:r>
              <a:rPr lang="en-US" sz="4000" b="1" dirty="0" smtClean="0">
                <a:solidFill>
                  <a:schemeClr val="bg1"/>
                </a:solidFill>
                <a:latin typeface="Rockwell"/>
                <a:cs typeface="Rockwell"/>
              </a:rPr>
              <a:t>Procedural</a:t>
            </a:r>
            <a:br>
              <a:rPr lang="en-US" sz="4000" b="1" dirty="0" smtClean="0">
                <a:solidFill>
                  <a:schemeClr val="bg1"/>
                </a:solidFill>
                <a:latin typeface="Rockwell"/>
                <a:cs typeface="Rockwell"/>
              </a:rPr>
            </a:br>
            <a:r>
              <a:rPr lang="en-US" sz="4000" b="1" dirty="0" smtClean="0">
                <a:solidFill>
                  <a:schemeClr val="bg1"/>
                </a:solidFill>
                <a:latin typeface="Rockwell"/>
                <a:cs typeface="Rockwell"/>
              </a:rPr>
              <a:t>Fluency</a:t>
            </a:r>
            <a:endParaRPr lang="en-US" sz="4000" b="1" dirty="0">
              <a:solidFill>
                <a:schemeClr val="bg1"/>
              </a:solidFill>
              <a:latin typeface="Rockwell"/>
              <a:cs typeface="Rockwell"/>
            </a:endParaRPr>
          </a:p>
        </p:txBody>
      </p:sp>
      <p:pic>
        <p:nvPicPr>
          <p:cNvPr id="6" name="Picture 5" descr="b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018" y="980728"/>
            <a:ext cx="2349964" cy="2642276"/>
          </a:xfrm>
          <a:prstGeom prst="rect">
            <a:avLst/>
          </a:prstGeom>
        </p:spPr>
      </p:pic>
    </p:spTree>
    <p:extLst>
      <p:ext uri="{BB962C8B-B14F-4D97-AF65-F5344CB8AC3E}">
        <p14:creationId xmlns:p14="http://schemas.microsoft.com/office/powerpoint/2010/main" val="12935361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thNic">
  <a:themeElements>
    <a:clrScheme name="Custom 1">
      <a:dk1>
        <a:sysClr val="windowText" lastClr="000000"/>
      </a:dk1>
      <a:lt1>
        <a:sysClr val="window" lastClr="FFFFFF"/>
      </a:lt1>
      <a:dk2>
        <a:srgbClr val="710E0E"/>
      </a:dk2>
      <a:lt2>
        <a:srgbClr val="FFFCF2"/>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Presentation2.thmx</Template>
  <TotalTime>9624</TotalTime>
  <Words>4935</Words>
  <Application>Microsoft Macintosh PowerPoint</Application>
  <PresentationFormat>On-screen Show (4:3)</PresentationFormat>
  <Paragraphs>520</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MathNic</vt:lpstr>
      <vt:lpstr>PowerPoint Presentation</vt:lpstr>
      <vt:lpstr>Workshop Outline</vt:lpstr>
      <vt:lpstr>PowerPoint Presentation</vt:lpstr>
      <vt:lpstr>Five Strands of Mathematical Proficiency</vt:lpstr>
      <vt:lpstr>Developing the Five Strands</vt:lpstr>
      <vt:lpstr>PowerPoint Presentation</vt:lpstr>
      <vt:lpstr>Conceptual Understanding</vt:lpstr>
      <vt:lpstr>Levels of Conceptual Understanding</vt:lpstr>
      <vt:lpstr>PowerPoint Presentation</vt:lpstr>
      <vt:lpstr>Procedural Fluency</vt:lpstr>
      <vt:lpstr>Procedural Fluency</vt:lpstr>
      <vt:lpstr>Strategic Competence</vt:lpstr>
      <vt:lpstr>PowerPoint Presentation</vt:lpstr>
      <vt:lpstr>Students as Active Problem Solvers</vt:lpstr>
      <vt:lpstr>Relationship Between the Strands</vt:lpstr>
      <vt:lpstr>PowerPoint Presentation</vt:lpstr>
      <vt:lpstr>Adaptive Reasoning</vt:lpstr>
      <vt:lpstr>Relating the Strands</vt:lpstr>
      <vt:lpstr>PowerPoint Presentation</vt:lpstr>
      <vt:lpstr>Productive Disposition</vt:lpstr>
      <vt:lpstr>PowerPoint Presentation</vt:lpstr>
      <vt:lpstr>Task A: Percent Change Game</vt:lpstr>
      <vt:lpstr>Task B: Describing and Defining a Square</vt:lpstr>
      <vt:lpstr>Task C: Always, Sometimes or Never True?</vt:lpstr>
      <vt:lpstr>Task D: Schoolteachers and Dentists</vt:lpstr>
      <vt:lpstr>PowerPoint Presentation</vt:lpstr>
      <vt:lpstr>Working on the Tasks</vt:lpstr>
      <vt:lpstr>PowerPoint Presentation</vt:lpstr>
      <vt:lpstr>Task A: Percent Change Game</vt:lpstr>
      <vt:lpstr>Task A: Percent Change Game</vt:lpstr>
      <vt:lpstr>Études</vt:lpstr>
      <vt:lpstr>Task B: Describing and Defining a Square</vt:lpstr>
      <vt:lpstr>Task B: Describing and Defining a Square</vt:lpstr>
      <vt:lpstr>Task C: Always, Sometimes or Never True?</vt:lpstr>
      <vt:lpstr>Task C: Always, Sometimes or Never True?</vt:lpstr>
      <vt:lpstr>Task D: Schoolteachers and Dentists</vt:lpstr>
      <vt:lpstr>Task D: Schoolteachers and Dentists</vt:lpstr>
      <vt:lpstr>Developing Mathematical Proficiency</vt:lpstr>
      <vt:lpstr>PowerPoint Presentation</vt:lpstr>
      <vt:lpstr>Reflection</vt:lpstr>
      <vt:lpstr>PowerPoint Presentation</vt:lpstr>
    </vt:vector>
  </TitlesOfParts>
  <Manager/>
  <Company>University of Nottingham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Developing Mathematical Proficiency </dc:title>
  <dc:subject/>
  <dc:creator>MathNIC Team</dc:creator>
  <cp:keywords/>
  <dc:description/>
  <cp:lastModifiedBy>Daniel Pead</cp:lastModifiedBy>
  <cp:revision>281</cp:revision>
  <cp:lastPrinted>2015-11-12T16:58:32Z</cp:lastPrinted>
  <dcterms:created xsi:type="dcterms:W3CDTF">2011-01-23T20:33:02Z</dcterms:created>
  <dcterms:modified xsi:type="dcterms:W3CDTF">2017-03-30T20:36:23Z</dcterms:modified>
  <cp:category/>
</cp:coreProperties>
</file>